
<file path=[Content_Types].xml><?xml version="1.0" encoding="utf-8"?>
<Types xmlns="http://schemas.openxmlformats.org/package/2006/content-types">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notesMasterIdLst>
    <p:notesMasterId r:id="rId17"/>
  </p:notesMasterIdLst>
  <p:sldIdLst>
    <p:sldId id="256" r:id="rId5"/>
    <p:sldId id="257" r:id="rId6"/>
    <p:sldId id="294" r:id="rId7"/>
    <p:sldId id="289" r:id="rId8"/>
    <p:sldId id="284" r:id="rId9"/>
    <p:sldId id="292" r:id="rId10"/>
    <p:sldId id="270" r:id="rId11"/>
    <p:sldId id="286" r:id="rId12"/>
    <p:sldId id="293" r:id="rId13"/>
    <p:sldId id="276" r:id="rId14"/>
    <p:sldId id="290" r:id="rId15"/>
    <p:sldId id="291" r:id="rId16"/>
  </p:sldIdLst>
  <p:sldSz cx="12192000" cy="6858000"/>
  <p:notesSz cx="9928225"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5D4664-0841-4F69-DC8B-084A157F61E4}" name="Gillian Martin (Staff)" initials="GM(" userId="S::GMartin001@dundee.ac.uk::7913b15b-e388-4e39-b2de-ce0ec955df3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481"/>
    <a:srgbClr val="9500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7AA352-6450-49D9-8444-6D6B6D618F6E}" v="4" dt="2026-03-25T09:37:17.4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80F1E64F-CC2F-46C1-BB49-EE09442226D0}" type="datetimeFigureOut">
              <a:rPr lang="en-GB" smtClean="0"/>
              <a:t>25/03/2026</a:t>
            </a:fld>
            <a:endParaRPr lang="en-GB"/>
          </a:p>
        </p:txBody>
      </p:sp>
      <p:sp>
        <p:nvSpPr>
          <p:cNvPr id="4" name="Slide Image Placeholder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38C0550D-D039-4EF6-8D65-2BB6C4E77AC8}" type="slidenum">
              <a:rPr lang="en-GB" smtClean="0"/>
              <a:t>‹#›</a:t>
            </a:fld>
            <a:endParaRPr lang="en-GB"/>
          </a:p>
        </p:txBody>
      </p:sp>
    </p:spTree>
    <p:extLst>
      <p:ext uri="{BB962C8B-B14F-4D97-AF65-F5344CB8AC3E}">
        <p14:creationId xmlns:p14="http://schemas.microsoft.com/office/powerpoint/2010/main" val="377402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Caldicott approval is in place for pre-screening</a:t>
            </a:r>
          </a:p>
        </p:txBody>
      </p:sp>
      <p:sp>
        <p:nvSpPr>
          <p:cNvPr id="4" name="Slide Number Placeholder 3"/>
          <p:cNvSpPr>
            <a:spLocks noGrp="1"/>
          </p:cNvSpPr>
          <p:nvPr>
            <p:ph type="sldNum" sz="quarter" idx="5"/>
          </p:nvPr>
        </p:nvSpPr>
        <p:spPr/>
        <p:txBody>
          <a:bodyPr/>
          <a:lstStyle/>
          <a:p>
            <a:fld id="{38C0550D-D039-4EF6-8D65-2BB6C4E77AC8}" type="slidenum">
              <a:rPr lang="en-GB" smtClean="0"/>
              <a:t>2</a:t>
            </a:fld>
            <a:endParaRPr lang="en-GB"/>
          </a:p>
        </p:txBody>
      </p:sp>
    </p:spTree>
    <p:extLst>
      <p:ext uri="{BB962C8B-B14F-4D97-AF65-F5344CB8AC3E}">
        <p14:creationId xmlns:p14="http://schemas.microsoft.com/office/powerpoint/2010/main" val="2161048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D24DE-276A-9DAE-5BB3-DEE06F314E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F007BA-3552-2E45-ABED-E39AEDBFA4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1D9AAD-4ED3-0232-A67B-DB946204F26B}"/>
              </a:ext>
            </a:extLst>
          </p:cNvPr>
          <p:cNvSpPr>
            <a:spLocks noGrp="1"/>
          </p:cNvSpPr>
          <p:nvPr>
            <p:ph type="body" idx="1"/>
          </p:nvPr>
        </p:nvSpPr>
        <p:spPr/>
        <p:txBody>
          <a:bodyPr/>
          <a:lstStyle/>
          <a:p>
            <a:r>
              <a:rPr lang="en-GB"/>
              <a:t>Caldicott approval is in place for pre-screening</a:t>
            </a:r>
          </a:p>
        </p:txBody>
      </p:sp>
      <p:sp>
        <p:nvSpPr>
          <p:cNvPr id="4" name="Slide Number Placeholder 3">
            <a:extLst>
              <a:ext uri="{FF2B5EF4-FFF2-40B4-BE49-F238E27FC236}">
                <a16:creationId xmlns:a16="http://schemas.microsoft.com/office/drawing/2014/main" id="{52BCB53A-6224-D092-393B-87B03B88F26E}"/>
              </a:ext>
            </a:extLst>
          </p:cNvPr>
          <p:cNvSpPr>
            <a:spLocks noGrp="1"/>
          </p:cNvSpPr>
          <p:nvPr>
            <p:ph type="sldNum" sz="quarter" idx="5"/>
          </p:nvPr>
        </p:nvSpPr>
        <p:spPr/>
        <p:txBody>
          <a:bodyPr/>
          <a:lstStyle/>
          <a:p>
            <a:fld id="{38C0550D-D039-4EF6-8D65-2BB6C4E77AC8}" type="slidenum">
              <a:rPr lang="en-GB" smtClean="0"/>
              <a:t>3</a:t>
            </a:fld>
            <a:endParaRPr lang="en-GB"/>
          </a:p>
        </p:txBody>
      </p:sp>
    </p:spTree>
    <p:extLst>
      <p:ext uri="{BB962C8B-B14F-4D97-AF65-F5344CB8AC3E}">
        <p14:creationId xmlns:p14="http://schemas.microsoft.com/office/powerpoint/2010/main" val="3214957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Caldicott approval is in place for pre-screening</a:t>
            </a:r>
          </a:p>
        </p:txBody>
      </p:sp>
      <p:sp>
        <p:nvSpPr>
          <p:cNvPr id="4" name="Slide Number Placeholder 3"/>
          <p:cNvSpPr>
            <a:spLocks noGrp="1"/>
          </p:cNvSpPr>
          <p:nvPr>
            <p:ph type="sldNum" sz="quarter" idx="5"/>
          </p:nvPr>
        </p:nvSpPr>
        <p:spPr/>
        <p:txBody>
          <a:bodyPr/>
          <a:lstStyle/>
          <a:p>
            <a:fld id="{38C0550D-D039-4EF6-8D65-2BB6C4E77AC8}" type="slidenum">
              <a:rPr lang="en-GB" smtClean="0"/>
              <a:t>4</a:t>
            </a:fld>
            <a:endParaRPr lang="en-GB"/>
          </a:p>
        </p:txBody>
      </p:sp>
    </p:spTree>
    <p:extLst>
      <p:ext uri="{BB962C8B-B14F-4D97-AF65-F5344CB8AC3E}">
        <p14:creationId xmlns:p14="http://schemas.microsoft.com/office/powerpoint/2010/main" val="1985283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2673-B463-473A-AE6E-5C3698BD7E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F4A21C-2267-48AF-86E9-E620EC80A5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EC5A33-3761-47C3-95DE-2BF165DDE1C6}"/>
              </a:ext>
            </a:extLst>
          </p:cNvPr>
          <p:cNvSpPr>
            <a:spLocks noGrp="1"/>
          </p:cNvSpPr>
          <p:nvPr>
            <p:ph type="dt" sz="half" idx="10"/>
          </p:nvPr>
        </p:nvSpPr>
        <p:spPr/>
        <p:txBody>
          <a:bodyPr/>
          <a:lstStyle/>
          <a:p>
            <a:fld id="{547D6231-E75F-4EC8-9684-205EBF08B9F8}" type="datetime1">
              <a:rPr lang="en-GB" smtClean="0"/>
              <a:t>25/03/2026</a:t>
            </a:fld>
            <a:endParaRPr lang="en-GB"/>
          </a:p>
        </p:txBody>
      </p:sp>
      <p:sp>
        <p:nvSpPr>
          <p:cNvPr id="5" name="Footer Placeholder 4">
            <a:extLst>
              <a:ext uri="{FF2B5EF4-FFF2-40B4-BE49-F238E27FC236}">
                <a16:creationId xmlns:a16="http://schemas.microsoft.com/office/drawing/2014/main" id="{A2EB847D-03F7-4E44-B77F-B2EB08DC67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4B278E-7670-41E4-9918-EF5C3C4D348D}"/>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54155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D0C23-7CE5-47AC-B603-C31A174409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AFDEB6-2D8C-4A63-8283-B5306504EB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71ECC-350F-49F5-94A8-3AD2EC1EF9C7}"/>
              </a:ext>
            </a:extLst>
          </p:cNvPr>
          <p:cNvSpPr>
            <a:spLocks noGrp="1"/>
          </p:cNvSpPr>
          <p:nvPr>
            <p:ph type="dt" sz="half" idx="10"/>
          </p:nvPr>
        </p:nvSpPr>
        <p:spPr/>
        <p:txBody>
          <a:bodyPr/>
          <a:lstStyle/>
          <a:p>
            <a:fld id="{E16247CD-64F7-451C-A028-B5E595F364EE}" type="datetime1">
              <a:rPr lang="en-GB" smtClean="0"/>
              <a:t>25/03/2026</a:t>
            </a:fld>
            <a:endParaRPr lang="en-GB"/>
          </a:p>
        </p:txBody>
      </p:sp>
      <p:sp>
        <p:nvSpPr>
          <p:cNvPr id="5" name="Footer Placeholder 4">
            <a:extLst>
              <a:ext uri="{FF2B5EF4-FFF2-40B4-BE49-F238E27FC236}">
                <a16:creationId xmlns:a16="http://schemas.microsoft.com/office/drawing/2014/main" id="{811AB424-C784-40B1-BE01-98564B114B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343205-FA4A-40F3-805E-ECE126CE322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50444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570CD1-0D12-4797-9E50-AA85724F5B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341C96-7C7F-4E5C-81D0-753993B5B8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8FF059-E35B-4926-ABDB-C46418BC4A86}"/>
              </a:ext>
            </a:extLst>
          </p:cNvPr>
          <p:cNvSpPr>
            <a:spLocks noGrp="1"/>
          </p:cNvSpPr>
          <p:nvPr>
            <p:ph type="dt" sz="half" idx="10"/>
          </p:nvPr>
        </p:nvSpPr>
        <p:spPr/>
        <p:txBody>
          <a:bodyPr/>
          <a:lstStyle/>
          <a:p>
            <a:fld id="{808AC440-EF15-402F-853A-349505A542C6}" type="datetime1">
              <a:rPr lang="en-GB" smtClean="0"/>
              <a:t>25/03/2026</a:t>
            </a:fld>
            <a:endParaRPr lang="en-GB"/>
          </a:p>
        </p:txBody>
      </p:sp>
      <p:sp>
        <p:nvSpPr>
          <p:cNvPr id="5" name="Footer Placeholder 4">
            <a:extLst>
              <a:ext uri="{FF2B5EF4-FFF2-40B4-BE49-F238E27FC236}">
                <a16:creationId xmlns:a16="http://schemas.microsoft.com/office/drawing/2014/main" id="{F9BE47A7-42DC-4EF9-8FA5-BBC7A703D5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451B7E-F753-462D-93B1-CA0BB248BC2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04889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2C9B-4AC1-494B-BA77-04B89E8F8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49C1CC-63D4-4322-AF81-9144D33D1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34BECC-D184-49BB-9627-46989BDF97AE}"/>
              </a:ext>
            </a:extLst>
          </p:cNvPr>
          <p:cNvSpPr>
            <a:spLocks noGrp="1"/>
          </p:cNvSpPr>
          <p:nvPr>
            <p:ph type="dt" sz="half" idx="10"/>
          </p:nvPr>
        </p:nvSpPr>
        <p:spPr/>
        <p:txBody>
          <a:bodyPr/>
          <a:lstStyle/>
          <a:p>
            <a:fld id="{3941BA57-9692-4EEF-8E5B-2ADA574F435D}" type="datetime1">
              <a:rPr lang="en-GB" smtClean="0"/>
              <a:t>25/03/2026</a:t>
            </a:fld>
            <a:endParaRPr lang="en-GB"/>
          </a:p>
        </p:txBody>
      </p:sp>
      <p:sp>
        <p:nvSpPr>
          <p:cNvPr id="5" name="Footer Placeholder 4">
            <a:extLst>
              <a:ext uri="{FF2B5EF4-FFF2-40B4-BE49-F238E27FC236}">
                <a16:creationId xmlns:a16="http://schemas.microsoft.com/office/drawing/2014/main" id="{E2A718B1-F14B-4CEF-ADE7-A5946BADE5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9ADEE1-DB79-4FEB-A892-FBC88E90050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68004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1C-F970-4BB1-B59A-D26F650347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02B0D3-08CF-42FA-BB59-F49F9192A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3B4E0D-DE1F-486B-9130-BF2F42EBA741}"/>
              </a:ext>
            </a:extLst>
          </p:cNvPr>
          <p:cNvSpPr>
            <a:spLocks noGrp="1"/>
          </p:cNvSpPr>
          <p:nvPr>
            <p:ph type="dt" sz="half" idx="10"/>
          </p:nvPr>
        </p:nvSpPr>
        <p:spPr/>
        <p:txBody>
          <a:bodyPr/>
          <a:lstStyle/>
          <a:p>
            <a:fld id="{F3E2CD99-EA12-405E-A6DB-027ED9AA4A7B}" type="datetime1">
              <a:rPr lang="en-GB" smtClean="0"/>
              <a:t>25/03/2026</a:t>
            </a:fld>
            <a:endParaRPr lang="en-GB"/>
          </a:p>
        </p:txBody>
      </p:sp>
      <p:sp>
        <p:nvSpPr>
          <p:cNvPr id="5" name="Footer Placeholder 4">
            <a:extLst>
              <a:ext uri="{FF2B5EF4-FFF2-40B4-BE49-F238E27FC236}">
                <a16:creationId xmlns:a16="http://schemas.microsoft.com/office/drawing/2014/main" id="{F0C2F911-B052-4B9A-A00C-68369FA306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AAE0ED-8D1F-4B5B-81E3-97F15559758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40164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D1C1A-66B8-410E-88F7-CB21FA1A04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148354-3C42-4854-AC0D-21DEC99D26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88CF493-FB8D-48A1-8069-17E5D70F19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0FA15D-6B16-4CA1-9A98-69F896BF6F58}"/>
              </a:ext>
            </a:extLst>
          </p:cNvPr>
          <p:cNvSpPr>
            <a:spLocks noGrp="1"/>
          </p:cNvSpPr>
          <p:nvPr>
            <p:ph type="dt" sz="half" idx="10"/>
          </p:nvPr>
        </p:nvSpPr>
        <p:spPr/>
        <p:txBody>
          <a:bodyPr/>
          <a:lstStyle/>
          <a:p>
            <a:fld id="{ABFFE14C-25EE-45CC-973A-E25E40064112}" type="datetime1">
              <a:rPr lang="en-GB" smtClean="0"/>
              <a:t>25/03/2026</a:t>
            </a:fld>
            <a:endParaRPr lang="en-GB"/>
          </a:p>
        </p:txBody>
      </p:sp>
      <p:sp>
        <p:nvSpPr>
          <p:cNvPr id="6" name="Footer Placeholder 5">
            <a:extLst>
              <a:ext uri="{FF2B5EF4-FFF2-40B4-BE49-F238E27FC236}">
                <a16:creationId xmlns:a16="http://schemas.microsoft.com/office/drawing/2014/main" id="{198E96AA-1633-4747-8244-47646E3E63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4064C2-A8D9-489D-87CE-D4894C57365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5497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49CF4-F0B3-4F45-9B3D-4BE4A8B730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6F1D9-02F8-435E-B878-17C893E603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01B808-555A-4F69-AD5F-A3ECB61BBC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724EB-01B1-4902-8C1E-E772F16B58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B77F15-D883-4529-9C8B-DB8D243BF3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0127C4-AAC1-4529-9F07-F0CBF4F7E629}"/>
              </a:ext>
            </a:extLst>
          </p:cNvPr>
          <p:cNvSpPr>
            <a:spLocks noGrp="1"/>
          </p:cNvSpPr>
          <p:nvPr>
            <p:ph type="dt" sz="half" idx="10"/>
          </p:nvPr>
        </p:nvSpPr>
        <p:spPr/>
        <p:txBody>
          <a:bodyPr/>
          <a:lstStyle/>
          <a:p>
            <a:fld id="{DDF8EFA4-0B93-42FB-B631-2DF0B76FB1A4}" type="datetime1">
              <a:rPr lang="en-GB" smtClean="0"/>
              <a:t>25/03/2026</a:t>
            </a:fld>
            <a:endParaRPr lang="en-GB"/>
          </a:p>
        </p:txBody>
      </p:sp>
      <p:sp>
        <p:nvSpPr>
          <p:cNvPr id="8" name="Footer Placeholder 7">
            <a:extLst>
              <a:ext uri="{FF2B5EF4-FFF2-40B4-BE49-F238E27FC236}">
                <a16:creationId xmlns:a16="http://schemas.microsoft.com/office/drawing/2014/main" id="{37616D1E-D3C2-40CC-961B-286CC7A0DD9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401AD7-2ECB-4411-B10B-3728C245B142}"/>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4210798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2057-BB0A-4AA2-B82F-523CA8013E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7B40822-F1DC-4520-81D5-5693AB5D9CB4}"/>
              </a:ext>
            </a:extLst>
          </p:cNvPr>
          <p:cNvSpPr>
            <a:spLocks noGrp="1"/>
          </p:cNvSpPr>
          <p:nvPr>
            <p:ph type="dt" sz="half" idx="10"/>
          </p:nvPr>
        </p:nvSpPr>
        <p:spPr/>
        <p:txBody>
          <a:bodyPr/>
          <a:lstStyle/>
          <a:p>
            <a:fld id="{16E4069E-4052-4FCE-859E-849B4E2D5B23}" type="datetime1">
              <a:rPr lang="en-GB" smtClean="0"/>
              <a:t>25/03/2026</a:t>
            </a:fld>
            <a:endParaRPr lang="en-GB"/>
          </a:p>
        </p:txBody>
      </p:sp>
      <p:sp>
        <p:nvSpPr>
          <p:cNvPr id="4" name="Footer Placeholder 3">
            <a:extLst>
              <a:ext uri="{FF2B5EF4-FFF2-40B4-BE49-F238E27FC236}">
                <a16:creationId xmlns:a16="http://schemas.microsoft.com/office/drawing/2014/main" id="{0D0AD1AE-0A84-4C96-BBFA-2903788AFAC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BD80C16-B016-42C2-818D-70F7A97CBFE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7220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A04839-0D3A-42F5-B473-E621341C2CBC}"/>
              </a:ext>
            </a:extLst>
          </p:cNvPr>
          <p:cNvSpPr>
            <a:spLocks noGrp="1"/>
          </p:cNvSpPr>
          <p:nvPr>
            <p:ph type="dt" sz="half" idx="10"/>
          </p:nvPr>
        </p:nvSpPr>
        <p:spPr/>
        <p:txBody>
          <a:bodyPr/>
          <a:lstStyle/>
          <a:p>
            <a:fld id="{7D83F9FC-168A-4235-926B-B27DA8AF49A1}" type="datetime1">
              <a:rPr lang="en-GB" smtClean="0"/>
              <a:t>25/03/2026</a:t>
            </a:fld>
            <a:endParaRPr lang="en-GB"/>
          </a:p>
        </p:txBody>
      </p:sp>
      <p:sp>
        <p:nvSpPr>
          <p:cNvPr id="3" name="Footer Placeholder 2">
            <a:extLst>
              <a:ext uri="{FF2B5EF4-FFF2-40B4-BE49-F238E27FC236}">
                <a16:creationId xmlns:a16="http://schemas.microsoft.com/office/drawing/2014/main" id="{7AA721E5-A67E-4296-84FD-FF7E70C47FE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CD9FCD0-B7A0-45FD-8002-3B7ADBBFBE9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323798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06901-313F-4AB5-8492-745BBF331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57C630-C276-4598-804E-CCB09A751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DF8294-A6F7-475B-B64E-5C92320BE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DE852F-200F-4859-9566-091A92C88C50}"/>
              </a:ext>
            </a:extLst>
          </p:cNvPr>
          <p:cNvSpPr>
            <a:spLocks noGrp="1"/>
          </p:cNvSpPr>
          <p:nvPr>
            <p:ph type="dt" sz="half" idx="10"/>
          </p:nvPr>
        </p:nvSpPr>
        <p:spPr/>
        <p:txBody>
          <a:bodyPr/>
          <a:lstStyle/>
          <a:p>
            <a:fld id="{ADD877F8-C40A-4F92-9D27-FA6B510FAD96}" type="datetime1">
              <a:rPr lang="en-GB" smtClean="0"/>
              <a:t>25/03/2026</a:t>
            </a:fld>
            <a:endParaRPr lang="en-GB"/>
          </a:p>
        </p:txBody>
      </p:sp>
      <p:sp>
        <p:nvSpPr>
          <p:cNvPr id="6" name="Footer Placeholder 5">
            <a:extLst>
              <a:ext uri="{FF2B5EF4-FFF2-40B4-BE49-F238E27FC236}">
                <a16:creationId xmlns:a16="http://schemas.microsoft.com/office/drawing/2014/main" id="{F6FB9D36-5E1E-4792-9268-27F58F8CC3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AE4D3A-F5BF-4D87-B031-0099978D3AC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818192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DF2D1-1785-4561-8FE9-427B792BE3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743DFE-CC7D-4E7C-BF05-38DB4D180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D41F28-0192-4F74-B534-07975D744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9C97F0-A32E-4171-93D2-CD769E5666B5}"/>
              </a:ext>
            </a:extLst>
          </p:cNvPr>
          <p:cNvSpPr>
            <a:spLocks noGrp="1"/>
          </p:cNvSpPr>
          <p:nvPr>
            <p:ph type="dt" sz="half" idx="10"/>
          </p:nvPr>
        </p:nvSpPr>
        <p:spPr/>
        <p:txBody>
          <a:bodyPr/>
          <a:lstStyle/>
          <a:p>
            <a:fld id="{B76704EC-B055-4E80-BEC9-5CEFEBA7CEC9}" type="datetime1">
              <a:rPr lang="en-GB" smtClean="0"/>
              <a:t>25/03/2026</a:t>
            </a:fld>
            <a:endParaRPr lang="en-GB"/>
          </a:p>
        </p:txBody>
      </p:sp>
      <p:sp>
        <p:nvSpPr>
          <p:cNvPr id="6" name="Footer Placeholder 5">
            <a:extLst>
              <a:ext uri="{FF2B5EF4-FFF2-40B4-BE49-F238E27FC236}">
                <a16:creationId xmlns:a16="http://schemas.microsoft.com/office/drawing/2014/main" id="{110161AC-137F-4F59-9901-1C91B5ED18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C70FC5-DBFC-4C43-A687-7DE7345BB85B}"/>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984391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1E102-428B-484B-A3CF-F6F6297E43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A5BAC4-FF72-453F-A3D9-0F3C0E63C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701867-11C0-4366-96AF-AF77556E8D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6292C-FD48-4019-9614-910F95646121}" type="datetime1">
              <a:rPr lang="en-GB" smtClean="0"/>
              <a:t>25/03/2026</a:t>
            </a:fld>
            <a:endParaRPr lang="en-GB"/>
          </a:p>
        </p:txBody>
      </p:sp>
      <p:sp>
        <p:nvSpPr>
          <p:cNvPr id="5" name="Footer Placeholder 4">
            <a:extLst>
              <a:ext uri="{FF2B5EF4-FFF2-40B4-BE49-F238E27FC236}">
                <a16:creationId xmlns:a16="http://schemas.microsoft.com/office/drawing/2014/main" id="{A1FA0BD3-636E-4DC8-BA51-CAFA2BDC6B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EC18D0-15F4-4ADA-A4D4-BD1C685DF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C25873-D336-487A-A319-996D5E8BF626}" type="slidenum">
              <a:rPr lang="en-GB" smtClean="0"/>
              <a:t>‹#›</a:t>
            </a:fld>
            <a:endParaRPr lang="en-GB"/>
          </a:p>
        </p:txBody>
      </p:sp>
    </p:spTree>
    <p:extLst>
      <p:ext uri="{BB962C8B-B14F-4D97-AF65-F5344CB8AC3E}">
        <p14:creationId xmlns:p14="http://schemas.microsoft.com/office/powerpoint/2010/main" val="3291358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BDACB-1169-4E16-ACD0-02A31F0556FB}"/>
              </a:ext>
            </a:extLst>
          </p:cNvPr>
          <p:cNvSpPr>
            <a:spLocks noGrp="1"/>
          </p:cNvSpPr>
          <p:nvPr>
            <p:ph type="ctrTitle"/>
          </p:nvPr>
        </p:nvSpPr>
        <p:spPr>
          <a:xfrm>
            <a:off x="1175100" y="2095775"/>
            <a:ext cx="9829800" cy="2387600"/>
          </a:xfrm>
        </p:spPr>
        <p:txBody>
          <a:bodyPr>
            <a:noAutofit/>
          </a:bodyPr>
          <a:lstStyle/>
          <a:p>
            <a:br>
              <a:rPr lang="en-GB" sz="4000"/>
            </a:br>
            <a:br>
              <a:rPr lang="en-GB" sz="4000"/>
            </a:br>
            <a:br>
              <a:rPr lang="en-GB" sz="4000">
                <a:solidFill>
                  <a:srgbClr val="007481"/>
                </a:solidFill>
                <a:latin typeface="Arial" panose="020B0604020202020204" pitchFamily="34" charset="0"/>
                <a:cs typeface="Arial" panose="020B0604020202020204" pitchFamily="34" charset="0"/>
              </a:rPr>
            </a:br>
            <a:r>
              <a:rPr lang="en-GB" sz="4000" b="1">
                <a:solidFill>
                  <a:schemeClr val="accent1"/>
                </a:solidFill>
                <a:latin typeface="Arial" panose="020B0604020202020204" pitchFamily="34" charset="0"/>
                <a:cs typeface="Arial" panose="020B0604020202020204" pitchFamily="34" charset="0"/>
              </a:rPr>
              <a:t>Identifying participants and eligibility criteria</a:t>
            </a:r>
            <a:br>
              <a:rPr lang="en-GB" sz="4000"/>
            </a:br>
            <a:endParaRPr lang="en-GB" sz="4000"/>
          </a:p>
        </p:txBody>
      </p:sp>
      <p:sp>
        <p:nvSpPr>
          <p:cNvPr id="6" name="Slide Number Placeholder 5">
            <a:extLst>
              <a:ext uri="{FF2B5EF4-FFF2-40B4-BE49-F238E27FC236}">
                <a16:creationId xmlns:a16="http://schemas.microsoft.com/office/drawing/2014/main" id="{C74852A7-553B-48D6-97FE-C5D78AED669F}"/>
              </a:ext>
            </a:extLst>
          </p:cNvPr>
          <p:cNvSpPr>
            <a:spLocks noGrp="1"/>
          </p:cNvSpPr>
          <p:nvPr>
            <p:ph type="sldNum" sz="quarter" idx="12"/>
          </p:nvPr>
        </p:nvSpPr>
        <p:spPr/>
        <p:txBody>
          <a:bodyPr/>
          <a:lstStyle/>
          <a:p>
            <a:fld id="{8DC25873-D336-487A-A319-996D5E8BF626}" type="slidenum">
              <a:rPr lang="en-GB" smtClean="0"/>
              <a:t>1</a:t>
            </a:fld>
            <a:endParaRPr lang="en-GB"/>
          </a:p>
        </p:txBody>
      </p:sp>
      <p:sp>
        <p:nvSpPr>
          <p:cNvPr id="7" name="TextBox 6">
            <a:extLst>
              <a:ext uri="{FF2B5EF4-FFF2-40B4-BE49-F238E27FC236}">
                <a16:creationId xmlns:a16="http://schemas.microsoft.com/office/drawing/2014/main" id="{EDAD6D7F-FDA7-4255-BDD7-7FD185F0D919}"/>
              </a:ext>
            </a:extLst>
          </p:cNvPr>
          <p:cNvSpPr txBox="1"/>
          <p:nvPr/>
        </p:nvSpPr>
        <p:spPr>
          <a:xfrm>
            <a:off x="9504225" y="136524"/>
            <a:ext cx="2701959" cy="507831"/>
          </a:xfrm>
          <a:prstGeom prst="rect">
            <a:avLst/>
          </a:prstGeom>
          <a:noFill/>
        </p:spPr>
        <p:txBody>
          <a:bodyPr wrap="square" rtlCol="0">
            <a:spAutoFit/>
          </a:bodyPr>
          <a:lstStyle/>
          <a:p>
            <a:r>
              <a:rPr lang="en-GB" sz="900" dirty="0">
                <a:solidFill>
                  <a:schemeClr val="tx1">
                    <a:lumMod val="50000"/>
                    <a:lumOff val="50000"/>
                  </a:schemeClr>
                </a:solidFill>
                <a:latin typeface="Arial" panose="020B0604020202020204" pitchFamily="34" charset="0"/>
                <a:cs typeface="Arial" panose="020B0604020202020204" pitchFamily="34" charset="0"/>
              </a:rPr>
              <a:t>SOPHIST Training Presentation                          2-Identifying participants and eligibility criteria   </a:t>
            </a:r>
            <a:r>
              <a:rPr lang="en-GB" sz="900" dirty="0">
                <a:latin typeface="Arial" panose="020B0604020202020204" pitchFamily="34" charset="0"/>
                <a:cs typeface="Arial" panose="020B0604020202020204" pitchFamily="34" charset="0"/>
              </a:rPr>
              <a:t>V3 25-03-2026</a:t>
            </a:r>
          </a:p>
        </p:txBody>
      </p:sp>
      <p:sp>
        <p:nvSpPr>
          <p:cNvPr id="10" name="Subtitle 2">
            <a:extLst>
              <a:ext uri="{FF2B5EF4-FFF2-40B4-BE49-F238E27FC236}">
                <a16:creationId xmlns:a16="http://schemas.microsoft.com/office/drawing/2014/main" id="{3213B0B1-BA5C-4EB1-8248-6A66D765C13A}"/>
              </a:ext>
            </a:extLst>
          </p:cNvPr>
          <p:cNvSpPr txBox="1">
            <a:spLocks/>
          </p:cNvSpPr>
          <p:nvPr/>
        </p:nvSpPr>
        <p:spPr>
          <a:xfrm>
            <a:off x="1524000" y="2959803"/>
            <a:ext cx="9144000" cy="304714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5000"/>
              </a:lnSpc>
              <a:spcAft>
                <a:spcPts val="600"/>
              </a:spcAft>
            </a:pPr>
            <a:endParaRPr lang="en-GB" sz="1800"/>
          </a:p>
        </p:txBody>
      </p:sp>
      <p:pic>
        <p:nvPicPr>
          <p:cNvPr id="8" name="Picture 7">
            <a:extLst>
              <a:ext uri="{FF2B5EF4-FFF2-40B4-BE49-F238E27FC236}">
                <a16:creationId xmlns:a16="http://schemas.microsoft.com/office/drawing/2014/main" id="{0D588E13-7852-211F-B812-7547C429306F}"/>
              </a:ext>
            </a:extLst>
          </p:cNvPr>
          <p:cNvPicPr>
            <a:picLocks noChangeAspect="1"/>
          </p:cNvPicPr>
          <p:nvPr/>
        </p:nvPicPr>
        <p:blipFill>
          <a:blip r:embed="rId2"/>
          <a:stretch>
            <a:fillRect/>
          </a:stretch>
        </p:blipFill>
        <p:spPr>
          <a:xfrm>
            <a:off x="268705" y="127806"/>
            <a:ext cx="3414315" cy="1008775"/>
          </a:xfrm>
          <a:prstGeom prst="rect">
            <a:avLst/>
          </a:prstGeom>
        </p:spPr>
      </p:pic>
      <p:grpSp>
        <p:nvGrpSpPr>
          <p:cNvPr id="4" name="Group 3">
            <a:extLst>
              <a:ext uri="{FF2B5EF4-FFF2-40B4-BE49-F238E27FC236}">
                <a16:creationId xmlns:a16="http://schemas.microsoft.com/office/drawing/2014/main" id="{4CC84642-334E-AB2A-A46A-6A0C2307675B}"/>
              </a:ext>
            </a:extLst>
          </p:cNvPr>
          <p:cNvGrpSpPr/>
          <p:nvPr/>
        </p:nvGrpSpPr>
        <p:grpSpPr>
          <a:xfrm>
            <a:off x="0" y="6071616"/>
            <a:ext cx="12170780" cy="859536"/>
            <a:chOff x="-21220" y="6162538"/>
            <a:chExt cx="12192000" cy="748791"/>
          </a:xfrm>
        </p:grpSpPr>
        <p:pic>
          <p:nvPicPr>
            <p:cNvPr id="11" name="Picture 10">
              <a:extLst>
                <a:ext uri="{FF2B5EF4-FFF2-40B4-BE49-F238E27FC236}">
                  <a16:creationId xmlns:a16="http://schemas.microsoft.com/office/drawing/2014/main" id="{2DBC11E8-8B7C-B19B-BC22-EB7D256B871E}"/>
                </a:ext>
              </a:extLst>
            </p:cNvPr>
            <p:cNvPicPr>
              <a:picLocks noChangeAspect="1"/>
            </p:cNvPicPr>
            <p:nvPr/>
          </p:nvPicPr>
          <p:blipFill rotWithShape="1">
            <a:blip r:embed="rId3"/>
            <a:srcRect t="3319" r="25183" b="-8130"/>
            <a:stretch/>
          </p:blipFill>
          <p:spPr>
            <a:xfrm>
              <a:off x="1782076" y="6172999"/>
              <a:ext cx="9130566" cy="738330"/>
            </a:xfrm>
            <a:prstGeom prst="rect">
              <a:avLst/>
            </a:prstGeom>
            <a:noFill/>
          </p:spPr>
        </p:pic>
        <p:sp>
          <p:nvSpPr>
            <p:cNvPr id="12" name="TextBox 11">
              <a:extLst>
                <a:ext uri="{FF2B5EF4-FFF2-40B4-BE49-F238E27FC236}">
                  <a16:creationId xmlns:a16="http://schemas.microsoft.com/office/drawing/2014/main" id="{9009F112-9CA9-FD2D-B85C-B8A4FFDA55BB}"/>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3" name="Picture 12">
              <a:extLst>
                <a:ext uri="{FF2B5EF4-FFF2-40B4-BE49-F238E27FC236}">
                  <a16:creationId xmlns:a16="http://schemas.microsoft.com/office/drawing/2014/main" id="{43EBD302-E2DE-FD7D-4488-077019B50597}"/>
                </a:ext>
              </a:extLst>
            </p:cNvPr>
            <p:cNvPicPr>
              <a:picLocks noChangeAspect="1"/>
            </p:cNvPicPr>
            <p:nvPr/>
          </p:nvPicPr>
          <p:blipFill>
            <a:blip r:embed="rId2"/>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94209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2F65D1-45AF-4354-A18F-B9F21D08CB8A}"/>
              </a:ext>
            </a:extLst>
          </p:cNvPr>
          <p:cNvSpPr txBox="1"/>
          <p:nvPr/>
        </p:nvSpPr>
        <p:spPr>
          <a:xfrm>
            <a:off x="341259" y="273827"/>
            <a:ext cx="11509481" cy="6201698"/>
          </a:xfrm>
          <a:prstGeom prst="rect">
            <a:avLst/>
          </a:prstGeom>
          <a:noFill/>
        </p:spPr>
        <p:txBody>
          <a:bodyPr wrap="square" rtlCol="0">
            <a:spAutoFit/>
          </a:bodyPr>
          <a:lstStyle/>
          <a:p>
            <a:r>
              <a:rPr lang="en-GB" sz="2200" b="1" dirty="0">
                <a:solidFill>
                  <a:schemeClr val="accent1"/>
                </a:solidFill>
                <a:latin typeface="Arial" panose="020B0604020202020204" pitchFamily="34" charset="0"/>
                <a:cs typeface="Arial" panose="020B0604020202020204" pitchFamily="34" charset="0"/>
              </a:rPr>
              <a:t>Randomisation - Exclusion Criteria</a:t>
            </a:r>
          </a:p>
          <a:p>
            <a:endParaRPr lang="en-GB" sz="2000" dirty="0">
              <a:latin typeface="Arial" panose="020B0604020202020204" pitchFamily="34" charset="0"/>
              <a:cs typeface="Arial" panose="020B0604020202020204" pitchFamily="34" charset="0"/>
            </a:endParaRPr>
          </a:p>
          <a:p>
            <a:pPr marL="342900" lvl="0" indent="-342900">
              <a:spcAft>
                <a:spcPts val="600"/>
              </a:spcAft>
              <a:buFont typeface="+mj-lt"/>
              <a:buAutoNum type="arabicPeriod"/>
            </a:pPr>
            <a:r>
              <a:rPr lang="en-GB" sz="2000" b="0" i="0" dirty="0">
                <a:solidFill>
                  <a:srgbClr val="000000"/>
                </a:solidFill>
                <a:effectLst/>
                <a:latin typeface="Arial" panose="020B0604020202020204" pitchFamily="34" charset="0"/>
                <a:cs typeface="Arial" panose="020B0604020202020204" pitchFamily="34" charset="0"/>
              </a:rPr>
              <a:t>Cardiac surgery (coronary artery bypass graft or valve replacement), type 1 myocardial infarction, implantation of cardiac device (including biventricular pacemaker) or cardiac mechanical support implantation within 1 month of screening, or between screening and randomisation, or planned during the trial. </a:t>
            </a:r>
          </a:p>
          <a:p>
            <a:pPr marL="342900" lvl="0" indent="-342900">
              <a:spcAft>
                <a:spcPts val="600"/>
              </a:spcAft>
              <a:buFont typeface="+mj-lt"/>
              <a:buAutoNum type="arabicPeriod"/>
            </a:pPr>
            <a:r>
              <a:rPr lang="en-GB" sz="2000" b="0" i="0" dirty="0">
                <a:solidFill>
                  <a:srgbClr val="000000"/>
                </a:solidFill>
                <a:effectLst/>
                <a:latin typeface="Arial" panose="020B0604020202020204" pitchFamily="34" charset="0"/>
                <a:cs typeface="Arial" panose="020B0604020202020204" pitchFamily="34" charset="0"/>
              </a:rPr>
              <a:t>End-stage heart failure requiring left ventricular assist devices, intra-aortic balloon pump, or any type of mechanical support at the time of randomisation. </a:t>
            </a:r>
          </a:p>
          <a:p>
            <a:pPr marL="342900" lvl="0" indent="-342900">
              <a:spcAft>
                <a:spcPts val="600"/>
              </a:spcAft>
              <a:buFont typeface="+mj-lt"/>
              <a:buAutoNum type="arabicPeriod"/>
            </a:pPr>
            <a:r>
              <a:rPr lang="en-GB" sz="2000" b="0" i="0" dirty="0">
                <a:solidFill>
                  <a:srgbClr val="000000"/>
                </a:solidFill>
                <a:effectLst/>
                <a:latin typeface="Arial" panose="020B0604020202020204" pitchFamily="34" charset="0"/>
                <a:cs typeface="Arial" panose="020B0604020202020204" pitchFamily="34" charset="0"/>
              </a:rPr>
              <a:t>Documented primary severe valvular heart disease, amyloidosis or hypertrophic cardiomyopathy as principal cause of heart failure as judged by the local investigator. </a:t>
            </a:r>
          </a:p>
          <a:p>
            <a:pPr marL="342900" lvl="0" indent="-342900">
              <a:spcAft>
                <a:spcPts val="600"/>
              </a:spcAft>
              <a:buFont typeface="+mj-lt"/>
              <a:buAutoNum type="arabicPeriod"/>
            </a:pPr>
            <a:r>
              <a:rPr lang="en-GB" sz="2000" b="0" i="0" dirty="0">
                <a:solidFill>
                  <a:srgbClr val="000000"/>
                </a:solidFill>
                <a:effectLst/>
                <a:latin typeface="Arial" panose="020B0604020202020204" pitchFamily="34" charset="0"/>
                <a:cs typeface="Arial" panose="020B0604020202020204" pitchFamily="34" charset="0"/>
              </a:rPr>
              <a:t>Respiratory disease thought to be the primary cause of dyspnoea as assessed by the local investigator. </a:t>
            </a:r>
          </a:p>
          <a:p>
            <a:pPr marL="342900" lvl="0" indent="-342900">
              <a:spcAft>
                <a:spcPts val="600"/>
              </a:spcAft>
              <a:buFont typeface="+mj-lt"/>
              <a:buAutoNum type="arabicPeriod"/>
            </a:pPr>
            <a:r>
              <a:rPr lang="en-GB" sz="2000" b="0" i="0" dirty="0">
                <a:solidFill>
                  <a:srgbClr val="000000"/>
                </a:solidFill>
                <a:effectLst/>
                <a:latin typeface="Arial" panose="020B0604020202020204" pitchFamily="34" charset="0"/>
                <a:cs typeface="Arial" panose="020B0604020202020204" pitchFamily="34" charset="0"/>
              </a:rPr>
              <a:t>Chronic kidney disease with estimated glomerular filtration rate &lt;25ml/min/1.73m2 at screening.</a:t>
            </a:r>
          </a:p>
          <a:p>
            <a:pPr marL="342900" lvl="0" indent="-342900">
              <a:spcAft>
                <a:spcPts val="600"/>
              </a:spcAft>
              <a:buFont typeface="+mj-lt"/>
              <a:buAutoNum type="arabicPeriod" startAt="6"/>
            </a:pPr>
            <a:r>
              <a:rPr lang="en-GB" sz="2000" dirty="0">
                <a:solidFill>
                  <a:srgbClr val="000000"/>
                </a:solidFill>
                <a:latin typeface="Arial" panose="020B0604020202020204" pitchFamily="34" charset="0"/>
              </a:rPr>
              <a:t>Moderate or severe hepatic impairment (e.g. Child-Pugh B and C) at screening as judged by the local investigator. </a:t>
            </a:r>
          </a:p>
          <a:p>
            <a:pPr marL="342900" lvl="0" indent="-342900">
              <a:spcAft>
                <a:spcPts val="600"/>
              </a:spcAft>
              <a:buFont typeface="+mj-lt"/>
              <a:buAutoNum type="arabicPeriod" startAt="6"/>
            </a:pPr>
            <a:r>
              <a:rPr lang="en-GB" sz="2000" dirty="0">
                <a:solidFill>
                  <a:srgbClr val="000000"/>
                </a:solidFill>
                <a:latin typeface="Arial" panose="020B0604020202020204" pitchFamily="34" charset="0"/>
              </a:rPr>
              <a:t>Use of sotagliflozin or any SGLT2 inhibitor within 1 month of screening or between screening and randomisation. </a:t>
            </a:r>
          </a:p>
          <a:p>
            <a:pPr marL="342900" lvl="0" indent="-342900">
              <a:spcAft>
                <a:spcPts val="600"/>
              </a:spcAft>
              <a:buFont typeface="+mj-lt"/>
              <a:buAutoNum type="arabicPeriod"/>
            </a:pPr>
            <a:endParaRPr lang="en-GB" sz="2000" b="0" i="0" dirty="0">
              <a:solidFill>
                <a:srgbClr val="000000"/>
              </a:solidFill>
              <a:effectLst/>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39EA32EE-840B-4FCC-8F73-47C564F5904B}"/>
              </a:ext>
            </a:extLst>
          </p:cNvPr>
          <p:cNvSpPr>
            <a:spLocks noGrp="1"/>
          </p:cNvSpPr>
          <p:nvPr>
            <p:ph type="sldNum" sz="quarter" idx="12"/>
          </p:nvPr>
        </p:nvSpPr>
        <p:spPr/>
        <p:txBody>
          <a:bodyPr/>
          <a:lstStyle/>
          <a:p>
            <a:fld id="{8DC25873-D336-487A-A319-996D5E8BF626}" type="slidenum">
              <a:rPr lang="en-GB" smtClean="0"/>
              <a:t>10</a:t>
            </a:fld>
            <a:endParaRPr lang="en-GB"/>
          </a:p>
        </p:txBody>
      </p:sp>
      <p:grpSp>
        <p:nvGrpSpPr>
          <p:cNvPr id="2" name="Group 1">
            <a:extLst>
              <a:ext uri="{FF2B5EF4-FFF2-40B4-BE49-F238E27FC236}">
                <a16:creationId xmlns:a16="http://schemas.microsoft.com/office/drawing/2014/main" id="{B4E91E6E-58AD-F2C6-424F-9E654021777A}"/>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3024C798-AA50-4AAB-3D1E-ED634AA4862C}"/>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8F2D0420-14F6-FEDF-7428-F041D4081D66}"/>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9142AA80-58DF-9F2B-5B8C-F5168B49A264}"/>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44503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2F65D1-45AF-4354-A18F-B9F21D08CB8A}"/>
              </a:ext>
            </a:extLst>
          </p:cNvPr>
          <p:cNvSpPr txBox="1"/>
          <p:nvPr/>
        </p:nvSpPr>
        <p:spPr>
          <a:xfrm>
            <a:off x="377719" y="383502"/>
            <a:ext cx="11424561" cy="7001917"/>
          </a:xfrm>
          <a:prstGeom prst="rect">
            <a:avLst/>
          </a:prstGeom>
          <a:noFill/>
        </p:spPr>
        <p:txBody>
          <a:bodyPr wrap="square" rtlCol="0">
            <a:spAutoFit/>
          </a:bodyPr>
          <a:lstStyle/>
          <a:p>
            <a:r>
              <a:rPr lang="en-GB" sz="2200" b="1" dirty="0">
                <a:solidFill>
                  <a:schemeClr val="accent1"/>
                </a:solidFill>
                <a:latin typeface="Arial" panose="020B0604020202020204" pitchFamily="34" charset="0"/>
                <a:cs typeface="Arial" panose="020B0604020202020204" pitchFamily="34" charset="0"/>
              </a:rPr>
              <a:t>Randomisation - Exclusion Criteria continued</a:t>
            </a:r>
          </a:p>
          <a:p>
            <a:endParaRPr lang="en-GB" sz="400" dirty="0"/>
          </a:p>
          <a:p>
            <a:pPr marL="457200" lvl="0" indent="-457200">
              <a:spcAft>
                <a:spcPts val="600"/>
              </a:spcAft>
              <a:buFont typeface="+mj-lt"/>
              <a:buAutoNum type="arabicPeriod" startAt="8"/>
            </a:pPr>
            <a:r>
              <a:rPr lang="en-GB" sz="2000" b="0" i="0" dirty="0">
                <a:solidFill>
                  <a:srgbClr val="000000"/>
                </a:solidFill>
                <a:effectLst/>
                <a:latin typeface="Arial" panose="020B0604020202020204" pitchFamily="34" charset="0"/>
              </a:rPr>
              <a:t>Previous hypersensitivity/intolerance to SGLT2 inhibitors. </a:t>
            </a:r>
          </a:p>
          <a:p>
            <a:pPr marL="457200" lvl="0" indent="-457200">
              <a:spcAft>
                <a:spcPts val="600"/>
              </a:spcAft>
              <a:buFont typeface="+mj-lt"/>
              <a:buAutoNum type="arabicPeriod" startAt="8"/>
            </a:pPr>
            <a:r>
              <a:rPr lang="en-GB" sz="2000" b="0" i="0" dirty="0">
                <a:solidFill>
                  <a:srgbClr val="000000"/>
                </a:solidFill>
                <a:effectLst/>
                <a:latin typeface="Arial" panose="020B0604020202020204" pitchFamily="34" charset="0"/>
              </a:rPr>
              <a:t>Presence of malignancy with expected life expectancy &lt;1 year at screening. </a:t>
            </a:r>
            <a:endParaRPr lang="en-GB" sz="2000" dirty="0">
              <a:solidFill>
                <a:srgbClr val="000000"/>
              </a:solidFill>
              <a:latin typeface="Arial" panose="020B0604020202020204" pitchFamily="34" charset="0"/>
            </a:endParaRPr>
          </a:p>
          <a:p>
            <a:pPr marL="457200" indent="-457200">
              <a:spcAft>
                <a:spcPts val="600"/>
              </a:spcAft>
              <a:buFont typeface="+mj-lt"/>
              <a:buAutoNum type="arabicPeriod" startAt="8"/>
            </a:pPr>
            <a:r>
              <a:rPr lang="en-GB" sz="2000" b="0" i="0" dirty="0">
                <a:solidFill>
                  <a:srgbClr val="000000"/>
                </a:solidFill>
                <a:effectLst/>
                <a:latin typeface="Arial" panose="020B0604020202020204" pitchFamily="34" charset="0"/>
              </a:rPr>
              <a:t>Severe hypoglycaemia (hospitalisation for hypoglycaemia or episode requiring external assistance to treat) within 1 month prior to screening or between screening and randomisation. </a:t>
            </a:r>
            <a:endParaRPr lang="en-GB" sz="2000" dirty="0">
              <a:solidFill>
                <a:srgbClr val="000000"/>
              </a:solidFill>
              <a:latin typeface="Arial" panose="020B0604020202020204" pitchFamily="34" charset="0"/>
            </a:endParaRPr>
          </a:p>
          <a:p>
            <a:pPr marL="457200" indent="-457200">
              <a:spcAft>
                <a:spcPts val="600"/>
              </a:spcAft>
              <a:buFont typeface="+mj-lt"/>
              <a:buAutoNum type="arabicPeriod" startAt="8"/>
            </a:pPr>
            <a:r>
              <a:rPr lang="en-GB" sz="2000" dirty="0">
                <a:solidFill>
                  <a:srgbClr val="000000"/>
                </a:solidFill>
                <a:latin typeface="Arial" panose="020B0604020202020204" pitchFamily="34" charset="0"/>
              </a:rPr>
              <a:t>One episode of diabetic ketoacidosis or nonketotic hyperosmolar state within 1 month of screening or between screening and randomisation, or ≥2 diabetic ketoacidosis or nonketotic hyperosmolar state events within 6 months of screening. </a:t>
            </a:r>
          </a:p>
          <a:p>
            <a:pPr marL="457200" lvl="0" indent="-457200">
              <a:spcAft>
                <a:spcPts val="600"/>
              </a:spcAft>
              <a:buFont typeface="+mj-lt"/>
              <a:buAutoNum type="arabicPeriod" startAt="8"/>
            </a:pPr>
            <a:r>
              <a:rPr lang="en-GB" sz="2000" dirty="0">
                <a:solidFill>
                  <a:srgbClr val="000000"/>
                </a:solidFill>
                <a:latin typeface="Arial" panose="020B0604020202020204" pitchFamily="34" charset="0"/>
              </a:rPr>
              <a:t>Pregnant or lactating women. </a:t>
            </a:r>
          </a:p>
          <a:p>
            <a:pPr marL="457200" lvl="0" indent="-457200">
              <a:spcAft>
                <a:spcPts val="600"/>
              </a:spcAft>
              <a:buFont typeface="+mj-lt"/>
              <a:buAutoNum type="arabicPeriod" startAt="8"/>
            </a:pPr>
            <a:r>
              <a:rPr lang="en-GB" sz="2000" dirty="0">
                <a:solidFill>
                  <a:srgbClr val="000000"/>
                </a:solidFill>
                <a:latin typeface="Arial" panose="020B0604020202020204" pitchFamily="34" charset="0"/>
              </a:rPr>
              <a:t>Women of child-bearing age or male partners of women of child-bearing age and not practicing an acceptable method of birth control (see section 8.11 of protocol).</a:t>
            </a:r>
          </a:p>
          <a:p>
            <a:pPr marL="457200" lvl="0" indent="-457200">
              <a:spcAft>
                <a:spcPts val="600"/>
              </a:spcAft>
              <a:buFont typeface="+mj-lt"/>
              <a:buAutoNum type="arabicPeriod" startAt="8"/>
            </a:pPr>
            <a:r>
              <a:rPr lang="en-GB" sz="2000" dirty="0">
                <a:solidFill>
                  <a:srgbClr val="000000"/>
                </a:solidFill>
                <a:latin typeface="Arial" panose="020B0604020202020204" pitchFamily="34" charset="0"/>
              </a:rPr>
              <a:t>On a ketogenic diet</a:t>
            </a:r>
          </a:p>
          <a:p>
            <a:pPr marL="457200" lvl="0" indent="-457200">
              <a:spcAft>
                <a:spcPts val="600"/>
              </a:spcAft>
              <a:buFont typeface="+mj-lt"/>
              <a:buAutoNum type="arabicPeriod" startAt="8"/>
            </a:pPr>
            <a:r>
              <a:rPr lang="en-GB" sz="2000" dirty="0">
                <a:solidFill>
                  <a:srgbClr val="000000"/>
                </a:solidFill>
                <a:latin typeface="Arial" panose="020B0604020202020204" pitchFamily="34" charset="0"/>
              </a:rPr>
              <a:t>Unwilling/unable to share glucose and ketone monitoring data. </a:t>
            </a:r>
          </a:p>
          <a:p>
            <a:pPr marL="457200" lvl="0" indent="-457200">
              <a:spcAft>
                <a:spcPts val="600"/>
              </a:spcAft>
              <a:buFont typeface="+mj-lt"/>
              <a:buAutoNum type="arabicPeriod" startAt="8"/>
            </a:pPr>
            <a:r>
              <a:rPr lang="en-GB" sz="2000" dirty="0">
                <a:latin typeface="Arial" panose="020B0604020202020204" pitchFamily="34" charset="0"/>
                <a:ea typeface="Calibri" panose="020F0502020204030204" pitchFamily="34" charset="0"/>
                <a:cs typeface="Arial" panose="020B0604020202020204" pitchFamily="34" charset="0"/>
              </a:rPr>
              <a:t>Use of any investigational drugs within five times of the elimination half-life after the last dose or within 30 days, whichever is longer. Current enrolment in non-interventional, observational studies will be allowed.</a:t>
            </a:r>
            <a:endParaRPr lang="en-GB" dirty="0">
              <a:latin typeface="Arial" panose="020B0604020202020204" pitchFamily="34" charset="0"/>
              <a:ea typeface="Calibri" panose="020F0502020204030204" pitchFamily="34" charset="0"/>
              <a:cs typeface="Arial" panose="020B0604020202020204" pitchFamily="34" charset="0"/>
            </a:endParaRPr>
          </a:p>
          <a:p>
            <a:pPr>
              <a:spcAft>
                <a:spcPts val="600"/>
              </a:spcAft>
            </a:pPr>
            <a:endParaRPr lang="en-GB" sz="2000" b="0" i="0" dirty="0">
              <a:solidFill>
                <a:srgbClr val="000000"/>
              </a:solidFill>
              <a:effectLst/>
              <a:latin typeface="Arial" panose="020B0604020202020204" pitchFamily="34" charset="0"/>
            </a:endParaRPr>
          </a:p>
          <a:p>
            <a:pPr marL="342900" lvl="0" indent="-342900">
              <a:spcAft>
                <a:spcPts val="600"/>
              </a:spcAft>
              <a:buFont typeface="+mj-lt"/>
              <a:buAutoNum type="arabicPeriod" startAt="6"/>
            </a:pPr>
            <a:endParaRPr lang="en-GB" sz="2000" b="0" i="0" dirty="0">
              <a:solidFill>
                <a:srgbClr val="000000"/>
              </a:solidFill>
              <a:effectLst/>
              <a:latin typeface="Arial" panose="020B0604020202020204" pitchFamily="34" charset="0"/>
            </a:endParaRPr>
          </a:p>
          <a:p>
            <a:pPr lvl="0">
              <a:spcAft>
                <a:spcPts val="600"/>
              </a:spcAft>
            </a:pPr>
            <a:endParaRPr lang="en-GB" sz="18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39EA32EE-840B-4FCC-8F73-47C564F5904B}"/>
              </a:ext>
            </a:extLst>
          </p:cNvPr>
          <p:cNvSpPr>
            <a:spLocks noGrp="1"/>
          </p:cNvSpPr>
          <p:nvPr>
            <p:ph type="sldNum" sz="quarter" idx="12"/>
          </p:nvPr>
        </p:nvSpPr>
        <p:spPr/>
        <p:txBody>
          <a:bodyPr/>
          <a:lstStyle/>
          <a:p>
            <a:fld id="{8DC25873-D336-487A-A319-996D5E8BF626}" type="slidenum">
              <a:rPr lang="en-GB" smtClean="0"/>
              <a:t>11</a:t>
            </a:fld>
            <a:endParaRPr lang="en-GB"/>
          </a:p>
        </p:txBody>
      </p:sp>
      <p:grpSp>
        <p:nvGrpSpPr>
          <p:cNvPr id="2" name="Group 1">
            <a:extLst>
              <a:ext uri="{FF2B5EF4-FFF2-40B4-BE49-F238E27FC236}">
                <a16:creationId xmlns:a16="http://schemas.microsoft.com/office/drawing/2014/main" id="{E9D56F60-0C9A-7CD7-5AAF-8780D1244091}"/>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B6080060-5401-F495-DBC8-8E00822B4868}"/>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EFFC5327-DF21-1BA1-C754-E4C222163379}"/>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65BD63F5-9DF9-0ED7-B181-7FF2634005D8}"/>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00637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2F65D1-45AF-4354-A18F-B9F21D08CB8A}"/>
              </a:ext>
            </a:extLst>
          </p:cNvPr>
          <p:cNvSpPr txBox="1"/>
          <p:nvPr/>
        </p:nvSpPr>
        <p:spPr>
          <a:xfrm>
            <a:off x="377719" y="247318"/>
            <a:ext cx="11424561" cy="4431983"/>
          </a:xfrm>
          <a:prstGeom prst="rect">
            <a:avLst/>
          </a:prstGeom>
          <a:noFill/>
        </p:spPr>
        <p:txBody>
          <a:bodyPr wrap="square" rtlCol="0">
            <a:spAutoFit/>
          </a:bodyPr>
          <a:lstStyle/>
          <a:p>
            <a:r>
              <a:rPr lang="en-GB" sz="2200" b="1" dirty="0">
                <a:solidFill>
                  <a:schemeClr val="accent1"/>
                </a:solidFill>
                <a:latin typeface="Arial" panose="020B0604020202020204" pitchFamily="34" charset="0"/>
                <a:cs typeface="Arial" panose="020B0604020202020204" pitchFamily="34" charset="0"/>
              </a:rPr>
              <a:t>Ineligible participants</a:t>
            </a:r>
          </a:p>
          <a:p>
            <a:endParaRPr lang="en-GB" sz="2000" dirty="0">
              <a:latin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Where an individual is found to be ineligible for trial participation, they will be thanked and the reasons for the ineligibility fully explained. Any queries or questions will be answered by an appropriate member of the trial team. </a:t>
            </a:r>
          </a:p>
          <a:p>
            <a:endParaRPr lang="en-GB" sz="20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effectLst/>
                <a:latin typeface="Arial" panose="020B0604020202020204" pitchFamily="34" charset="0"/>
                <a:ea typeface="Calibri" panose="020F0502020204030204" pitchFamily="34" charset="0"/>
                <a:cs typeface="Arial" panose="020B0604020202020204" pitchFamily="34" charset="0"/>
              </a:rPr>
              <a:t>If ineligibility is related to an incidental finding (IF) which is clinically significant, it will be reported to the participant’s healthcare provider (e.g. GP and/or consultant by the site PI), with the consent of the individual.</a:t>
            </a:r>
            <a:r>
              <a:rPr lang="en-GB" sz="2000" dirty="0">
                <a:latin typeface="Arial" panose="020B0604020202020204" pitchFamily="34" charset="0"/>
                <a:ea typeface="Calibri" panose="020F0502020204030204" pitchFamily="34" charset="0"/>
              </a:rPr>
              <a:t> </a:t>
            </a:r>
          </a:p>
          <a:p>
            <a:endParaRPr lang="en-GB" sz="2000" dirty="0">
              <a:latin typeface="Arial" panose="020B0604020202020204" pitchFamily="34" charset="0"/>
              <a:ea typeface="Calibri" panose="020F0502020204030204" pitchFamily="34" charset="0"/>
            </a:endParaRPr>
          </a:p>
          <a:p>
            <a:pPr marL="342900" indent="-342900">
              <a:buFont typeface="Arial" panose="020B0604020202020204" pitchFamily="34" charset="0"/>
              <a:buChar char="•"/>
            </a:pPr>
            <a:r>
              <a:rPr lang="en-GB" sz="2000" dirty="0">
                <a:latin typeface="Arial" panose="020B0604020202020204" pitchFamily="34" charset="0"/>
                <a:ea typeface="Calibri" panose="020F0502020204030204" pitchFamily="34" charset="0"/>
              </a:rPr>
              <a:t>Where an ineligible participant’s medical condition or concomitant medications change sufficiently so that they are deemed potentially eligible for the trial they may be rescreened one further time. All screening procedures will be repeated, and eligibility checked.</a:t>
            </a:r>
          </a:p>
          <a:p>
            <a:pPr marL="342900" indent="-342900">
              <a:buFont typeface="Arial" panose="020B0604020202020204" pitchFamily="34" charset="0"/>
              <a:buChar char="•"/>
            </a:pPr>
            <a:endParaRPr lang="en-GB"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39EA32EE-840B-4FCC-8F73-47C564F5904B}"/>
              </a:ext>
            </a:extLst>
          </p:cNvPr>
          <p:cNvSpPr>
            <a:spLocks noGrp="1"/>
          </p:cNvSpPr>
          <p:nvPr>
            <p:ph type="sldNum" sz="quarter" idx="12"/>
          </p:nvPr>
        </p:nvSpPr>
        <p:spPr/>
        <p:txBody>
          <a:bodyPr/>
          <a:lstStyle/>
          <a:p>
            <a:fld id="{8DC25873-D336-487A-A319-996D5E8BF626}" type="slidenum">
              <a:rPr lang="en-GB" smtClean="0"/>
              <a:t>12</a:t>
            </a:fld>
            <a:endParaRPr lang="en-GB"/>
          </a:p>
        </p:txBody>
      </p:sp>
      <p:grpSp>
        <p:nvGrpSpPr>
          <p:cNvPr id="2" name="Group 1">
            <a:extLst>
              <a:ext uri="{FF2B5EF4-FFF2-40B4-BE49-F238E27FC236}">
                <a16:creationId xmlns:a16="http://schemas.microsoft.com/office/drawing/2014/main" id="{0025660D-C077-A98B-91FD-F3C54A7A06CA}"/>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BB59C720-BB6F-0E59-B7C7-D70BA72A765F}"/>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F4BB7B85-A067-BE4C-54AA-231DA4554389}"/>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EC58F6F0-6C8A-6619-0103-419C89BAA3C6}"/>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57041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49C7EF-0D41-4C33-92B3-635E3200B9DE}"/>
              </a:ext>
            </a:extLst>
          </p:cNvPr>
          <p:cNvSpPr txBox="1"/>
          <p:nvPr/>
        </p:nvSpPr>
        <p:spPr>
          <a:xfrm>
            <a:off x="99753" y="413524"/>
            <a:ext cx="11895511" cy="5339923"/>
          </a:xfrm>
          <a:prstGeom prst="rect">
            <a:avLst/>
          </a:prstGeom>
          <a:noFill/>
        </p:spPr>
        <p:txBody>
          <a:bodyPr wrap="square" rtlCol="0">
            <a:spAutoFit/>
          </a:bodyPr>
          <a:lstStyle/>
          <a:p>
            <a:r>
              <a:rPr lang="en-GB" sz="2200" b="1" dirty="0">
                <a:solidFill>
                  <a:schemeClr val="accent1"/>
                </a:solidFill>
                <a:latin typeface="Arial" panose="020B0604020202020204" pitchFamily="34" charset="0"/>
                <a:cs typeface="Arial" panose="020B0604020202020204" pitchFamily="34" charset="0"/>
              </a:rPr>
              <a:t>Participant Identification/pre-screening </a:t>
            </a:r>
            <a:r>
              <a:rPr lang="en-GB" sz="20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r>
              <a:rPr lang="en-GB" sz="2000" dirty="0">
                <a:effectLst/>
                <a:latin typeface="Arial" panose="020B0604020202020204" pitchFamily="34" charset="0"/>
                <a:ea typeface="Calibri" panose="020F0502020204030204" pitchFamily="34" charset="0"/>
                <a:cs typeface="Arial" panose="020B0604020202020204" pitchFamily="34" charset="0"/>
              </a:rPr>
              <a:t>Identification of potentially eligible trial participants by the research or clinical teams may make use of any or all, of the following:</a:t>
            </a:r>
          </a:p>
          <a:p>
            <a:endParaRPr lang="en-GB" sz="20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Secondary care in-patient and out-patient services. Suggested services where participants may be identified are:</a:t>
            </a:r>
          </a:p>
          <a:p>
            <a:endParaRPr lang="en-GB" sz="20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Diabetes services</a:t>
            </a: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Cardiovascular services, including but not limited to heart failure, arrythmia, stroke and hypertension services</a:t>
            </a: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Diabetic foot services</a:t>
            </a: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Nephrology services</a:t>
            </a:r>
          </a:p>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Ophthalmology services</a:t>
            </a:r>
          </a:p>
          <a:p>
            <a:pPr marL="342900" indent="-342900">
              <a:buFont typeface="Arial" panose="020B0604020202020204" pitchFamily="34" charset="0"/>
              <a:buChar char="•"/>
            </a:pPr>
            <a:endParaRPr lang="en-GB" sz="2000" dirty="0">
              <a:solidFill>
                <a:srgbClr val="FF000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GB" sz="2000" dirty="0">
              <a:solidFill>
                <a:srgbClr val="FF000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GB" sz="2000" dirty="0">
              <a:solidFill>
                <a:srgbClr val="FF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066370D-E50E-4F98-B873-40C12B4E28FB}"/>
              </a:ext>
            </a:extLst>
          </p:cNvPr>
          <p:cNvSpPr>
            <a:spLocks noGrp="1"/>
          </p:cNvSpPr>
          <p:nvPr>
            <p:ph type="sldNum" sz="quarter" idx="12"/>
          </p:nvPr>
        </p:nvSpPr>
        <p:spPr/>
        <p:txBody>
          <a:bodyPr/>
          <a:lstStyle/>
          <a:p>
            <a:fld id="{8DC25873-D336-487A-A319-996D5E8BF626}" type="slidenum">
              <a:rPr lang="en-GB" smtClean="0"/>
              <a:t>2</a:t>
            </a:fld>
            <a:endParaRPr lang="en-GB"/>
          </a:p>
        </p:txBody>
      </p:sp>
      <p:grpSp>
        <p:nvGrpSpPr>
          <p:cNvPr id="2" name="Group 1">
            <a:extLst>
              <a:ext uri="{FF2B5EF4-FFF2-40B4-BE49-F238E27FC236}">
                <a16:creationId xmlns:a16="http://schemas.microsoft.com/office/drawing/2014/main" id="{B5F9B15C-B556-2113-9780-1C1DD3667317}"/>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DC1194B1-1E5E-2F56-D086-37F40EB7EA4C}"/>
                </a:ext>
              </a:extLst>
            </p:cNvPr>
            <p:cNvPicPr>
              <a:picLocks noChangeAspect="1"/>
            </p:cNvPicPr>
            <p:nvPr/>
          </p:nvPicPr>
          <p:blipFill rotWithShape="1">
            <a:blip r:embed="rId3"/>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A603DA5F-5EC3-070F-CF4A-04E024FD5343}"/>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7B218D10-BA55-C042-A1B4-CDFF0DFE1C7E}"/>
                </a:ext>
              </a:extLst>
            </p:cNvPr>
            <p:cNvPicPr>
              <a:picLocks noChangeAspect="1"/>
            </p:cNvPicPr>
            <p:nvPr/>
          </p:nvPicPr>
          <p:blipFill>
            <a:blip r:embed="rId4"/>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340864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FE8D8-E488-CED9-08F6-49474F04708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D27BE0B-5D65-DEE4-7EC9-B5F148175421}"/>
              </a:ext>
            </a:extLst>
          </p:cNvPr>
          <p:cNvSpPr txBox="1"/>
          <p:nvPr/>
        </p:nvSpPr>
        <p:spPr>
          <a:xfrm>
            <a:off x="99753" y="413524"/>
            <a:ext cx="11895511" cy="4108817"/>
          </a:xfrm>
          <a:prstGeom prst="rect">
            <a:avLst/>
          </a:prstGeom>
          <a:noFill/>
        </p:spPr>
        <p:txBody>
          <a:bodyPr wrap="square" rtlCol="0">
            <a:spAutoFit/>
          </a:bodyPr>
          <a:lstStyle/>
          <a:p>
            <a:r>
              <a:rPr lang="en-GB" sz="2200" b="1">
                <a:solidFill>
                  <a:schemeClr val="accent1"/>
                </a:solidFill>
                <a:latin typeface="Arial" panose="020B0604020202020204" pitchFamily="34" charset="0"/>
                <a:cs typeface="Arial" panose="020B0604020202020204" pitchFamily="34" charset="0"/>
              </a:rPr>
              <a:t>Participant Identification/pre-screening continued</a:t>
            </a:r>
            <a:endParaRPr lang="en-GB" sz="2200"/>
          </a:p>
          <a:p>
            <a:pPr marL="285750" indent="-285750">
              <a:buFont typeface="Arial" panose="020B0604020202020204" pitchFamily="34" charset="0"/>
              <a:buChar char="•"/>
            </a:pPr>
            <a:endParaRPr lang="en-GB" sz="19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a:latin typeface="Arial" panose="020B0604020202020204" pitchFamily="34" charset="0"/>
                <a:cs typeface="Arial" panose="020B0604020202020204" pitchFamily="34" charset="0"/>
              </a:rPr>
              <a:t>Local diabetes or heart failure databases (i.e. where participants have given prior consent to be contacted for future research projects, e.g., the NHS Research Scotland Diabetes Network, Diabetes Research Register or similar databases with appropriate approval in other NHS Boards/Trusts as defined locally).</a:t>
            </a:r>
          </a:p>
          <a:p>
            <a:pPr marL="285750" indent="-285750">
              <a:buFont typeface="Arial" panose="020B0604020202020204" pitchFamily="34" charset="0"/>
              <a:buChar char="•"/>
            </a:pPr>
            <a:endParaRPr lang="en-GB" sz="20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a:latin typeface="Arial" panose="020B0604020202020204" pitchFamily="34" charset="0"/>
                <a:cs typeface="Arial" panose="020B0604020202020204" pitchFamily="34" charset="0"/>
              </a:rPr>
              <a:t>Scottish Health Research Register (SHARE).</a:t>
            </a:r>
          </a:p>
          <a:p>
            <a:pPr marL="285750" indent="-285750">
              <a:buFont typeface="Arial" panose="020B0604020202020204" pitchFamily="34" charset="0"/>
              <a:buChar char="•"/>
            </a:pPr>
            <a:endParaRPr lang="en-GB" sz="20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a:latin typeface="Arial" panose="020B0604020202020204" pitchFamily="34" charset="0"/>
                <a:cs typeface="Arial" panose="020B0604020202020204" pitchFamily="34" charset="0"/>
              </a:rPr>
              <a:t>Clinical Research Networks.</a:t>
            </a:r>
          </a:p>
          <a:p>
            <a:pPr marL="285750" indent="-285750">
              <a:buFont typeface="Arial" panose="020B0604020202020204" pitchFamily="34" charset="0"/>
              <a:buChar char="•"/>
            </a:pPr>
            <a:endParaRPr lang="en-GB" sz="20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a:latin typeface="Arial" panose="020B0604020202020204" pitchFamily="34" charset="0"/>
                <a:cs typeface="Arial" panose="020B0604020202020204" pitchFamily="34" charset="0"/>
              </a:rPr>
              <a:t>Primary care (i.e. via Primary Care Networks and Participant Identification Centres).</a:t>
            </a:r>
          </a:p>
          <a:p>
            <a:pPr marL="742950" lvl="1" indent="-285750">
              <a:buFont typeface="Arial" panose="020B0604020202020204" pitchFamily="34" charset="0"/>
              <a:buChar char="•"/>
            </a:pPr>
            <a:endParaRPr lang="en-GB" sz="2000">
              <a:solidFill>
                <a:srgbClr val="FF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1F6086D-B3F3-08D5-9527-7C4E504DB096}"/>
              </a:ext>
            </a:extLst>
          </p:cNvPr>
          <p:cNvSpPr>
            <a:spLocks noGrp="1"/>
          </p:cNvSpPr>
          <p:nvPr>
            <p:ph type="sldNum" sz="quarter" idx="12"/>
          </p:nvPr>
        </p:nvSpPr>
        <p:spPr/>
        <p:txBody>
          <a:bodyPr/>
          <a:lstStyle/>
          <a:p>
            <a:fld id="{8DC25873-D336-487A-A319-996D5E8BF626}" type="slidenum">
              <a:rPr lang="en-GB" smtClean="0"/>
              <a:t>3</a:t>
            </a:fld>
            <a:endParaRPr lang="en-GB"/>
          </a:p>
        </p:txBody>
      </p:sp>
      <p:grpSp>
        <p:nvGrpSpPr>
          <p:cNvPr id="2" name="Group 1">
            <a:extLst>
              <a:ext uri="{FF2B5EF4-FFF2-40B4-BE49-F238E27FC236}">
                <a16:creationId xmlns:a16="http://schemas.microsoft.com/office/drawing/2014/main" id="{477D4C99-AF53-54C1-498F-70A74BA778C3}"/>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237D58BB-441A-BBF1-4123-39198F5876FA}"/>
                </a:ext>
              </a:extLst>
            </p:cNvPr>
            <p:cNvPicPr>
              <a:picLocks noChangeAspect="1"/>
            </p:cNvPicPr>
            <p:nvPr/>
          </p:nvPicPr>
          <p:blipFill rotWithShape="1">
            <a:blip r:embed="rId3"/>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93DD83A5-5100-D136-3E12-354F4BAE6DCA}"/>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E14928F7-6B2C-EDFE-59AB-02FDF89E7661}"/>
                </a:ext>
              </a:extLst>
            </p:cNvPr>
            <p:cNvPicPr>
              <a:picLocks noChangeAspect="1"/>
            </p:cNvPicPr>
            <p:nvPr/>
          </p:nvPicPr>
          <p:blipFill>
            <a:blip r:embed="rId4"/>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3557968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49C7EF-0D41-4C33-92B3-635E3200B9DE}"/>
              </a:ext>
            </a:extLst>
          </p:cNvPr>
          <p:cNvSpPr txBox="1"/>
          <p:nvPr/>
        </p:nvSpPr>
        <p:spPr>
          <a:xfrm>
            <a:off x="142244" y="214225"/>
            <a:ext cx="11895511" cy="5724644"/>
          </a:xfrm>
          <a:prstGeom prst="rect">
            <a:avLst/>
          </a:prstGeom>
          <a:noFill/>
        </p:spPr>
        <p:txBody>
          <a:bodyPr wrap="square" rtlCol="0">
            <a:spAutoFit/>
          </a:bodyPr>
          <a:lstStyle/>
          <a:p>
            <a:r>
              <a:rPr lang="en-GB" sz="2200" b="1">
                <a:solidFill>
                  <a:schemeClr val="accent1"/>
                </a:solidFill>
                <a:latin typeface="Arial" panose="020B0604020202020204" pitchFamily="34" charset="0"/>
                <a:cs typeface="Arial" panose="020B0604020202020204" pitchFamily="34" charset="0"/>
              </a:rPr>
              <a:t>Participant Identification/pre-screening continued</a:t>
            </a:r>
            <a:endParaRPr lang="en-GB"/>
          </a:p>
          <a:p>
            <a:endParaRPr lang="en-GB" sz="2000"/>
          </a:p>
          <a:p>
            <a:pPr marL="342900" indent="-342900">
              <a:spcBef>
                <a:spcPts val="1200"/>
              </a:spcBef>
              <a:buFont typeface="Arial" panose="020B0604020202020204" pitchFamily="34" charset="0"/>
              <a:buChar char="•"/>
            </a:pPr>
            <a:r>
              <a:rPr lang="en-GB" sz="2000">
                <a:effectLst/>
                <a:latin typeface="Arial" panose="020B0604020202020204" pitchFamily="34" charset="0"/>
                <a:ea typeface="Calibri" panose="020F0502020204030204" pitchFamily="34" charset="0"/>
              </a:rPr>
              <a:t>When first contact is made:</a:t>
            </a:r>
          </a:p>
          <a:p>
            <a:pPr>
              <a:spcBef>
                <a:spcPts val="1200"/>
              </a:spcBef>
            </a:pPr>
            <a:endParaRPr lang="en-GB" sz="800">
              <a:latin typeface="Arial" panose="020B0604020202020204" pitchFamily="34" charset="0"/>
              <a:cs typeface="Arial" panose="020B0604020202020204" pitchFamily="34" charset="0"/>
            </a:endParaRPr>
          </a:p>
          <a:p>
            <a:pPr marL="800100" lvl="1" indent="-342900">
              <a:buFont typeface="Wingdings" panose="05000000000000000000" pitchFamily="2" charset="2"/>
              <a:buChar char="Ø"/>
            </a:pPr>
            <a:r>
              <a:rPr lang="en-GB" sz="2000">
                <a:latin typeface="Arial" panose="020B0604020202020204" pitchFamily="34" charset="0"/>
                <a:cs typeface="Arial" panose="020B0604020202020204" pitchFamily="34" charset="0"/>
              </a:rPr>
              <a:t>At a hospital service (e.g. at clinics) clinical team gives the participant a copy of the brief Participant Information Sheet (</a:t>
            </a:r>
            <a:r>
              <a:rPr lang="en-GB" sz="2000" err="1">
                <a:latin typeface="Arial" panose="020B0604020202020204" pitchFamily="34" charset="0"/>
                <a:cs typeface="Arial" panose="020B0604020202020204" pitchFamily="34" charset="0"/>
              </a:rPr>
              <a:t>bPIS</a:t>
            </a:r>
            <a:r>
              <a:rPr lang="en-GB" sz="2000">
                <a:latin typeface="Arial" panose="020B0604020202020204" pitchFamily="34" charset="0"/>
                <a:cs typeface="Arial" panose="020B0604020202020204" pitchFamily="34" charset="0"/>
              </a:rPr>
              <a:t>). The clinical team will ask if the participant agrees for their details to be passed to the research team or, if they prefer, to contact trial team using contact details provided in </a:t>
            </a:r>
            <a:r>
              <a:rPr lang="en-GB" sz="2000" err="1">
                <a:latin typeface="Arial" panose="020B0604020202020204" pitchFamily="34" charset="0"/>
                <a:cs typeface="Arial" panose="020B0604020202020204" pitchFamily="34" charset="0"/>
              </a:rPr>
              <a:t>bPIS</a:t>
            </a:r>
            <a:r>
              <a:rPr lang="en-GB" sz="2000">
                <a:latin typeface="Arial" panose="020B0604020202020204" pitchFamily="34" charset="0"/>
                <a:cs typeface="Arial" panose="020B0604020202020204" pitchFamily="34" charset="0"/>
              </a:rPr>
              <a:t>.</a:t>
            </a:r>
            <a:endParaRPr lang="en-GB" sz="1000">
              <a:latin typeface="Arial" panose="020B0604020202020204" pitchFamily="34" charset="0"/>
              <a:cs typeface="Arial" panose="020B0604020202020204" pitchFamily="34" charset="0"/>
            </a:endParaRPr>
          </a:p>
          <a:p>
            <a:pPr marL="800100" lvl="1" indent="-342900">
              <a:spcBef>
                <a:spcPts val="1200"/>
              </a:spcBef>
              <a:buFont typeface="Wingdings" panose="05000000000000000000" pitchFamily="2" charset="2"/>
              <a:buChar char="Ø"/>
            </a:pPr>
            <a:r>
              <a:rPr lang="en-GB" sz="2000">
                <a:latin typeface="Arial" panose="020B0604020202020204" pitchFamily="34" charset="0"/>
                <a:cs typeface="Arial" panose="020B0604020202020204" pitchFamily="34" charset="0"/>
              </a:rPr>
              <a:t>Via invitation letter (e.g. using local database) the </a:t>
            </a:r>
            <a:r>
              <a:rPr lang="en-GB" sz="2000" err="1">
                <a:latin typeface="Arial" panose="020B0604020202020204" pitchFamily="34" charset="0"/>
                <a:cs typeface="Arial" panose="020B0604020202020204" pitchFamily="34" charset="0"/>
              </a:rPr>
              <a:t>bPIS</a:t>
            </a:r>
            <a:r>
              <a:rPr lang="en-GB" sz="2000">
                <a:latin typeface="Arial" panose="020B0604020202020204" pitchFamily="34" charset="0"/>
                <a:cs typeface="Arial" panose="020B0604020202020204" pitchFamily="34" charset="0"/>
              </a:rPr>
              <a:t> is posted together with the invite letter to the participant. If no response, one follow-up invite may be sent.</a:t>
            </a:r>
          </a:p>
          <a:p>
            <a:pPr marL="742950" lvl="1" indent="-285750">
              <a:buFont typeface="Arial" panose="020B0604020202020204" pitchFamily="34" charset="0"/>
              <a:buChar char="•"/>
            </a:pPr>
            <a:endParaRPr lang="en-GB" sz="1600">
              <a:latin typeface="Arial" panose="020B0604020202020204" pitchFamily="34" charset="0"/>
              <a:cs typeface="Arial" panose="020B0604020202020204" pitchFamily="34" charset="0"/>
            </a:endParaRPr>
          </a:p>
          <a:p>
            <a:pPr marL="285750" indent="-285750">
              <a:spcBef>
                <a:spcPts val="1200"/>
              </a:spcBef>
              <a:buFont typeface="Arial" panose="020B0604020202020204" pitchFamily="34" charset="0"/>
              <a:buChar char="•"/>
            </a:pPr>
            <a:r>
              <a:rPr lang="en-GB" sz="2000">
                <a:latin typeface="Arial" panose="020B0604020202020204" pitchFamily="34" charset="0"/>
                <a:cs typeface="Arial" panose="020B0604020202020204" pitchFamily="34" charset="0"/>
              </a:rPr>
              <a:t>Where a potential participant expresses interest to take part and to be contacted by a member of the trial team, a full Participant Information Sheet (PIS) must be provided.</a:t>
            </a:r>
          </a:p>
          <a:p>
            <a:pPr marL="285750" indent="-285750">
              <a:spcBef>
                <a:spcPts val="1200"/>
              </a:spcBef>
              <a:buFont typeface="Arial" panose="020B0604020202020204" pitchFamily="34" charset="0"/>
              <a:buChar char="•"/>
            </a:pPr>
            <a:endParaRPr lang="en-GB" sz="1600">
              <a:latin typeface="Arial" panose="020B0604020202020204" pitchFamily="34" charset="0"/>
              <a:cs typeface="Arial" panose="020B0604020202020204" pitchFamily="34" charset="0"/>
            </a:endParaRPr>
          </a:p>
          <a:p>
            <a:pPr marL="285750" indent="-285750">
              <a:spcBef>
                <a:spcPts val="1200"/>
              </a:spcBef>
              <a:buFont typeface="Arial" panose="020B0604020202020204" pitchFamily="34" charset="0"/>
              <a:buChar char="•"/>
            </a:pPr>
            <a:r>
              <a:rPr lang="en-GB" sz="2000">
                <a:latin typeface="Arial" panose="020B0604020202020204" pitchFamily="34" charset="0"/>
                <a:cs typeface="Arial" panose="020B0604020202020204" pitchFamily="34" charset="0"/>
              </a:rPr>
              <a:t>Potential participants should be given at least 24 hours to consider whether or not to participate after receiving the full PIS before a screening visit is arranged.</a:t>
            </a:r>
            <a:endParaRPr lang="en-GB" sz="8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066370D-E50E-4F98-B873-40C12B4E28FB}"/>
              </a:ext>
            </a:extLst>
          </p:cNvPr>
          <p:cNvSpPr>
            <a:spLocks noGrp="1"/>
          </p:cNvSpPr>
          <p:nvPr>
            <p:ph type="sldNum" sz="quarter" idx="12"/>
          </p:nvPr>
        </p:nvSpPr>
        <p:spPr/>
        <p:txBody>
          <a:bodyPr/>
          <a:lstStyle/>
          <a:p>
            <a:fld id="{8DC25873-D336-487A-A319-996D5E8BF626}" type="slidenum">
              <a:rPr lang="en-GB" smtClean="0"/>
              <a:t>4</a:t>
            </a:fld>
            <a:endParaRPr lang="en-GB"/>
          </a:p>
        </p:txBody>
      </p:sp>
      <p:grpSp>
        <p:nvGrpSpPr>
          <p:cNvPr id="2" name="Group 1">
            <a:extLst>
              <a:ext uri="{FF2B5EF4-FFF2-40B4-BE49-F238E27FC236}">
                <a16:creationId xmlns:a16="http://schemas.microsoft.com/office/drawing/2014/main" id="{27C06B3D-3082-2BA9-E965-215A546F5250}"/>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D3B379D7-626C-6CDB-A4A4-307E013F0C29}"/>
                </a:ext>
              </a:extLst>
            </p:cNvPr>
            <p:cNvPicPr>
              <a:picLocks noChangeAspect="1"/>
            </p:cNvPicPr>
            <p:nvPr/>
          </p:nvPicPr>
          <p:blipFill rotWithShape="1">
            <a:blip r:embed="rId3"/>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114C5BA5-1315-CA64-9DF4-4EC1512DCE3B}"/>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F64811F8-D930-A4DA-EED4-B025DFC97088}"/>
                </a:ext>
              </a:extLst>
            </p:cNvPr>
            <p:cNvPicPr>
              <a:picLocks noChangeAspect="1"/>
            </p:cNvPicPr>
            <p:nvPr/>
          </p:nvPicPr>
          <p:blipFill>
            <a:blip r:embed="rId4"/>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3782095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ACD137-25FF-47FC-8EDD-6A1440124F55}"/>
              </a:ext>
            </a:extLst>
          </p:cNvPr>
          <p:cNvSpPr txBox="1"/>
          <p:nvPr/>
        </p:nvSpPr>
        <p:spPr>
          <a:xfrm>
            <a:off x="756139" y="458076"/>
            <a:ext cx="10597661" cy="5078313"/>
          </a:xfrm>
          <a:prstGeom prst="rect">
            <a:avLst/>
          </a:prstGeom>
          <a:noFill/>
        </p:spPr>
        <p:txBody>
          <a:bodyPr wrap="square" rtlCol="0">
            <a:spAutoFit/>
          </a:bodyPr>
          <a:lstStyle/>
          <a:p>
            <a:r>
              <a:rPr lang="en-GB" sz="2200" b="1" dirty="0">
                <a:solidFill>
                  <a:schemeClr val="accent1"/>
                </a:solidFill>
                <a:latin typeface="Arial" panose="020B0604020202020204" pitchFamily="34" charset="0"/>
                <a:cs typeface="Arial" panose="020B0604020202020204" pitchFamily="34" charset="0"/>
              </a:rPr>
              <a:t>Participant Identification/pre-screening continued</a:t>
            </a:r>
          </a:p>
          <a:p>
            <a:endParaRPr lang="en-GB" sz="2200" b="1" dirty="0">
              <a:solidFill>
                <a:schemeClr val="accent1"/>
              </a:solidFill>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Anonymised information on pre-screening activity must be recorded on the </a:t>
            </a:r>
            <a:r>
              <a:rPr lang="en-GB" sz="2000" b="1" dirty="0">
                <a:solidFill>
                  <a:srgbClr val="0070C0"/>
                </a:solidFill>
                <a:latin typeface="Arial" panose="020B0604020202020204" pitchFamily="34" charset="0"/>
                <a:cs typeface="Arial" panose="020B0604020202020204" pitchFamily="34" charset="0"/>
              </a:rPr>
              <a:t>Pre-screening Log </a:t>
            </a:r>
            <a:r>
              <a:rPr lang="en-GB" sz="2000" dirty="0">
                <a:latin typeface="Arial" panose="020B0604020202020204" pitchFamily="34" charset="0"/>
                <a:cs typeface="Arial" panose="020B0604020202020204" pitchFamily="34" charset="0"/>
              </a:rPr>
              <a:t>for CONSORT reporting and includes:</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Date of pre-screening (month &amp; year).</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Source of Pre-screening (e.g. Clinic or local database).</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Number of individuals pre-screened, potentially eligible and not eligible.</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Criteria used for initial search/list review.</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Reason for ineligibility.</a:t>
            </a:r>
          </a:p>
          <a:p>
            <a:pPr lvl="0"/>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 Number of individuals contacted.</a:t>
            </a:r>
          </a:p>
        </p:txBody>
      </p:sp>
      <p:sp>
        <p:nvSpPr>
          <p:cNvPr id="5" name="Slide Number Placeholder 4">
            <a:extLst>
              <a:ext uri="{FF2B5EF4-FFF2-40B4-BE49-F238E27FC236}">
                <a16:creationId xmlns:a16="http://schemas.microsoft.com/office/drawing/2014/main" id="{CBCFB597-C6B8-4469-BD08-6FD343700A17}"/>
              </a:ext>
            </a:extLst>
          </p:cNvPr>
          <p:cNvSpPr>
            <a:spLocks noGrp="1"/>
          </p:cNvSpPr>
          <p:nvPr>
            <p:ph type="sldNum" sz="quarter" idx="12"/>
          </p:nvPr>
        </p:nvSpPr>
        <p:spPr/>
        <p:txBody>
          <a:bodyPr/>
          <a:lstStyle/>
          <a:p>
            <a:fld id="{8DC25873-D336-487A-A319-996D5E8BF626}" type="slidenum">
              <a:rPr lang="en-GB" smtClean="0"/>
              <a:t>5</a:t>
            </a:fld>
            <a:endParaRPr lang="en-GB"/>
          </a:p>
        </p:txBody>
      </p:sp>
      <p:grpSp>
        <p:nvGrpSpPr>
          <p:cNvPr id="2" name="Group 1">
            <a:extLst>
              <a:ext uri="{FF2B5EF4-FFF2-40B4-BE49-F238E27FC236}">
                <a16:creationId xmlns:a16="http://schemas.microsoft.com/office/drawing/2014/main" id="{92E97EC4-0D57-9609-0F0D-6AAEE3092F00}"/>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2BDC8D76-E0C8-1B6C-187F-173C4E7F2713}"/>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74312982-CFFE-C773-80C2-66C72F85D810}"/>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0C72F2DA-6A98-12EC-160C-69EE3BB535FD}"/>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4000418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BCFB597-C6B8-4469-BD08-6FD343700A17}"/>
              </a:ext>
            </a:extLst>
          </p:cNvPr>
          <p:cNvSpPr>
            <a:spLocks noGrp="1"/>
          </p:cNvSpPr>
          <p:nvPr>
            <p:ph type="sldNum" sz="quarter" idx="12"/>
          </p:nvPr>
        </p:nvSpPr>
        <p:spPr/>
        <p:txBody>
          <a:bodyPr/>
          <a:lstStyle/>
          <a:p>
            <a:fld id="{8DC25873-D336-487A-A319-996D5E8BF626}" type="slidenum">
              <a:rPr lang="en-GB" smtClean="0"/>
              <a:t>6</a:t>
            </a:fld>
            <a:endParaRPr lang="en-GB"/>
          </a:p>
        </p:txBody>
      </p:sp>
      <p:pic>
        <p:nvPicPr>
          <p:cNvPr id="10" name="Picture 9">
            <a:extLst>
              <a:ext uri="{FF2B5EF4-FFF2-40B4-BE49-F238E27FC236}">
                <a16:creationId xmlns:a16="http://schemas.microsoft.com/office/drawing/2014/main" id="{CCD1946C-8451-BDAC-4AA8-11975F914B8E}"/>
              </a:ext>
            </a:extLst>
          </p:cNvPr>
          <p:cNvPicPr>
            <a:picLocks noChangeAspect="1"/>
          </p:cNvPicPr>
          <p:nvPr/>
        </p:nvPicPr>
        <p:blipFill>
          <a:blip r:embed="rId2"/>
          <a:stretch>
            <a:fillRect/>
          </a:stretch>
        </p:blipFill>
        <p:spPr>
          <a:xfrm>
            <a:off x="0" y="264405"/>
            <a:ext cx="12192000" cy="5596568"/>
          </a:xfrm>
          <a:prstGeom prst="rect">
            <a:avLst/>
          </a:prstGeom>
        </p:spPr>
      </p:pic>
      <p:grpSp>
        <p:nvGrpSpPr>
          <p:cNvPr id="2" name="Group 1">
            <a:extLst>
              <a:ext uri="{FF2B5EF4-FFF2-40B4-BE49-F238E27FC236}">
                <a16:creationId xmlns:a16="http://schemas.microsoft.com/office/drawing/2014/main" id="{D518C6A8-50AA-0C75-78CB-855F32F579C6}"/>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D47A9A52-1F75-CF40-76D5-17B4844CB605}"/>
                </a:ext>
              </a:extLst>
            </p:cNvPr>
            <p:cNvPicPr>
              <a:picLocks noChangeAspect="1"/>
            </p:cNvPicPr>
            <p:nvPr/>
          </p:nvPicPr>
          <p:blipFill rotWithShape="1">
            <a:blip r:embed="rId3"/>
            <a:srcRect t="3319" r="25183" b="-8130"/>
            <a:stretch/>
          </p:blipFill>
          <p:spPr>
            <a:xfrm>
              <a:off x="1782076" y="6172999"/>
              <a:ext cx="9130566" cy="738330"/>
            </a:xfrm>
            <a:prstGeom prst="rect">
              <a:avLst/>
            </a:prstGeom>
            <a:noFill/>
          </p:spPr>
        </p:pic>
        <p:sp>
          <p:nvSpPr>
            <p:cNvPr id="4" name="TextBox 3">
              <a:extLst>
                <a:ext uri="{FF2B5EF4-FFF2-40B4-BE49-F238E27FC236}">
                  <a16:creationId xmlns:a16="http://schemas.microsoft.com/office/drawing/2014/main" id="{6E027F1D-EC0A-DC9D-57C9-BD868B639EC8}"/>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9" name="Picture 8">
              <a:extLst>
                <a:ext uri="{FF2B5EF4-FFF2-40B4-BE49-F238E27FC236}">
                  <a16:creationId xmlns:a16="http://schemas.microsoft.com/office/drawing/2014/main" id="{06B66E4C-59CA-0B65-8669-5F9AC762C171}"/>
                </a:ext>
              </a:extLst>
            </p:cNvPr>
            <p:cNvPicPr>
              <a:picLocks noChangeAspect="1"/>
            </p:cNvPicPr>
            <p:nvPr/>
          </p:nvPicPr>
          <p:blipFill>
            <a:blip r:embed="rId4"/>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4097439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7F8554F-4199-493A-BB3F-A44552C92E55}"/>
              </a:ext>
            </a:extLst>
          </p:cNvPr>
          <p:cNvSpPr>
            <a:spLocks noGrp="1"/>
          </p:cNvSpPr>
          <p:nvPr>
            <p:ph type="sldNum" sz="quarter" idx="12"/>
          </p:nvPr>
        </p:nvSpPr>
        <p:spPr/>
        <p:txBody>
          <a:bodyPr/>
          <a:lstStyle/>
          <a:p>
            <a:fld id="{8DC25873-D336-487A-A319-996D5E8BF626}" type="slidenum">
              <a:rPr lang="en-GB" smtClean="0"/>
              <a:t>7</a:t>
            </a:fld>
            <a:endParaRPr lang="en-GB"/>
          </a:p>
        </p:txBody>
      </p:sp>
      <p:grpSp>
        <p:nvGrpSpPr>
          <p:cNvPr id="2" name="Group 1">
            <a:extLst>
              <a:ext uri="{FF2B5EF4-FFF2-40B4-BE49-F238E27FC236}">
                <a16:creationId xmlns:a16="http://schemas.microsoft.com/office/drawing/2014/main" id="{06170600-7A6C-1819-5FC7-11029A22B79B}"/>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D8C5200E-1604-6AF9-B16C-29718C13E158}"/>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39586033-42BE-BD0D-DF8C-83BF7AF9F2E6}"/>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1938E2F6-38C6-5173-BEE4-801235FEB560}"/>
                </a:ext>
              </a:extLst>
            </p:cNvPr>
            <p:cNvPicPr>
              <a:picLocks noChangeAspect="1"/>
            </p:cNvPicPr>
            <p:nvPr/>
          </p:nvPicPr>
          <p:blipFill>
            <a:blip r:embed="rId3"/>
            <a:stretch>
              <a:fillRect/>
            </a:stretch>
          </p:blipFill>
          <p:spPr>
            <a:xfrm>
              <a:off x="815589" y="6207727"/>
              <a:ext cx="1932973" cy="571105"/>
            </a:xfrm>
            <a:prstGeom prst="rect">
              <a:avLst/>
            </a:prstGeom>
          </p:spPr>
        </p:pic>
      </p:grpSp>
      <p:sp>
        <p:nvSpPr>
          <p:cNvPr id="7" name="TextBox 6">
            <a:extLst>
              <a:ext uri="{FF2B5EF4-FFF2-40B4-BE49-F238E27FC236}">
                <a16:creationId xmlns:a16="http://schemas.microsoft.com/office/drawing/2014/main" id="{F9757101-2A46-01D2-53D5-EDBA6A98AE7B}"/>
              </a:ext>
            </a:extLst>
          </p:cNvPr>
          <p:cNvSpPr txBox="1"/>
          <p:nvPr/>
        </p:nvSpPr>
        <p:spPr>
          <a:xfrm>
            <a:off x="238125" y="63899"/>
            <a:ext cx="11601450" cy="5729261"/>
          </a:xfrm>
          <a:prstGeom prst="rect">
            <a:avLst/>
          </a:prstGeom>
          <a:noFill/>
        </p:spPr>
        <p:txBody>
          <a:bodyPr wrap="square">
            <a:spAutoFit/>
          </a:bodyPr>
          <a:lstStyle/>
          <a:p>
            <a:pPr lvl="1">
              <a:lnSpc>
                <a:spcPct val="115000"/>
              </a:lnSpc>
              <a:spcBef>
                <a:spcPts val="1200"/>
              </a:spcBef>
              <a:spcAft>
                <a:spcPts val="600"/>
              </a:spcAft>
            </a:pPr>
            <a:r>
              <a:rPr lang="en-GB" sz="2200" b="1" dirty="0">
                <a:solidFill>
                  <a:schemeClr val="accent5"/>
                </a:solidFill>
                <a:effectLst/>
                <a:latin typeface="Arial Bold" panose="020B0704020202020204" pitchFamily="34" charset="0"/>
                <a:cs typeface="Arial" panose="020B0604020202020204" pitchFamily="34" charset="0"/>
              </a:rPr>
              <a:t>Screening visit</a:t>
            </a:r>
            <a:r>
              <a:rPr lang="en-GB" sz="2200" b="1" dirty="0">
                <a:solidFill>
                  <a:schemeClr val="accent5"/>
                </a:solidFill>
                <a:latin typeface="Arial Bold" panose="020B0704020202020204" pitchFamily="34" charset="0"/>
                <a:cs typeface="Arial" panose="020B0604020202020204" pitchFamily="34" charset="0"/>
              </a:rPr>
              <a:t>- </a:t>
            </a:r>
            <a:r>
              <a:rPr lang="en-GB" sz="2200" b="1" dirty="0">
                <a:solidFill>
                  <a:schemeClr val="accent5"/>
                </a:solidFill>
                <a:effectLst/>
                <a:latin typeface="Arial Bold" panose="020B0704020202020204" pitchFamily="34" charset="0"/>
                <a:cs typeface="Arial" panose="020B0604020202020204" pitchFamily="34" charset="0"/>
              </a:rPr>
              <a:t>Eligibility</a:t>
            </a:r>
          </a:p>
          <a:p>
            <a:pPr marL="342900" lvl="0" indent="-342900">
              <a:buFont typeface="+mj-lt"/>
              <a:buAutoNum type="arabicPeriod"/>
            </a:pPr>
            <a:r>
              <a:rPr lang="en-GB" sz="1600" dirty="0">
                <a:effectLst/>
                <a:latin typeface="Arial" panose="020B0604020202020204" pitchFamily="34" charset="0"/>
                <a:ea typeface="Calibri" panose="020F0502020204030204" pitchFamily="34" charset="0"/>
                <a:cs typeface="Arial" panose="020B0604020202020204" pitchFamily="34" charset="0"/>
              </a:rPr>
              <a:t>Age</a:t>
            </a:r>
            <a:r>
              <a:rPr lang="en-GB" sz="1600" spc="-20" dirty="0">
                <a:effectLst/>
                <a:latin typeface="Arial" panose="020B0604020202020204" pitchFamily="34" charset="0"/>
                <a:ea typeface="Calibri" panose="020F0502020204030204" pitchFamily="34" charset="0"/>
                <a:cs typeface="Arial" panose="020B0604020202020204" pitchFamily="34" charset="0"/>
              </a:rPr>
              <a:t> </a:t>
            </a:r>
            <a:r>
              <a:rPr lang="en-GB" sz="1600" dirty="0">
                <a:effectLst/>
                <a:latin typeface="Arial" panose="020B0604020202020204" pitchFamily="34" charset="0"/>
                <a:ea typeface="Calibri" panose="020F0502020204030204" pitchFamily="34" charset="0"/>
                <a:cs typeface="Arial" panose="020B0604020202020204" pitchFamily="34" charset="0"/>
              </a:rPr>
              <a:t>18</a:t>
            </a:r>
            <a:r>
              <a:rPr lang="en-GB" sz="1600" spc="-10" dirty="0">
                <a:effectLst/>
                <a:latin typeface="Arial" panose="020B0604020202020204" pitchFamily="34" charset="0"/>
                <a:ea typeface="Calibri" panose="020F0502020204030204" pitchFamily="34" charset="0"/>
                <a:cs typeface="Arial" panose="020B0604020202020204" pitchFamily="34" charset="0"/>
              </a:rPr>
              <a:t> years to &lt;85 years.</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en-GB" sz="1600" dirty="0">
                <a:effectLst/>
                <a:latin typeface="Arial" panose="020B0604020202020204" pitchFamily="34" charset="0"/>
                <a:ea typeface="Calibri" panose="020F0502020204030204" pitchFamily="34" charset="0"/>
                <a:cs typeface="Arial" panose="020B0604020202020204" pitchFamily="34" charset="0"/>
              </a:rPr>
              <a:t>Type</a:t>
            </a:r>
            <a:r>
              <a:rPr lang="en-GB" sz="1600" spc="-25" dirty="0">
                <a:effectLst/>
                <a:latin typeface="Arial" panose="020B0604020202020204" pitchFamily="34" charset="0"/>
                <a:ea typeface="Calibri" panose="020F0502020204030204" pitchFamily="34" charset="0"/>
                <a:cs typeface="Arial" panose="020B0604020202020204" pitchFamily="34" charset="0"/>
              </a:rPr>
              <a:t> </a:t>
            </a:r>
            <a:r>
              <a:rPr lang="en-GB" sz="1600" dirty="0">
                <a:effectLst/>
                <a:latin typeface="Arial" panose="020B0604020202020204" pitchFamily="34" charset="0"/>
                <a:ea typeface="Calibri" panose="020F0502020204030204" pitchFamily="34" charset="0"/>
                <a:cs typeface="Arial" panose="020B0604020202020204" pitchFamily="34" charset="0"/>
              </a:rPr>
              <a:t>1</a:t>
            </a:r>
            <a:r>
              <a:rPr lang="en-GB" sz="1600" spc="-15" dirty="0">
                <a:effectLst/>
                <a:latin typeface="Arial" panose="020B0604020202020204" pitchFamily="34" charset="0"/>
                <a:ea typeface="Calibri" panose="020F0502020204030204" pitchFamily="34" charset="0"/>
                <a:cs typeface="Arial" panose="020B0604020202020204" pitchFamily="34" charset="0"/>
              </a:rPr>
              <a:t> </a:t>
            </a:r>
            <a:r>
              <a:rPr lang="en-GB" sz="1600" spc="-10" dirty="0">
                <a:effectLst/>
                <a:latin typeface="Arial" panose="020B0604020202020204" pitchFamily="34" charset="0"/>
                <a:ea typeface="Calibri" panose="020F0502020204030204" pitchFamily="34" charset="0"/>
                <a:cs typeface="Arial" panose="020B0604020202020204" pitchFamily="34" charset="0"/>
              </a:rPr>
              <a:t>diabetes.</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mj-lt"/>
              <a:buAutoNum type="arabicPeriod"/>
            </a:pPr>
            <a:r>
              <a:rPr lang="en-GB" sz="1600" spc="-10" dirty="0">
                <a:effectLst/>
                <a:latin typeface="Arial" panose="020B0604020202020204" pitchFamily="34" charset="0"/>
                <a:ea typeface="Calibri" panose="020F0502020204030204" pitchFamily="34" charset="0"/>
                <a:cs typeface="Arial" panose="020B0604020202020204" pitchFamily="34" charset="0"/>
              </a:rPr>
              <a:t>Meets the </a:t>
            </a:r>
            <a:r>
              <a:rPr lang="en-GB" sz="1600" spc="-10" dirty="0" err="1">
                <a:effectLst/>
                <a:latin typeface="Arial" panose="020B0604020202020204" pitchFamily="34" charset="0"/>
                <a:ea typeface="Calibri" panose="020F0502020204030204" pitchFamily="34" charset="0"/>
                <a:cs typeface="Arial" panose="020B0604020202020204" pitchFamily="34" charset="0"/>
              </a:rPr>
              <a:t>NTproBNP</a:t>
            </a:r>
            <a:r>
              <a:rPr lang="en-GB" sz="1600" spc="-10" dirty="0">
                <a:effectLst/>
                <a:latin typeface="Arial" panose="020B0604020202020204" pitchFamily="34" charset="0"/>
                <a:ea typeface="Calibri" panose="020F0502020204030204" pitchFamily="34" charset="0"/>
                <a:cs typeface="Arial" panose="020B0604020202020204" pitchFamily="34" charset="0"/>
              </a:rPr>
              <a:t> or echocardiographic randomisation inclusion criteria for randomisation</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228600">
              <a:buNone/>
            </a:pPr>
            <a:r>
              <a:rPr lang="en-GB" sz="1600" b="1" u="sng" spc="-10"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228600">
              <a:buNone/>
            </a:pPr>
            <a:r>
              <a:rPr lang="en-GB" sz="1600" spc="-10" dirty="0">
                <a:effectLst/>
                <a:latin typeface="Arial" panose="020B0604020202020204" pitchFamily="34" charset="0"/>
                <a:ea typeface="Calibri" panose="020F0502020204030204" pitchFamily="34" charset="0"/>
                <a:cs typeface="Arial" panose="020B0604020202020204" pitchFamily="34" charset="0"/>
              </a:rPr>
              <a:t>Any of the following:</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Type 1 diabetes for &gt;25 years </a:t>
            </a:r>
            <a:r>
              <a:rPr lang="en-GB" sz="1600" b="1" dirty="0">
                <a:effectLst/>
                <a:latin typeface="Arial" panose="020B0604020202020204" pitchFamily="34" charset="0"/>
                <a:ea typeface="Calibri" panose="020F0502020204030204" pitchFamily="34" charset="0"/>
                <a:cs typeface="Arial" panose="020B0604020202020204" pitchFamily="34" charset="0"/>
              </a:rPr>
              <a:t>and</a:t>
            </a:r>
            <a:r>
              <a:rPr lang="en-GB" sz="1600" dirty="0">
                <a:effectLst/>
                <a:latin typeface="Arial" panose="020B0604020202020204" pitchFamily="34" charset="0"/>
                <a:ea typeface="Calibri" panose="020F0502020204030204" pitchFamily="34" charset="0"/>
                <a:cs typeface="Arial" panose="020B0604020202020204" pitchFamily="34" charset="0"/>
              </a:rPr>
              <a:t> &gt;40 years old</a:t>
            </a:r>
          </a:p>
          <a:p>
            <a:pPr marL="457200">
              <a:buNone/>
            </a:pPr>
            <a:r>
              <a:rPr lang="en-GB" sz="1600" b="1"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History of any cardiac disease, for example but not limited to:</a:t>
            </a:r>
          </a:p>
          <a:p>
            <a:pPr marL="742950" lvl="1" indent="-285750">
              <a:buFont typeface="Courier New" panose="02070309020205020404" pitchFamily="49" charset="0"/>
              <a:buChar char="o"/>
            </a:pPr>
            <a:r>
              <a:rPr lang="en-GB" sz="1600" dirty="0">
                <a:effectLst/>
                <a:latin typeface="Arial" panose="020B0604020202020204" pitchFamily="34" charset="0"/>
                <a:ea typeface="Calibri" panose="020F0502020204030204" pitchFamily="34" charset="0"/>
                <a:cs typeface="Arial" panose="020B0604020202020204" pitchFamily="34" charset="0"/>
              </a:rPr>
              <a:t>Hypertension, cardiac arrhythmia, myocardial infarction, angina, hyperlipidaemia</a:t>
            </a:r>
          </a:p>
          <a:p>
            <a:pPr marL="457200">
              <a:buNone/>
            </a:pPr>
            <a:r>
              <a:rPr lang="en-GB" sz="1600" b="1"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History of any vascular disease, for example but not limited to:</a:t>
            </a:r>
          </a:p>
          <a:p>
            <a:pPr marL="742950" lvl="1" indent="-285750">
              <a:buFont typeface="Courier New" panose="02070309020205020404" pitchFamily="49" charset="0"/>
              <a:buChar char="o"/>
            </a:pPr>
            <a:r>
              <a:rPr lang="en-GB" sz="1600" dirty="0">
                <a:effectLst/>
                <a:latin typeface="Arial" panose="020B0604020202020204" pitchFamily="34" charset="0"/>
                <a:ea typeface="Calibri" panose="020F0502020204030204" pitchFamily="34" charset="0"/>
                <a:cs typeface="Arial" panose="020B0604020202020204" pitchFamily="34" charset="0"/>
              </a:rPr>
              <a:t>Stroke, transient ischaemic attack, peripheral vascular disease, diabetic foot disease, vascular ulcer</a:t>
            </a:r>
          </a:p>
          <a:p>
            <a:pPr marL="457200">
              <a:buNone/>
            </a:pPr>
            <a:r>
              <a:rPr lang="en-GB" sz="1600" b="1"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History of diabetic retinopathy</a:t>
            </a:r>
          </a:p>
          <a:p>
            <a:pPr marL="457200">
              <a:buNone/>
            </a:pPr>
            <a:r>
              <a:rPr lang="en-GB" sz="1600" b="1"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History of renal disease, for example but not limited to:</a:t>
            </a:r>
          </a:p>
          <a:p>
            <a:pPr marL="742950" lvl="1" indent="-285750">
              <a:buFont typeface="Courier New" panose="02070309020205020404" pitchFamily="49" charset="0"/>
              <a:buChar char="o"/>
            </a:pPr>
            <a:r>
              <a:rPr lang="en-GB" sz="1600" dirty="0">
                <a:effectLst/>
                <a:latin typeface="Arial" panose="020B0604020202020204" pitchFamily="34" charset="0"/>
                <a:ea typeface="Calibri" panose="020F0502020204030204" pitchFamily="34" charset="0"/>
                <a:cs typeface="Arial" panose="020B0604020202020204" pitchFamily="34" charset="0"/>
              </a:rPr>
              <a:t>Microalbuminuria </a:t>
            </a:r>
            <a:r>
              <a:rPr lang="en-GB"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(urine albumin/creatinine ratio ≥ 3 mg/mmol)</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457200">
              <a:buNone/>
            </a:pPr>
            <a:r>
              <a:rPr lang="en-GB" sz="1600" b="1" dirty="0">
                <a:effectLst/>
                <a:latin typeface="Arial" panose="020B0604020202020204" pitchFamily="34" charset="0"/>
                <a:ea typeface="Calibri" panose="020F0502020204030204" pitchFamily="34" charset="0"/>
                <a:cs typeface="Arial" panose="020B0604020202020204" pitchFamily="34" charset="0"/>
              </a:rPr>
              <a:t>or</a:t>
            </a:r>
            <a:endParaRPr lang="en-GB" sz="16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600" dirty="0">
                <a:effectLst/>
                <a:latin typeface="Arial" panose="020B0604020202020204" pitchFamily="34" charset="0"/>
                <a:ea typeface="Calibri" panose="020F0502020204030204" pitchFamily="34" charset="0"/>
                <a:cs typeface="Arial" panose="020B0604020202020204" pitchFamily="34" charset="0"/>
              </a:rPr>
              <a:t>Taking medications for any of the above, for example but not limited to:</a:t>
            </a:r>
          </a:p>
          <a:p>
            <a:pPr marL="742950" lvl="1" indent="-285750">
              <a:buFont typeface="Courier New" panose="02070309020205020404" pitchFamily="49" charset="0"/>
              <a:buChar char="o"/>
            </a:pPr>
            <a:r>
              <a:rPr lang="en-GB" sz="1600" dirty="0">
                <a:effectLst/>
                <a:latin typeface="Arial" panose="020B0604020202020204" pitchFamily="34" charset="0"/>
                <a:ea typeface="Calibri" panose="020F0502020204030204" pitchFamily="34" charset="0"/>
                <a:cs typeface="Arial" panose="020B0604020202020204" pitchFamily="34" charset="0"/>
              </a:rPr>
              <a:t>Angiotensin converting enzyme inhibitors (ACE), angiotensin receptor blockers (ARB), betablockers, calcium channel blockers, loop diuretics, thiazides, mineralocorticoid receptor antagonists, antiplatelets, anticoagulants</a:t>
            </a:r>
          </a:p>
        </p:txBody>
      </p:sp>
    </p:spTree>
    <p:extLst>
      <p:ext uri="{BB962C8B-B14F-4D97-AF65-F5344CB8AC3E}">
        <p14:creationId xmlns:p14="http://schemas.microsoft.com/office/powerpoint/2010/main" val="262345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2F65D1-45AF-4354-A18F-B9F21D08CB8A}"/>
              </a:ext>
            </a:extLst>
          </p:cNvPr>
          <p:cNvSpPr txBox="1"/>
          <p:nvPr/>
        </p:nvSpPr>
        <p:spPr>
          <a:xfrm>
            <a:off x="607879" y="505857"/>
            <a:ext cx="10535138" cy="5910016"/>
          </a:xfrm>
          <a:prstGeom prst="rect">
            <a:avLst/>
          </a:prstGeom>
          <a:noFill/>
        </p:spPr>
        <p:txBody>
          <a:bodyPr wrap="square" rtlCol="0">
            <a:spAutoFit/>
          </a:bodyPr>
          <a:lstStyle/>
          <a:p>
            <a:pPr lvl="0" algn="just">
              <a:spcAft>
                <a:spcPts val="600"/>
              </a:spcAft>
            </a:pPr>
            <a:r>
              <a:rPr lang="en-GB" sz="2200" b="1" dirty="0">
                <a:solidFill>
                  <a:schemeClr val="accent1"/>
                </a:solidFill>
                <a:latin typeface="Arial" panose="020B0604020202020204" pitchFamily="34" charset="0"/>
                <a:cs typeface="Arial" panose="020B0604020202020204" pitchFamily="34" charset="0"/>
              </a:rPr>
              <a:t>Randomisation – Inclusion Criteria</a:t>
            </a:r>
          </a:p>
          <a:p>
            <a:pPr marL="342900" indent="-342900" algn="just">
              <a:spcAft>
                <a:spcPts val="600"/>
              </a:spcAft>
              <a:buFont typeface="+mj-lt"/>
              <a:buAutoNum type="arabicPeriod"/>
            </a:pPr>
            <a:r>
              <a:rPr lang="en-GB" sz="2000" dirty="0">
                <a:latin typeface="Arial" panose="020B0604020202020204" pitchFamily="34" charset="0"/>
                <a:ea typeface="Calibri" panose="020F0502020204030204" pitchFamily="34" charset="0"/>
                <a:cs typeface="Arial" panose="020B0604020202020204" pitchFamily="34" charset="0"/>
              </a:rPr>
              <a:t>Age 18 years to &lt;85 years.</a:t>
            </a:r>
          </a:p>
          <a:p>
            <a:pPr marL="342900" indent="-342900" algn="just">
              <a:spcAft>
                <a:spcPts val="600"/>
              </a:spcAft>
              <a:buFont typeface="+mj-lt"/>
              <a:buAutoNum type="arabicPeriod"/>
            </a:pPr>
            <a:r>
              <a:rPr lang="en-GB" sz="2000" dirty="0">
                <a:latin typeface="Arial" panose="020B0604020202020204" pitchFamily="34" charset="0"/>
                <a:ea typeface="Calibri" panose="020F0502020204030204" pitchFamily="34" charset="0"/>
                <a:cs typeface="Arial" panose="020B0604020202020204" pitchFamily="34" charset="0"/>
              </a:rPr>
              <a:t>Type 1 diabetes.</a:t>
            </a:r>
          </a:p>
          <a:p>
            <a:pPr marL="342900" indent="-342900" algn="just">
              <a:spcAft>
                <a:spcPts val="600"/>
              </a:spcAft>
              <a:buFont typeface="+mj-lt"/>
              <a:buAutoNum type="arabicPeriod"/>
            </a:pPr>
            <a:r>
              <a:rPr lang="en-GB" sz="2000" dirty="0">
                <a:latin typeface="Arial" panose="020B0604020202020204" pitchFamily="34" charset="0"/>
                <a:ea typeface="Calibri" panose="020F0502020204030204" pitchFamily="34" charset="0"/>
                <a:cs typeface="Arial" panose="020B0604020202020204" pitchFamily="34" charset="0"/>
              </a:rPr>
              <a:t>Insulin dose ≥0.5 units/kg body weight at screening or BMI ≥25kg/m2 at screening.</a:t>
            </a:r>
          </a:p>
          <a:p>
            <a:pPr marL="342900" indent="-342900" algn="just">
              <a:spcAft>
                <a:spcPts val="600"/>
              </a:spcAft>
              <a:buFont typeface="+mj-lt"/>
              <a:buAutoNum type="arabicPeriod"/>
            </a:pPr>
            <a:r>
              <a:rPr lang="en-GB" sz="2000" dirty="0">
                <a:latin typeface="Arial" panose="020B0604020202020204" pitchFamily="34" charset="0"/>
                <a:ea typeface="Calibri" panose="020F0502020204030204" pitchFamily="34" charset="0"/>
                <a:cs typeface="Arial" panose="020B0604020202020204" pitchFamily="34" charset="0"/>
              </a:rPr>
              <a:t>Using continuous glucose monitor at screening or willing to use one for the duration of the trial.</a:t>
            </a:r>
          </a:p>
          <a:p>
            <a:pPr marL="342900" indent="-342900" algn="just">
              <a:spcAft>
                <a:spcPts val="600"/>
              </a:spcAft>
              <a:buFont typeface="+mj-lt"/>
              <a:buAutoNum type="arabicPeriod"/>
            </a:pPr>
            <a:r>
              <a:rPr lang="en-GB" sz="2000" dirty="0">
                <a:latin typeface="Arial" panose="020B0604020202020204" pitchFamily="34" charset="0"/>
                <a:ea typeface="Calibri" panose="020F0502020204030204" pitchFamily="34" charset="0"/>
                <a:cs typeface="Arial" panose="020B0604020202020204" pitchFamily="34" charset="0"/>
              </a:rPr>
              <a:t>Diagnosis of heart failure (HF), or high-risk for HF, defined as any of the following:</a:t>
            </a:r>
          </a:p>
          <a:p>
            <a:pPr marL="342900" indent="-342900" algn="just">
              <a:spcAft>
                <a:spcPts val="600"/>
              </a:spcAft>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NT-</a:t>
            </a:r>
            <a:r>
              <a:rPr lang="en-GB" sz="2000" dirty="0" err="1">
                <a:latin typeface="Arial" panose="020B0604020202020204" pitchFamily="34" charset="0"/>
                <a:ea typeface="Calibri" panose="020F0502020204030204" pitchFamily="34" charset="0"/>
                <a:cs typeface="Arial" panose="020B0604020202020204" pitchFamily="34" charset="0"/>
              </a:rPr>
              <a:t>proBNP</a:t>
            </a:r>
            <a:r>
              <a:rPr lang="en-GB" sz="2000" dirty="0">
                <a:latin typeface="Arial" panose="020B0604020202020204" pitchFamily="34" charset="0"/>
                <a:ea typeface="Calibri" panose="020F0502020204030204" pitchFamily="34" charset="0"/>
                <a:cs typeface="Arial" panose="020B0604020202020204" pitchFamily="34" charset="0"/>
              </a:rPr>
              <a:t> ≥250ng/L for those in atrial fibrillation/flutter, ≥125 ng/L for those in all other rhythms </a:t>
            </a:r>
          </a:p>
          <a:p>
            <a:pPr lvl="0" algn="just">
              <a:spcAft>
                <a:spcPts val="600"/>
              </a:spcAft>
            </a:pPr>
            <a:r>
              <a:rPr lang="en-GB" sz="2000" dirty="0">
                <a:latin typeface="Arial" panose="020B0604020202020204" pitchFamily="34" charset="0"/>
                <a:ea typeface="Calibri" panose="020F0502020204030204" pitchFamily="34" charset="0"/>
                <a:cs typeface="Arial" panose="020B0604020202020204" pitchFamily="34" charset="0"/>
              </a:rPr>
              <a:t> or</a:t>
            </a:r>
          </a:p>
          <a:p>
            <a:pPr marL="342900" lvl="0" indent="-342900" algn="just">
              <a:spcAft>
                <a:spcPts val="600"/>
              </a:spcAft>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Previous HF hospitalisation where HF was documented as the primary cause of hospitalisation and there was a requirement for loop diuretics </a:t>
            </a:r>
          </a:p>
          <a:p>
            <a:pPr lvl="0" algn="just">
              <a:spcAft>
                <a:spcPts val="600"/>
              </a:spcAft>
            </a:pPr>
            <a:r>
              <a:rPr lang="en-GB" sz="2000" dirty="0">
                <a:latin typeface="Arial" panose="020B0604020202020204" pitchFamily="34" charset="0"/>
                <a:ea typeface="Calibri" panose="020F0502020204030204" pitchFamily="34" charset="0"/>
                <a:cs typeface="Arial" panose="020B0604020202020204" pitchFamily="34" charset="0"/>
              </a:rPr>
              <a:t>or</a:t>
            </a:r>
          </a:p>
          <a:p>
            <a:pPr marL="342900" lvl="0" indent="-342900" algn="just">
              <a:spcAft>
                <a:spcPts val="600"/>
              </a:spcAft>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Impaired left ventricular (LV) function (i.e. LVEF &lt;50% by any imaging modality) at any time </a:t>
            </a:r>
          </a:p>
          <a:p>
            <a:pPr lvl="0" algn="just">
              <a:lnSpc>
                <a:spcPct val="115000"/>
              </a:lnSpc>
              <a:spcAft>
                <a:spcPts val="600"/>
              </a:spcAft>
            </a:pPr>
            <a:endParaRPr lang="en-GB"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7F8554F-4199-493A-BB3F-A44552C92E55}"/>
              </a:ext>
            </a:extLst>
          </p:cNvPr>
          <p:cNvSpPr>
            <a:spLocks noGrp="1"/>
          </p:cNvSpPr>
          <p:nvPr>
            <p:ph type="sldNum" sz="quarter" idx="12"/>
          </p:nvPr>
        </p:nvSpPr>
        <p:spPr/>
        <p:txBody>
          <a:bodyPr/>
          <a:lstStyle/>
          <a:p>
            <a:fld id="{8DC25873-D336-487A-A319-996D5E8BF626}" type="slidenum">
              <a:rPr lang="en-GB" smtClean="0"/>
              <a:t>8</a:t>
            </a:fld>
            <a:endParaRPr lang="en-GB"/>
          </a:p>
        </p:txBody>
      </p:sp>
      <p:grpSp>
        <p:nvGrpSpPr>
          <p:cNvPr id="2" name="Group 1">
            <a:extLst>
              <a:ext uri="{FF2B5EF4-FFF2-40B4-BE49-F238E27FC236}">
                <a16:creationId xmlns:a16="http://schemas.microsoft.com/office/drawing/2014/main" id="{5CE46157-F6D5-A59D-F0A9-94D7E54CCD1F}"/>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4A459822-3AFA-70CC-9090-FCF8F69379EA}"/>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0D32780F-0AAC-D241-25E9-C95DC7FF73E2}"/>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F5935FB3-35D7-A813-A124-3D7E078394F0}"/>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2640618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EC1C0-BB51-67C0-C809-D5F4E1F43A2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A798AB6-0DEE-C4D0-7CE9-71FD31F16DBB}"/>
              </a:ext>
            </a:extLst>
          </p:cNvPr>
          <p:cNvSpPr txBox="1"/>
          <p:nvPr/>
        </p:nvSpPr>
        <p:spPr>
          <a:xfrm>
            <a:off x="607879" y="505857"/>
            <a:ext cx="10535138" cy="5217519"/>
          </a:xfrm>
          <a:prstGeom prst="rect">
            <a:avLst/>
          </a:prstGeom>
          <a:noFill/>
        </p:spPr>
        <p:txBody>
          <a:bodyPr wrap="square" rtlCol="0">
            <a:spAutoFit/>
          </a:bodyPr>
          <a:lstStyle/>
          <a:p>
            <a:pPr lvl="0" algn="just">
              <a:spcAft>
                <a:spcPts val="600"/>
              </a:spcAft>
            </a:pPr>
            <a:r>
              <a:rPr lang="en-GB" sz="2200" b="1" dirty="0">
                <a:solidFill>
                  <a:schemeClr val="accent1"/>
                </a:solidFill>
                <a:latin typeface="Arial" panose="020B0604020202020204" pitchFamily="34" charset="0"/>
                <a:cs typeface="Arial" panose="020B0604020202020204" pitchFamily="34" charset="0"/>
              </a:rPr>
              <a:t>Randomisation – Inclusion Criteria continued</a:t>
            </a:r>
          </a:p>
          <a:p>
            <a:pPr lvl="0" algn="just">
              <a:spcAft>
                <a:spcPts val="600"/>
              </a:spcAft>
            </a:pPr>
            <a:r>
              <a:rPr lang="en-GB" sz="2000" dirty="0">
                <a:latin typeface="Arial" panose="020B0604020202020204" pitchFamily="34" charset="0"/>
                <a:ea typeface="Calibri" panose="020F0502020204030204" pitchFamily="34" charset="0"/>
                <a:cs typeface="Arial" panose="020B0604020202020204" pitchFamily="34" charset="0"/>
              </a:rPr>
              <a:t>or</a:t>
            </a:r>
          </a:p>
          <a:p>
            <a:pPr marL="342900" lvl="0" indent="-342900" algn="just">
              <a:spcAft>
                <a:spcPts val="600"/>
              </a:spcAft>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Impaired left ventricular (LV) function (i.e. LVEF &lt;50% by any imaging modality) at any time </a:t>
            </a:r>
          </a:p>
          <a:p>
            <a:pPr lvl="0" algn="just">
              <a:spcAft>
                <a:spcPts val="600"/>
              </a:spcAft>
            </a:pPr>
            <a:r>
              <a:rPr lang="en-GB" sz="2000" dirty="0">
                <a:latin typeface="Arial" panose="020B0604020202020204" pitchFamily="34" charset="0"/>
                <a:ea typeface="Calibri" panose="020F0502020204030204" pitchFamily="34" charset="0"/>
                <a:cs typeface="Arial" panose="020B0604020202020204" pitchFamily="34" charset="0"/>
              </a:rPr>
              <a:t>or </a:t>
            </a:r>
          </a:p>
          <a:p>
            <a:pPr marL="342900" lvl="0" indent="-342900" algn="just">
              <a:spcAft>
                <a:spcPts val="600"/>
              </a:spcAft>
              <a:buFont typeface="Arial" panose="020B0604020202020204" pitchFamily="34" charset="0"/>
              <a:buChar char="•"/>
            </a:pPr>
            <a:r>
              <a:rPr lang="en-GB" sz="2000" dirty="0">
                <a:latin typeface="Arial" panose="020B0604020202020204" pitchFamily="34" charset="0"/>
                <a:ea typeface="Calibri" panose="020F0502020204030204" pitchFamily="34" charset="0"/>
                <a:cs typeface="Arial" panose="020B0604020202020204" pitchFamily="34" charset="0"/>
              </a:rPr>
              <a:t>Preserved LV systolic function (LVEF ≥50%) with left atrial enlargement (2-dimensional measurement of left atrial width ≥3.8cm or left atrial length ≥5.0 cm or left atrial area ≥20cm2 or left atrial volume index &gt;29 ml/m2) within the last 24 months</a:t>
            </a:r>
          </a:p>
          <a:p>
            <a:pPr lvl="0" algn="just">
              <a:spcAft>
                <a:spcPts val="600"/>
              </a:spcAft>
            </a:pPr>
            <a:endParaRPr lang="en-GB" sz="20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600"/>
              </a:spcAft>
              <a:buFont typeface="+mj-lt"/>
              <a:buAutoNum type="arabicPeriod" startAt="6"/>
            </a:pPr>
            <a:r>
              <a:rPr lang="en-GB" sz="2000" dirty="0">
                <a:solidFill>
                  <a:srgbClr val="000000"/>
                </a:solidFill>
                <a:latin typeface="Arial" panose="020B0604020202020204" pitchFamily="34" charset="0"/>
                <a:cs typeface="Arial" panose="020B0604020202020204" pitchFamily="34" charset="0"/>
              </a:rPr>
              <a:t>New York Heart Association Class </a:t>
            </a:r>
            <a:r>
              <a:rPr lang="en-GB" sz="2000" dirty="0">
                <a:latin typeface="Arial" panose="020B0604020202020204" pitchFamily="34" charset="0"/>
                <a:cs typeface="Arial" panose="020B0604020202020204" pitchFamily="34" charset="0"/>
              </a:rPr>
              <a:t>II-IV at screening </a:t>
            </a:r>
          </a:p>
          <a:p>
            <a:pPr marL="342900" lvl="0" indent="-342900" algn="just">
              <a:spcAft>
                <a:spcPts val="600"/>
              </a:spcAft>
              <a:buFont typeface="+mj-lt"/>
              <a:buAutoNum type="arabicPeriod" startAt="6"/>
            </a:pPr>
            <a:r>
              <a:rPr lang="en-GB" sz="2000" dirty="0">
                <a:solidFill>
                  <a:srgbClr val="000000"/>
                </a:solidFill>
                <a:latin typeface="Arial" panose="020B0604020202020204" pitchFamily="34" charset="0"/>
                <a:cs typeface="Arial" panose="020B0604020202020204" pitchFamily="34" charset="0"/>
              </a:rPr>
              <a:t>Kansas City Cardiomyopathy clinical summary score &lt;85 at screening. </a:t>
            </a:r>
          </a:p>
          <a:p>
            <a:pPr marL="342900" lvl="0" indent="-342900" algn="just">
              <a:spcAft>
                <a:spcPts val="600"/>
              </a:spcAft>
              <a:buFont typeface="+mj-lt"/>
              <a:buAutoNum type="arabicPeriod" startAt="6"/>
            </a:pPr>
            <a:endParaRPr lang="en-GB" sz="2000" dirty="0">
              <a:solidFill>
                <a:srgbClr val="000000"/>
              </a:solidFill>
              <a:latin typeface="Arial" panose="020B0604020202020204" pitchFamily="34" charset="0"/>
            </a:endParaRPr>
          </a:p>
          <a:p>
            <a:pPr lvl="0" algn="just">
              <a:spcAft>
                <a:spcPts val="600"/>
              </a:spcAft>
            </a:pPr>
            <a:endParaRPr lang="en-GB" sz="2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spcAft>
                <a:spcPts val="600"/>
              </a:spcAft>
            </a:pPr>
            <a:endParaRPr lang="en-GB"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9D37BEFB-36E8-72BD-157B-75188DAF4578}"/>
              </a:ext>
            </a:extLst>
          </p:cNvPr>
          <p:cNvSpPr>
            <a:spLocks noGrp="1"/>
          </p:cNvSpPr>
          <p:nvPr>
            <p:ph type="sldNum" sz="quarter" idx="12"/>
          </p:nvPr>
        </p:nvSpPr>
        <p:spPr/>
        <p:txBody>
          <a:bodyPr/>
          <a:lstStyle/>
          <a:p>
            <a:fld id="{8DC25873-D336-487A-A319-996D5E8BF626}" type="slidenum">
              <a:rPr lang="en-GB" smtClean="0"/>
              <a:t>9</a:t>
            </a:fld>
            <a:endParaRPr lang="en-GB"/>
          </a:p>
        </p:txBody>
      </p:sp>
      <p:grpSp>
        <p:nvGrpSpPr>
          <p:cNvPr id="2" name="Group 1">
            <a:extLst>
              <a:ext uri="{FF2B5EF4-FFF2-40B4-BE49-F238E27FC236}">
                <a16:creationId xmlns:a16="http://schemas.microsoft.com/office/drawing/2014/main" id="{4A9A8B6B-3254-E744-5F63-BFD1ED57E382}"/>
              </a:ext>
            </a:extLst>
          </p:cNvPr>
          <p:cNvGrpSpPr/>
          <p:nvPr/>
        </p:nvGrpSpPr>
        <p:grpSpPr>
          <a:xfrm>
            <a:off x="0" y="6071616"/>
            <a:ext cx="12170780" cy="859536"/>
            <a:chOff x="-21220" y="6162538"/>
            <a:chExt cx="12192000" cy="748791"/>
          </a:xfrm>
        </p:grpSpPr>
        <p:pic>
          <p:nvPicPr>
            <p:cNvPr id="3" name="Picture 2">
              <a:extLst>
                <a:ext uri="{FF2B5EF4-FFF2-40B4-BE49-F238E27FC236}">
                  <a16:creationId xmlns:a16="http://schemas.microsoft.com/office/drawing/2014/main" id="{5A3CA565-71C2-E435-1590-1B21701BD7E6}"/>
                </a:ext>
              </a:extLst>
            </p:cNvPr>
            <p:cNvPicPr>
              <a:picLocks noChangeAspect="1"/>
            </p:cNvPicPr>
            <p:nvPr/>
          </p:nvPicPr>
          <p:blipFill rotWithShape="1">
            <a:blip r:embed="rId2"/>
            <a:srcRect t="3319" r="25183" b="-8130"/>
            <a:stretch/>
          </p:blipFill>
          <p:spPr>
            <a:xfrm>
              <a:off x="1782076" y="6172999"/>
              <a:ext cx="9130566" cy="738330"/>
            </a:xfrm>
            <a:prstGeom prst="rect">
              <a:avLst/>
            </a:prstGeom>
            <a:noFill/>
          </p:spPr>
        </p:pic>
        <p:sp>
          <p:nvSpPr>
            <p:cNvPr id="9" name="TextBox 8">
              <a:extLst>
                <a:ext uri="{FF2B5EF4-FFF2-40B4-BE49-F238E27FC236}">
                  <a16:creationId xmlns:a16="http://schemas.microsoft.com/office/drawing/2014/main" id="{D90E0F03-BD7C-7382-EB21-9E104838F07A}"/>
                </a:ext>
              </a:extLst>
            </p:cNvPr>
            <p:cNvSpPr txBox="1"/>
            <p:nvPr/>
          </p:nvSpPr>
          <p:spPr>
            <a:xfrm>
              <a:off x="-21220" y="6162538"/>
              <a:ext cx="12192000" cy="676800"/>
            </a:xfrm>
            <a:prstGeom prst="rect">
              <a:avLst/>
            </a:prstGeom>
            <a:noFill/>
            <a:ln w="41275">
              <a:solidFill>
                <a:schemeClr val="accent1"/>
              </a:solidFill>
            </a:ln>
          </p:spPr>
          <p:txBody>
            <a:bodyPr wrap="square" rtlCol="0">
              <a:spAutoFit/>
            </a:bodyPr>
            <a:lstStyle/>
            <a:p>
              <a:endParaRPr lang="en-GB"/>
            </a:p>
          </p:txBody>
        </p:sp>
        <p:pic>
          <p:nvPicPr>
            <p:cNvPr id="10" name="Picture 9">
              <a:extLst>
                <a:ext uri="{FF2B5EF4-FFF2-40B4-BE49-F238E27FC236}">
                  <a16:creationId xmlns:a16="http://schemas.microsoft.com/office/drawing/2014/main" id="{B34893B5-DB7D-AD27-0153-413A677785E1}"/>
                </a:ext>
              </a:extLst>
            </p:cNvPr>
            <p:cNvPicPr>
              <a:picLocks noChangeAspect="1"/>
            </p:cNvPicPr>
            <p:nvPr/>
          </p:nvPicPr>
          <p:blipFill>
            <a:blip r:embed="rId3"/>
            <a:stretch>
              <a:fillRect/>
            </a:stretch>
          </p:blipFill>
          <p:spPr>
            <a:xfrm>
              <a:off x="815589" y="6207727"/>
              <a:ext cx="1932973" cy="571105"/>
            </a:xfrm>
            <a:prstGeom prst="rect">
              <a:avLst/>
            </a:prstGeom>
          </p:spPr>
        </p:pic>
      </p:grpSp>
    </p:spTree>
    <p:extLst>
      <p:ext uri="{BB962C8B-B14F-4D97-AF65-F5344CB8AC3E}">
        <p14:creationId xmlns:p14="http://schemas.microsoft.com/office/powerpoint/2010/main" val="4162316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f0f797f-fc30-40b0-ba8f-2eda3f87d1fd">
      <Terms xmlns="http://schemas.microsoft.com/office/infopath/2007/PartnerControls"/>
    </lcf76f155ced4ddcb4097134ff3c332f>
    <TaxCatchAll xmlns="cb6a2286-f96f-4f80-9e3c-3c712f41363c" xsi:nil="true"/>
    <date xmlns="7f0f797f-fc30-40b0-ba8f-2eda3f87d1f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2397832A99D214383255139361EE27E" ma:contentTypeVersion="16" ma:contentTypeDescription="Create a new document." ma:contentTypeScope="" ma:versionID="8ec6bbfe3c5f801f511a2e223dbacb7c">
  <xsd:schema xmlns:xsd="http://www.w3.org/2001/XMLSchema" xmlns:xs="http://www.w3.org/2001/XMLSchema" xmlns:p="http://schemas.microsoft.com/office/2006/metadata/properties" xmlns:ns2="7f0f797f-fc30-40b0-ba8f-2eda3f87d1fd" xmlns:ns3="cb6a2286-f96f-4f80-9e3c-3c712f41363c" targetNamespace="http://schemas.microsoft.com/office/2006/metadata/properties" ma:root="true" ma:fieldsID="4db5cc0bd97df227dac9ea00c17beaf8" ns2:_="" ns3:_="">
    <xsd:import namespace="7f0f797f-fc30-40b0-ba8f-2eda3f87d1fd"/>
    <xsd:import namespace="cb6a2286-f96f-4f80-9e3c-3c712f4136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dat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0f797f-fc30-40b0-ba8f-2eda3f87d1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5643730-4106-43af-9ce9-7aa0c1c95a0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date" ma:index="22" nillable="true" ma:displayName="date" ma:format="DateOnly" ma:internalName="date">
      <xsd:simpleType>
        <xsd:restriction base="dms:DateTim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6a2286-f96f-4f80-9e3c-3c712f41363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60ae714-eeef-4260-8890-bc8536ad6dfd}" ma:internalName="TaxCatchAll" ma:showField="CatchAllData" ma:web="cb6a2286-f96f-4f80-9e3c-3c712f41363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04AA7F-4BED-40F8-827E-902F0827A610}">
  <ds:schemaRefs>
    <ds:schemaRef ds:uri="http://schemas.microsoft.com/office/2006/metadata/properties"/>
    <ds:schemaRef ds:uri="cb6a2286-f96f-4f80-9e3c-3c712f41363c"/>
    <ds:schemaRef ds:uri="http://purl.org/dc/terms/"/>
    <ds:schemaRef ds:uri="http://schemas.openxmlformats.org/package/2006/metadata/core-properties"/>
    <ds:schemaRef ds:uri="http://purl.org/dc/elements/1.1/"/>
    <ds:schemaRef ds:uri="http://purl.org/dc/dcmitype/"/>
    <ds:schemaRef ds:uri="http://www.w3.org/XML/1998/namespace"/>
    <ds:schemaRef ds:uri="http://schemas.microsoft.com/office/2006/documentManagement/types"/>
    <ds:schemaRef ds:uri="http://schemas.microsoft.com/office/infopath/2007/PartnerControls"/>
    <ds:schemaRef ds:uri="7f0f797f-fc30-40b0-ba8f-2eda3f87d1fd"/>
  </ds:schemaRefs>
</ds:datastoreItem>
</file>

<file path=customXml/itemProps2.xml><?xml version="1.0" encoding="utf-8"?>
<ds:datastoreItem xmlns:ds="http://schemas.openxmlformats.org/officeDocument/2006/customXml" ds:itemID="{D09BFDD2-31B3-4770-AD45-B5B922C6C271}">
  <ds:schemaRefs>
    <ds:schemaRef ds:uri="7f0f797f-fc30-40b0-ba8f-2eda3f87d1fd"/>
    <ds:schemaRef ds:uri="cb6a2286-f96f-4f80-9e3c-3c712f41363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976264A-B856-446C-939E-80261D3136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206</TotalTime>
  <Words>1365</Words>
  <Application>Microsoft Office PowerPoint</Application>
  <PresentationFormat>Widescreen</PresentationFormat>
  <Paragraphs>135</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Bold</vt:lpstr>
      <vt:lpstr>Calibri</vt:lpstr>
      <vt:lpstr>Calibri Light</vt:lpstr>
      <vt:lpstr>Courier New</vt:lpstr>
      <vt:lpstr>Symbol</vt:lpstr>
      <vt:lpstr>Wingdings</vt:lpstr>
      <vt:lpstr>Office Theme</vt:lpstr>
      <vt:lpstr>   Identifying participants and eligibility criteria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SOPHIST</dc:title>
  <dc:creator>Joel Rocha (Staff)</dc:creator>
  <cp:lastModifiedBy>Lorna Campbell (Staff)</cp:lastModifiedBy>
  <cp:revision>3</cp:revision>
  <cp:lastPrinted>2025-02-12T10:03:49Z</cp:lastPrinted>
  <dcterms:created xsi:type="dcterms:W3CDTF">2021-09-21T07:24:36Z</dcterms:created>
  <dcterms:modified xsi:type="dcterms:W3CDTF">2026-03-25T18:25:20Z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0x01010022397832A99D214383255139361EE27E</vt:lpwstr>
  </property>
  <property fmtid="{D5CDD505-2E9C-101B-9397-08002B2CF9AE}" pid="3" name="MediaServiceImageTags">
    <vt:lpwstr/>
  </property>
  <property fmtid="{D5CDD505-2E9C-101B-9397-08002B2CF9AE}" pid="4" name="MSIP_Label_a618d1e0-f5d7-4da7-8ddd-3b83021a2c85_Enabled">
    <vt:lpwstr>true</vt:lpwstr>
  </property>
  <property fmtid="{D5CDD505-2E9C-101B-9397-08002B2CF9AE}" pid="5" name="MSIP_Label_a618d1e0-f5d7-4da7-8ddd-3b83021a2c85_SetDate">
    <vt:lpwstr>2026-02-02T08:39:50Z</vt:lpwstr>
  </property>
  <property fmtid="{D5CDD505-2E9C-101B-9397-08002B2CF9AE}" pid="6" name="MSIP_Label_a618d1e0-f5d7-4da7-8ddd-3b83021a2c85_Method">
    <vt:lpwstr>Standard</vt:lpwstr>
  </property>
  <property fmtid="{D5CDD505-2E9C-101B-9397-08002B2CF9AE}" pid="7" name="MSIP_Label_a618d1e0-f5d7-4da7-8ddd-3b83021a2c85_Name">
    <vt:lpwstr>Private</vt:lpwstr>
  </property>
  <property fmtid="{D5CDD505-2E9C-101B-9397-08002B2CF9AE}" pid="8" name="MSIP_Label_a618d1e0-f5d7-4da7-8ddd-3b83021a2c85_SiteId">
    <vt:lpwstr>ae323139-093a-4d2a-81a6-5d334bcd9019</vt:lpwstr>
  </property>
  <property fmtid="{D5CDD505-2E9C-101B-9397-08002B2CF9AE}" pid="9" name="MSIP_Label_a618d1e0-f5d7-4da7-8ddd-3b83021a2c85_ActionId">
    <vt:lpwstr>9f0d18f6-1109-49bc-98fa-699be9cedf09</vt:lpwstr>
  </property>
  <property fmtid="{D5CDD505-2E9C-101B-9397-08002B2CF9AE}" pid="10" name="MSIP_Label_a618d1e0-f5d7-4da7-8ddd-3b83021a2c85_ContentBits">
    <vt:lpwstr>0</vt:lpwstr>
  </property>
  <property fmtid="{D5CDD505-2E9C-101B-9397-08002B2CF9AE}" pid="11" name="MSIP_Label_a618d1e0-f5d7-4da7-8ddd-3b83021a2c85_Tag">
    <vt:lpwstr>10, 3, 0, 1</vt:lpwstr>
  </property>
</Properties>
</file>