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56" r:id="rId2"/>
    <p:sldId id="257" r:id="rId3"/>
    <p:sldId id="279" r:id="rId4"/>
    <p:sldId id="259" r:id="rId5"/>
    <p:sldId id="263" r:id="rId6"/>
    <p:sldId id="275" r:id="rId7"/>
    <p:sldId id="268" r:id="rId8"/>
    <p:sldId id="281" r:id="rId9"/>
    <p:sldId id="303" r:id="rId10"/>
    <p:sldId id="363" r:id="rId11"/>
    <p:sldId id="270" r:id="rId12"/>
    <p:sldId id="276" r:id="rId13"/>
    <p:sldId id="277" r:id="rId14"/>
    <p:sldId id="278" r:id="rId15"/>
    <p:sldId id="282" r:id="rId16"/>
    <p:sldId id="267" r:id="rId17"/>
    <p:sldId id="264" r:id="rId18"/>
    <p:sldId id="289" r:id="rId19"/>
    <p:sldId id="290" r:id="rId20"/>
    <p:sldId id="291" r:id="rId21"/>
    <p:sldId id="304" r:id="rId22"/>
    <p:sldId id="305" r:id="rId23"/>
    <p:sldId id="307" r:id="rId24"/>
    <p:sldId id="370" r:id="rId25"/>
    <p:sldId id="375" r:id="rId26"/>
    <p:sldId id="313" r:id="rId27"/>
    <p:sldId id="299" r:id="rId28"/>
    <p:sldId id="368" r:id="rId29"/>
    <p:sldId id="374" r:id="rId30"/>
    <p:sldId id="367" r:id="rId31"/>
    <p:sldId id="314" r:id="rId32"/>
    <p:sldId id="315" r:id="rId33"/>
    <p:sldId id="361" r:id="rId34"/>
    <p:sldId id="322" r:id="rId35"/>
    <p:sldId id="364" r:id="rId36"/>
    <p:sldId id="292" r:id="rId37"/>
    <p:sldId id="295" r:id="rId38"/>
    <p:sldId id="300" r:id="rId39"/>
    <p:sldId id="301" r:id="rId40"/>
    <p:sldId id="297" r:id="rId41"/>
    <p:sldId id="298" r:id="rId42"/>
    <p:sldId id="319" r:id="rId43"/>
    <p:sldId id="320" r:id="rId44"/>
    <p:sldId id="321" r:id="rId45"/>
    <p:sldId id="323" r:id="rId46"/>
    <p:sldId id="330" r:id="rId47"/>
    <p:sldId id="331" r:id="rId48"/>
    <p:sldId id="332" r:id="rId49"/>
    <p:sldId id="353" r:id="rId50"/>
    <p:sldId id="284" r:id="rId51"/>
    <p:sldId id="285" r:id="rId52"/>
    <p:sldId id="355" r:id="rId53"/>
    <p:sldId id="354" r:id="rId54"/>
    <p:sldId id="328" r:id="rId55"/>
    <p:sldId id="324" r:id="rId56"/>
    <p:sldId id="325" r:id="rId57"/>
    <p:sldId id="326" r:id="rId58"/>
    <p:sldId id="365" r:id="rId59"/>
    <p:sldId id="366" r:id="rId60"/>
    <p:sldId id="294" r:id="rId61"/>
    <p:sldId id="327" r:id="rId62"/>
    <p:sldId id="333" r:id="rId63"/>
    <p:sldId id="334" r:id="rId64"/>
    <p:sldId id="335" r:id="rId65"/>
    <p:sldId id="271" r:id="rId66"/>
    <p:sldId id="336" r:id="rId67"/>
    <p:sldId id="337" r:id="rId68"/>
    <p:sldId id="349" r:id="rId69"/>
    <p:sldId id="350" r:id="rId70"/>
    <p:sldId id="351" r:id="rId71"/>
    <p:sldId id="352" r:id="rId72"/>
    <p:sldId id="356" r:id="rId73"/>
    <p:sldId id="357" r:id="rId74"/>
    <p:sldId id="358" r:id="rId75"/>
    <p:sldId id="359" r:id="rId76"/>
    <p:sldId id="360" r:id="rId77"/>
    <p:sldId id="345" r:id="rId78"/>
    <p:sldId id="346" r:id="rId79"/>
    <p:sldId id="347" r:id="rId80"/>
    <p:sldId id="283" r:id="rId81"/>
    <p:sldId id="306" r:id="rId82"/>
    <p:sldId id="373"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5D4664-0841-4F69-DC8B-084A157F61E4}" name="Gillian Martin (Staff)" initials="GM(" userId="S::GMartin001@dundee.ac.uk::7913b15b-e388-4e39-b2de-ce0ec955df3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0074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98" autoAdjust="0"/>
    <p:restoredTop sz="96357" autoAdjust="0"/>
  </p:normalViewPr>
  <p:slideViewPr>
    <p:cSldViewPr snapToGrid="0">
      <p:cViewPr varScale="1">
        <p:scale>
          <a:sx n="110" d="100"/>
          <a:sy n="110" d="100"/>
        </p:scale>
        <p:origin x="420" y="96"/>
      </p:cViewPr>
      <p:guideLst/>
    </p:cSldViewPr>
  </p:slideViewPr>
  <p:notesTextViewPr>
    <p:cViewPr>
      <p:scale>
        <a:sx n="1" d="1"/>
        <a:sy n="1" d="1"/>
      </p:scale>
      <p:origin x="0" y="0"/>
    </p:cViewPr>
  </p:notesTextViewPr>
  <p:notesViewPr>
    <p:cSldViewPr snapToGrid="0">
      <p:cViewPr varScale="1">
        <p:scale>
          <a:sx n="77" d="100"/>
          <a:sy n="77" d="100"/>
        </p:scale>
        <p:origin x="3264"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microsoft.com/office/2018/10/relationships/authors" Target="author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lian Martin (Staff)" userId="7913b15b-e388-4e39-b2de-ce0ec955df36" providerId="ADAL" clId="{602D7B8B-171E-4B82-B013-3F039F5DBFD5}"/>
    <pc:docChg chg="modSld">
      <pc:chgData name="Gillian Martin (Staff)" userId="7913b15b-e388-4e39-b2de-ce0ec955df36" providerId="ADAL" clId="{602D7B8B-171E-4B82-B013-3F039F5DBFD5}" dt="2023-11-22T15:03:37.608" v="5" actId="20577"/>
      <pc:docMkLst>
        <pc:docMk/>
      </pc:docMkLst>
      <pc:sldChg chg="modSp mod">
        <pc:chgData name="Gillian Martin (Staff)" userId="7913b15b-e388-4e39-b2de-ce0ec955df36" providerId="ADAL" clId="{602D7B8B-171E-4B82-B013-3F039F5DBFD5}" dt="2023-11-22T15:03:37.608" v="5" actId="20577"/>
        <pc:sldMkLst>
          <pc:docMk/>
          <pc:sldMk cId="4216077019" sldId="297"/>
        </pc:sldMkLst>
        <pc:spChg chg="mod">
          <ac:chgData name="Gillian Martin (Staff)" userId="7913b15b-e388-4e39-b2de-ce0ec955df36" providerId="ADAL" clId="{602D7B8B-171E-4B82-B013-3F039F5DBFD5}" dt="2023-11-22T15:03:37.608" v="5" actId="20577"/>
          <ac:spMkLst>
            <pc:docMk/>
            <pc:sldMk cId="4216077019" sldId="297"/>
            <ac:spMk id="4" creationId="{46ACD137-25FF-47FC-8EDD-6A1440124F55}"/>
          </ac:spMkLst>
        </pc:spChg>
      </pc:sldChg>
      <pc:sldChg chg="modSp mod">
        <pc:chgData name="Gillian Martin (Staff)" userId="7913b15b-e388-4e39-b2de-ce0ec955df36" providerId="ADAL" clId="{602D7B8B-171E-4B82-B013-3F039F5DBFD5}" dt="2023-11-22T15:03:32.895" v="1" actId="20577"/>
        <pc:sldMkLst>
          <pc:docMk/>
          <pc:sldMk cId="421104347" sldId="301"/>
        </pc:sldMkLst>
        <pc:spChg chg="mod">
          <ac:chgData name="Gillian Martin (Staff)" userId="7913b15b-e388-4e39-b2de-ce0ec955df36" providerId="ADAL" clId="{602D7B8B-171E-4B82-B013-3F039F5DBFD5}" dt="2023-11-22T15:03:32.895" v="1" actId="20577"/>
          <ac:spMkLst>
            <pc:docMk/>
            <pc:sldMk cId="421104347" sldId="301"/>
            <ac:spMk id="4" creationId="{46ACD137-25FF-47FC-8EDD-6A1440124F55}"/>
          </ac:spMkLst>
        </pc:spChg>
      </pc:sldChg>
    </pc:docChg>
  </pc:docChgLst>
  <pc:docChgLst>
    <pc:chgData name="Gillian Martin (Staff)" userId="7913b15b-e388-4e39-b2de-ce0ec955df36" providerId="ADAL" clId="{738816BC-C443-46F6-8E88-68D63DAD6542}"/>
    <pc:docChg chg="undo custSel addSld delSld modSld">
      <pc:chgData name="Gillian Martin (Staff)" userId="7913b15b-e388-4e39-b2de-ce0ec955df36" providerId="ADAL" clId="{738816BC-C443-46F6-8E88-68D63DAD6542}" dt="2023-11-07T13:11:10.066" v="511" actId="20577"/>
      <pc:docMkLst>
        <pc:docMk/>
      </pc:docMkLst>
      <pc:sldChg chg="modSp mod">
        <pc:chgData name="Gillian Martin (Staff)" userId="7913b15b-e388-4e39-b2de-ce0ec955df36" providerId="ADAL" clId="{738816BC-C443-46F6-8E88-68D63DAD6542}" dt="2023-11-07T13:11:10.066" v="511" actId="20577"/>
        <pc:sldMkLst>
          <pc:docMk/>
          <pc:sldMk cId="2942099368" sldId="256"/>
        </pc:sldMkLst>
        <pc:spChg chg="mod">
          <ac:chgData name="Gillian Martin (Staff)" userId="7913b15b-e388-4e39-b2de-ce0ec955df36" providerId="ADAL" clId="{738816BC-C443-46F6-8E88-68D63DAD6542}" dt="2023-11-07T13:11:10.066" v="511" actId="20577"/>
          <ac:spMkLst>
            <pc:docMk/>
            <pc:sldMk cId="2942099368" sldId="256"/>
            <ac:spMk id="3" creationId="{0A2CD732-BA59-4CFA-9C33-B9EDFF438FD6}"/>
          </ac:spMkLst>
        </pc:spChg>
        <pc:spChg chg="mod">
          <ac:chgData name="Gillian Martin (Staff)" userId="7913b15b-e388-4e39-b2de-ce0ec955df36" providerId="ADAL" clId="{738816BC-C443-46F6-8E88-68D63DAD6542}" dt="2023-11-07T13:09:55.903" v="463" actId="20577"/>
          <ac:spMkLst>
            <pc:docMk/>
            <pc:sldMk cId="2942099368" sldId="256"/>
            <ac:spMk id="4" creationId="{C6F9D7F3-8CE6-43E2-A3E0-5D15EED0DC77}"/>
          </ac:spMkLst>
        </pc:spChg>
      </pc:sldChg>
      <pc:sldChg chg="modSp mod">
        <pc:chgData name="Gillian Martin (Staff)" userId="7913b15b-e388-4e39-b2de-ce0ec955df36" providerId="ADAL" clId="{738816BC-C443-46F6-8E88-68D63DAD6542}" dt="2023-11-02T09:05:45.351" v="200" actId="6549"/>
        <pc:sldMkLst>
          <pc:docMk/>
          <pc:sldMk cId="60931461" sldId="264"/>
        </pc:sldMkLst>
        <pc:spChg chg="mod">
          <ac:chgData name="Gillian Martin (Staff)" userId="7913b15b-e388-4e39-b2de-ce0ec955df36" providerId="ADAL" clId="{738816BC-C443-46F6-8E88-68D63DAD6542}" dt="2023-11-02T09:05:45.351" v="200" actId="6549"/>
          <ac:spMkLst>
            <pc:docMk/>
            <pc:sldMk cId="60931461" sldId="264"/>
            <ac:spMk id="4" creationId="{46ACD137-25FF-47FC-8EDD-6A1440124F55}"/>
          </ac:spMkLst>
        </pc:spChg>
      </pc:sldChg>
      <pc:sldChg chg="modSp mod">
        <pc:chgData name="Gillian Martin (Staff)" userId="7913b15b-e388-4e39-b2de-ce0ec955df36" providerId="ADAL" clId="{738816BC-C443-46F6-8E88-68D63DAD6542}" dt="2023-11-02T09:05:18.904" v="199" actId="20577"/>
        <pc:sldMkLst>
          <pc:docMk/>
          <pc:sldMk cId="2623451926" sldId="270"/>
        </pc:sldMkLst>
        <pc:spChg chg="mod">
          <ac:chgData name="Gillian Martin (Staff)" userId="7913b15b-e388-4e39-b2de-ce0ec955df36" providerId="ADAL" clId="{738816BC-C443-46F6-8E88-68D63DAD6542}" dt="2023-11-02T09:05:18.904" v="199" actId="20577"/>
          <ac:spMkLst>
            <pc:docMk/>
            <pc:sldMk cId="2623451926" sldId="270"/>
            <ac:spMk id="4" creationId="{832F65D1-45AF-4354-A18F-B9F21D08CB8A}"/>
          </ac:spMkLst>
        </pc:spChg>
      </pc:sldChg>
      <pc:sldChg chg="del">
        <pc:chgData name="Gillian Martin (Staff)" userId="7913b15b-e388-4e39-b2de-ce0ec955df36" providerId="ADAL" clId="{738816BC-C443-46F6-8E88-68D63DAD6542}" dt="2023-11-06T11:09:20.650" v="258" actId="47"/>
        <pc:sldMkLst>
          <pc:docMk/>
          <pc:sldMk cId="242490606" sldId="286"/>
        </pc:sldMkLst>
      </pc:sldChg>
      <pc:sldChg chg="del">
        <pc:chgData name="Gillian Martin (Staff)" userId="7913b15b-e388-4e39-b2de-ce0ec955df36" providerId="ADAL" clId="{738816BC-C443-46F6-8E88-68D63DAD6542}" dt="2023-11-06T11:09:22.734" v="259" actId="47"/>
        <pc:sldMkLst>
          <pc:docMk/>
          <pc:sldMk cId="2186714738" sldId="287"/>
        </pc:sldMkLst>
      </pc:sldChg>
      <pc:sldChg chg="del">
        <pc:chgData name="Gillian Martin (Staff)" userId="7913b15b-e388-4e39-b2de-ce0ec955df36" providerId="ADAL" clId="{738816BC-C443-46F6-8E88-68D63DAD6542}" dt="2023-11-06T11:09:25.106" v="261" actId="47"/>
        <pc:sldMkLst>
          <pc:docMk/>
          <pc:sldMk cId="1011766184" sldId="288"/>
        </pc:sldMkLst>
      </pc:sldChg>
      <pc:sldChg chg="add del">
        <pc:chgData name="Gillian Martin (Staff)" userId="7913b15b-e388-4e39-b2de-ce0ec955df36" providerId="ADAL" clId="{738816BC-C443-46F6-8E88-68D63DAD6542}" dt="2023-11-06T11:09:35.966" v="267" actId="47"/>
        <pc:sldMkLst>
          <pc:docMk/>
          <pc:sldMk cId="2294424842" sldId="299"/>
        </pc:sldMkLst>
      </pc:sldChg>
      <pc:sldChg chg="modSp mod">
        <pc:chgData name="Gillian Martin (Staff)" userId="7913b15b-e388-4e39-b2de-ce0ec955df36" providerId="ADAL" clId="{738816BC-C443-46F6-8E88-68D63DAD6542}" dt="2023-11-06T11:12:40.443" v="442" actId="6549"/>
        <pc:sldMkLst>
          <pc:docMk/>
          <pc:sldMk cId="421104347" sldId="301"/>
        </pc:sldMkLst>
        <pc:spChg chg="mod">
          <ac:chgData name="Gillian Martin (Staff)" userId="7913b15b-e388-4e39-b2de-ce0ec955df36" providerId="ADAL" clId="{738816BC-C443-46F6-8E88-68D63DAD6542}" dt="2023-11-06T11:12:40.443" v="442" actId="6549"/>
          <ac:spMkLst>
            <pc:docMk/>
            <pc:sldMk cId="421104347" sldId="301"/>
            <ac:spMk id="4" creationId="{46ACD137-25FF-47FC-8EDD-6A1440124F55}"/>
          </ac:spMkLst>
        </pc:spChg>
      </pc:sldChg>
      <pc:sldChg chg="del">
        <pc:chgData name="Gillian Martin (Staff)" userId="7913b15b-e388-4e39-b2de-ce0ec955df36" providerId="ADAL" clId="{738816BC-C443-46F6-8E88-68D63DAD6542}" dt="2023-11-06T11:09:23.742" v="260" actId="47"/>
        <pc:sldMkLst>
          <pc:docMk/>
          <pc:sldMk cId="3461535274" sldId="309"/>
        </pc:sldMkLst>
      </pc:sldChg>
      <pc:sldChg chg="del">
        <pc:chgData name="Gillian Martin (Staff)" userId="7913b15b-e388-4e39-b2de-ce0ec955df36" providerId="ADAL" clId="{738816BC-C443-46F6-8E88-68D63DAD6542}" dt="2023-11-06T11:09:26.338" v="262" actId="47"/>
        <pc:sldMkLst>
          <pc:docMk/>
          <pc:sldMk cId="486668406" sldId="310"/>
        </pc:sldMkLst>
      </pc:sldChg>
      <pc:sldChg chg="del">
        <pc:chgData name="Gillian Martin (Staff)" userId="7913b15b-e388-4e39-b2de-ce0ec955df36" providerId="ADAL" clId="{738816BC-C443-46F6-8E88-68D63DAD6542}" dt="2023-11-06T11:09:27.289" v="263" actId="47"/>
        <pc:sldMkLst>
          <pc:docMk/>
          <pc:sldMk cId="3847917887" sldId="311"/>
        </pc:sldMkLst>
      </pc:sldChg>
      <pc:sldChg chg="modSp add del mod">
        <pc:chgData name="Gillian Martin (Staff)" userId="7913b15b-e388-4e39-b2de-ce0ec955df36" providerId="ADAL" clId="{738816BC-C443-46F6-8E88-68D63DAD6542}" dt="2023-11-06T11:12:26.144" v="441" actId="20577"/>
        <pc:sldMkLst>
          <pc:docMk/>
          <pc:sldMk cId="2033822755" sldId="313"/>
        </pc:sldMkLst>
        <pc:spChg chg="mod">
          <ac:chgData name="Gillian Martin (Staff)" userId="7913b15b-e388-4e39-b2de-ce0ec955df36" providerId="ADAL" clId="{738816BC-C443-46F6-8E88-68D63DAD6542}" dt="2023-11-06T11:12:26.144" v="441" actId="20577"/>
          <ac:spMkLst>
            <pc:docMk/>
            <pc:sldMk cId="2033822755" sldId="313"/>
            <ac:spMk id="4" creationId="{753C5DE3-61D0-6C5C-0C22-CBC7A06466C3}"/>
          </ac:spMkLst>
        </pc:spChg>
        <pc:spChg chg="mod">
          <ac:chgData name="Gillian Martin (Staff)" userId="7913b15b-e388-4e39-b2de-ce0ec955df36" providerId="ADAL" clId="{738816BC-C443-46F6-8E88-68D63DAD6542}" dt="2023-11-06T11:09:49.733" v="271" actId="20577"/>
          <ac:spMkLst>
            <pc:docMk/>
            <pc:sldMk cId="2033822755" sldId="313"/>
            <ac:spMk id="24" creationId="{00000000-0000-0000-0000-000000000000}"/>
          </ac:spMkLst>
        </pc:spChg>
      </pc:sldChg>
      <pc:sldChg chg="modSp mod">
        <pc:chgData name="Gillian Martin (Staff)" userId="7913b15b-e388-4e39-b2de-ce0ec955df36" providerId="ADAL" clId="{738816BC-C443-46F6-8E88-68D63DAD6542}" dt="2023-11-06T11:50:46.767" v="444" actId="20577"/>
        <pc:sldMkLst>
          <pc:docMk/>
          <pc:sldMk cId="1499709883" sldId="322"/>
        </pc:sldMkLst>
        <pc:spChg chg="mod">
          <ac:chgData name="Gillian Martin (Staff)" userId="7913b15b-e388-4e39-b2de-ce0ec955df36" providerId="ADAL" clId="{738816BC-C443-46F6-8E88-68D63DAD6542}" dt="2023-11-06T11:50:46.767" v="444" actId="20577"/>
          <ac:spMkLst>
            <pc:docMk/>
            <pc:sldMk cId="1499709883" sldId="322"/>
            <ac:spMk id="4" creationId="{2FB3D159-CC44-868A-C4A5-6DDFF04E9344}"/>
          </ac:spMkLst>
        </pc:spChg>
      </pc:sldChg>
      <pc:sldChg chg="modSp mod">
        <pc:chgData name="Gillian Martin (Staff)" userId="7913b15b-e388-4e39-b2de-ce0ec955df36" providerId="ADAL" clId="{738816BC-C443-46F6-8E88-68D63DAD6542}" dt="2023-11-02T09:08:10.371" v="257" actId="20577"/>
        <pc:sldMkLst>
          <pc:docMk/>
          <pc:sldMk cId="3236492553" sldId="324"/>
        </pc:sldMkLst>
        <pc:spChg chg="mod">
          <ac:chgData name="Gillian Martin (Staff)" userId="7913b15b-e388-4e39-b2de-ce0ec955df36" providerId="ADAL" clId="{738816BC-C443-46F6-8E88-68D63DAD6542}" dt="2023-11-02T09:08:10.371" v="257" actId="20577"/>
          <ac:spMkLst>
            <pc:docMk/>
            <pc:sldMk cId="3236492553" sldId="324"/>
            <ac:spMk id="4" creationId="{B79720E1-5045-472A-BA01-0830C815CC00}"/>
          </ac:spMkLst>
        </pc:spChg>
      </pc:sldChg>
      <pc:sldChg chg="modSp mod">
        <pc:chgData name="Gillian Martin (Staff)" userId="7913b15b-e388-4e39-b2de-ce0ec955df36" providerId="ADAL" clId="{738816BC-C443-46F6-8E88-68D63DAD6542}" dt="2023-11-07T13:10:36.516" v="467" actId="20577"/>
        <pc:sldMkLst>
          <pc:docMk/>
          <pc:sldMk cId="660452878" sldId="363"/>
        </pc:sldMkLst>
        <pc:spChg chg="mod">
          <ac:chgData name="Gillian Martin (Staff)" userId="7913b15b-e388-4e39-b2de-ce0ec955df36" providerId="ADAL" clId="{738816BC-C443-46F6-8E88-68D63DAD6542}" dt="2023-11-07T13:10:36.516" v="467" actId="20577"/>
          <ac:spMkLst>
            <pc:docMk/>
            <pc:sldMk cId="660452878" sldId="363"/>
            <ac:spMk id="5" creationId="{0E49C7EF-0D41-4C33-92B3-635E3200B9DE}"/>
          </ac:spMkLst>
        </pc:spChg>
      </pc:sldChg>
      <pc:sldChg chg="addSp delSp modSp mod">
        <pc:chgData name="Gillian Martin (Staff)" userId="7913b15b-e388-4e39-b2de-ce0ec955df36" providerId="ADAL" clId="{738816BC-C443-46F6-8E88-68D63DAD6542}" dt="2023-11-07T13:10:05.673" v="465"/>
        <pc:sldMkLst>
          <pc:docMk/>
          <pc:sldMk cId="470505171" sldId="373"/>
        </pc:sldMkLst>
        <pc:spChg chg="add mod">
          <ac:chgData name="Gillian Martin (Staff)" userId="7913b15b-e388-4e39-b2de-ce0ec955df36" providerId="ADAL" clId="{738816BC-C443-46F6-8E88-68D63DAD6542}" dt="2023-11-07T13:10:05.673" v="465"/>
          <ac:spMkLst>
            <pc:docMk/>
            <pc:sldMk cId="470505171" sldId="373"/>
            <ac:spMk id="2" creationId="{9A72E959-8619-634F-B1C8-CCCA9031C85F}"/>
          </ac:spMkLst>
        </pc:spChg>
        <pc:spChg chg="del">
          <ac:chgData name="Gillian Martin (Staff)" userId="7913b15b-e388-4e39-b2de-ce0ec955df36" providerId="ADAL" clId="{738816BC-C443-46F6-8E88-68D63DAD6542}" dt="2023-11-07T13:10:05.431" v="464" actId="478"/>
          <ac:spMkLst>
            <pc:docMk/>
            <pc:sldMk cId="470505171" sldId="373"/>
            <ac:spMk id="4" creationId="{C6F9D7F3-8CE6-43E2-A3E0-5D15EED0DC77}"/>
          </ac:spMkLst>
        </pc:spChg>
      </pc:sldChg>
      <pc:sldChg chg="addSp delSp modSp add mod">
        <pc:chgData name="Gillian Martin (Staff)" userId="7913b15b-e388-4e39-b2de-ce0ec955df36" providerId="ADAL" clId="{738816BC-C443-46F6-8E88-68D63DAD6542}" dt="2023-11-06T11:12:04.040" v="420" actId="1076"/>
        <pc:sldMkLst>
          <pc:docMk/>
          <pc:sldMk cId="907660656" sldId="375"/>
        </pc:sldMkLst>
        <pc:spChg chg="mod">
          <ac:chgData name="Gillian Martin (Staff)" userId="7913b15b-e388-4e39-b2de-ce0ec955df36" providerId="ADAL" clId="{738816BC-C443-46F6-8E88-68D63DAD6542}" dt="2023-11-06T11:10:50.666" v="412" actId="6549"/>
          <ac:spMkLst>
            <pc:docMk/>
            <pc:sldMk cId="907660656" sldId="375"/>
            <ac:spMk id="3" creationId="{F0AC3B87-BE23-C7BE-5456-1D9CAD203991}"/>
          </ac:spMkLst>
        </pc:spChg>
        <pc:spChg chg="mod">
          <ac:chgData name="Gillian Martin (Staff)" userId="7913b15b-e388-4e39-b2de-ce0ec955df36" providerId="ADAL" clId="{738816BC-C443-46F6-8E88-68D63DAD6542}" dt="2023-11-06T11:10:05.814" v="277" actId="14100"/>
          <ac:spMkLst>
            <pc:docMk/>
            <pc:sldMk cId="907660656" sldId="375"/>
            <ac:spMk id="4" creationId="{753C5DE3-61D0-6C5C-0C22-CBC7A06466C3}"/>
          </ac:spMkLst>
        </pc:spChg>
        <pc:spChg chg="add del">
          <ac:chgData name="Gillian Martin (Staff)" userId="7913b15b-e388-4e39-b2de-ce0ec955df36" providerId="ADAL" clId="{738816BC-C443-46F6-8E88-68D63DAD6542}" dt="2023-11-06T11:11:52.209" v="415" actId="22"/>
          <ac:spMkLst>
            <pc:docMk/>
            <pc:sldMk cId="907660656" sldId="375"/>
            <ac:spMk id="5" creationId="{4CA093F7-3AE6-FCCA-964E-A0F43C0A8FAC}"/>
          </ac:spMkLst>
        </pc:spChg>
        <pc:picChg chg="add mod">
          <ac:chgData name="Gillian Martin (Staff)" userId="7913b15b-e388-4e39-b2de-ce0ec955df36" providerId="ADAL" clId="{738816BC-C443-46F6-8E88-68D63DAD6542}" dt="2023-11-06T11:12:04.040" v="420" actId="1076"/>
          <ac:picMkLst>
            <pc:docMk/>
            <pc:sldMk cId="907660656" sldId="375"/>
            <ac:picMk id="7" creationId="{148A2EB3-4D68-6683-3168-15AB703E445A}"/>
          </ac:picMkLst>
        </pc:picChg>
        <pc:picChg chg="del">
          <ac:chgData name="Gillian Martin (Staff)" userId="7913b15b-e388-4e39-b2de-ce0ec955df36" providerId="ADAL" clId="{738816BC-C443-46F6-8E88-68D63DAD6542}" dt="2023-11-06T11:11:00.121" v="413" actId="478"/>
          <ac:picMkLst>
            <pc:docMk/>
            <pc:sldMk cId="907660656" sldId="375"/>
            <ac:picMk id="8" creationId="{DD49735B-08F4-A77B-91AA-D15F3F711631}"/>
          </ac:picMkLst>
        </pc:picChg>
      </pc:sldChg>
      <pc:sldChg chg="del">
        <pc:chgData name="Gillian Martin (Staff)" userId="7913b15b-e388-4e39-b2de-ce0ec955df36" providerId="ADAL" clId="{738816BC-C443-46F6-8E88-68D63DAD6542}" dt="2023-11-06T11:09:29.030" v="264" actId="47"/>
        <pc:sldMkLst>
          <pc:docMk/>
          <pc:sldMk cId="2422623599" sldId="38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F5A1BF-1574-4196-8375-ACC883F3327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BFAB8834-06A7-4F00-A333-5FEC4BD39976}">
      <dgm:prSet phldrT="[Text]"/>
      <dgm:spPr/>
      <dgm:t>
        <a:bodyPr/>
        <a:lstStyle/>
        <a:p>
          <a:r>
            <a:rPr lang="en-GB" dirty="0"/>
            <a:t>Randomisation</a:t>
          </a:r>
        </a:p>
      </dgm:t>
    </dgm:pt>
    <dgm:pt modelId="{F77BA107-826E-49B5-8CEF-9CBA58C28492}" type="parTrans" cxnId="{A1F070DF-8A27-4966-A8E8-9948457EF931}">
      <dgm:prSet/>
      <dgm:spPr/>
      <dgm:t>
        <a:bodyPr/>
        <a:lstStyle/>
        <a:p>
          <a:endParaRPr lang="en-GB"/>
        </a:p>
      </dgm:t>
    </dgm:pt>
    <dgm:pt modelId="{A044792A-5738-4BBE-92F1-837834782B4B}" type="sibTrans" cxnId="{A1F070DF-8A27-4966-A8E8-9948457EF931}">
      <dgm:prSet/>
      <dgm:spPr/>
      <dgm:t>
        <a:bodyPr/>
        <a:lstStyle/>
        <a:p>
          <a:endParaRPr lang="en-GB"/>
        </a:p>
      </dgm:t>
    </dgm:pt>
    <dgm:pt modelId="{FF671497-B76C-4587-A059-244FFC367F40}">
      <dgm:prSet phldrT="[Text]"/>
      <dgm:spPr/>
      <dgm:t>
        <a:bodyPr/>
        <a:lstStyle/>
        <a:p>
          <a:endParaRPr lang="en-GB" dirty="0"/>
        </a:p>
      </dgm:t>
    </dgm:pt>
    <dgm:pt modelId="{66CFE499-D830-461A-9026-66B58FC38301}" type="parTrans" cxnId="{94C59421-8856-432E-BF60-5D294A490C80}">
      <dgm:prSet/>
      <dgm:spPr/>
      <dgm:t>
        <a:bodyPr/>
        <a:lstStyle/>
        <a:p>
          <a:endParaRPr lang="en-GB"/>
        </a:p>
      </dgm:t>
    </dgm:pt>
    <dgm:pt modelId="{DAF733FA-AEE5-4AA5-8B3C-DDBA005B73A1}" type="sibTrans" cxnId="{94C59421-8856-432E-BF60-5D294A490C80}">
      <dgm:prSet/>
      <dgm:spPr/>
      <dgm:t>
        <a:bodyPr/>
        <a:lstStyle/>
        <a:p>
          <a:endParaRPr lang="en-GB"/>
        </a:p>
      </dgm:t>
    </dgm:pt>
    <dgm:pt modelId="{A116636C-7B80-4CD7-9A2B-E202D1533996}">
      <dgm:prSet phldrT="[Text]"/>
      <dgm:spPr/>
      <dgm:t>
        <a:bodyPr/>
        <a:lstStyle/>
        <a:p>
          <a:r>
            <a:rPr lang="en-GB" dirty="0"/>
            <a:t>The Unblinded Clinical Trial Request Form is generated from TRuST with randomisation allocation and pack IDs</a:t>
          </a:r>
        </a:p>
      </dgm:t>
    </dgm:pt>
    <dgm:pt modelId="{81AD640C-275D-445D-847D-99DA6D31231F}" type="parTrans" cxnId="{D4F2985D-5D6F-438F-B47A-BE247C49A5A1}">
      <dgm:prSet/>
      <dgm:spPr/>
      <dgm:t>
        <a:bodyPr/>
        <a:lstStyle/>
        <a:p>
          <a:endParaRPr lang="en-GB"/>
        </a:p>
      </dgm:t>
    </dgm:pt>
    <dgm:pt modelId="{ED6116C4-F641-479B-9F41-2121A5A490EF}" type="sibTrans" cxnId="{D4F2985D-5D6F-438F-B47A-BE247C49A5A1}">
      <dgm:prSet/>
      <dgm:spPr/>
      <dgm:t>
        <a:bodyPr/>
        <a:lstStyle/>
        <a:p>
          <a:endParaRPr lang="en-GB"/>
        </a:p>
      </dgm:t>
    </dgm:pt>
    <dgm:pt modelId="{F9C3D51A-794E-45DE-86EB-E3E22BCDF224}">
      <dgm:prSet phldrT="[Text]"/>
      <dgm:spPr/>
      <dgm:t>
        <a:bodyPr/>
        <a:lstStyle/>
        <a:p>
          <a:r>
            <a:rPr lang="en-GB" dirty="0"/>
            <a:t>Clinical Trial Request Form</a:t>
          </a:r>
        </a:p>
      </dgm:t>
    </dgm:pt>
    <dgm:pt modelId="{6EEBAAB2-0C95-494D-97CA-CC96E8A8D31F}" type="parTrans" cxnId="{3F21E43F-138A-4C30-80BB-D1464D324B45}">
      <dgm:prSet/>
      <dgm:spPr/>
      <dgm:t>
        <a:bodyPr/>
        <a:lstStyle/>
        <a:p>
          <a:endParaRPr lang="en-GB"/>
        </a:p>
      </dgm:t>
    </dgm:pt>
    <dgm:pt modelId="{14563670-0D1B-4637-AE15-2242E913D037}" type="sibTrans" cxnId="{3F21E43F-138A-4C30-80BB-D1464D324B45}">
      <dgm:prSet/>
      <dgm:spPr/>
      <dgm:t>
        <a:bodyPr/>
        <a:lstStyle/>
        <a:p>
          <a:endParaRPr lang="en-GB"/>
        </a:p>
      </dgm:t>
    </dgm:pt>
    <dgm:pt modelId="{4483C09B-6620-475E-83FD-4FE96B496F30}">
      <dgm:prSet phldrT="[Text]"/>
      <dgm:spPr/>
      <dgm:t>
        <a:bodyPr/>
        <a:lstStyle/>
        <a:p>
          <a:r>
            <a:rPr lang="en-GB" dirty="0"/>
            <a:t>The Clinical Trial Request Form is generated on </a:t>
          </a:r>
          <a:r>
            <a:rPr lang="en-GB" dirty="0" err="1"/>
            <a:t>TRuST</a:t>
          </a:r>
          <a:r>
            <a:rPr lang="en-GB" dirty="0"/>
            <a:t>. This must be printed and signed by an </a:t>
          </a:r>
          <a:r>
            <a:rPr lang="en-GB" u="sng" dirty="0"/>
            <a:t>unblinded</a:t>
          </a:r>
          <a:r>
            <a:rPr lang="en-GB" dirty="0"/>
            <a:t> research nurse &amp; </a:t>
          </a:r>
          <a:r>
            <a:rPr lang="en-GB" u="sng" dirty="0"/>
            <a:t>unblinded</a:t>
          </a:r>
          <a:r>
            <a:rPr lang="en-GB" dirty="0"/>
            <a:t> trial doctor</a:t>
          </a:r>
        </a:p>
      </dgm:t>
    </dgm:pt>
    <dgm:pt modelId="{1DD3CE93-7987-4AC5-B2D5-BA8E633F169C}" type="parTrans" cxnId="{749DD17D-6C27-462F-ACB3-AF802DEBD6CC}">
      <dgm:prSet/>
      <dgm:spPr/>
      <dgm:t>
        <a:bodyPr/>
        <a:lstStyle/>
        <a:p>
          <a:endParaRPr lang="en-GB"/>
        </a:p>
      </dgm:t>
    </dgm:pt>
    <dgm:pt modelId="{EEA169D8-0C02-4957-9D33-87E0B87BB0D7}" type="sibTrans" cxnId="{749DD17D-6C27-462F-ACB3-AF802DEBD6CC}">
      <dgm:prSet/>
      <dgm:spPr/>
      <dgm:t>
        <a:bodyPr/>
        <a:lstStyle/>
        <a:p>
          <a:endParaRPr lang="en-GB"/>
        </a:p>
      </dgm:t>
    </dgm:pt>
    <dgm:pt modelId="{2E02B788-7CB2-48B1-912E-18FF418E8D93}">
      <dgm:prSet phldrT="[Text]"/>
      <dgm:spPr/>
      <dgm:t>
        <a:bodyPr/>
        <a:lstStyle/>
        <a:p>
          <a:r>
            <a:rPr lang="en-GB" dirty="0"/>
            <a:t>IMP Release</a:t>
          </a:r>
        </a:p>
      </dgm:t>
    </dgm:pt>
    <dgm:pt modelId="{BB6718B8-FB19-454F-88C0-4CEFACBBE7E2}" type="parTrans" cxnId="{38EE12BD-A613-4880-81EF-960F9F50EB29}">
      <dgm:prSet/>
      <dgm:spPr/>
      <dgm:t>
        <a:bodyPr/>
        <a:lstStyle/>
        <a:p>
          <a:endParaRPr lang="en-GB"/>
        </a:p>
      </dgm:t>
    </dgm:pt>
    <dgm:pt modelId="{99BF8B42-7C49-4547-89AC-B40B0E2FF6CD}" type="sibTrans" cxnId="{38EE12BD-A613-4880-81EF-960F9F50EB29}">
      <dgm:prSet/>
      <dgm:spPr/>
      <dgm:t>
        <a:bodyPr/>
        <a:lstStyle/>
        <a:p>
          <a:endParaRPr lang="en-GB"/>
        </a:p>
      </dgm:t>
    </dgm:pt>
    <dgm:pt modelId="{DEA1C252-9707-4E9D-8C96-8AE112F4E415}">
      <dgm:prSet phldrT="[Text]"/>
      <dgm:spPr/>
      <dgm:t>
        <a:bodyPr/>
        <a:lstStyle/>
        <a:p>
          <a:r>
            <a:rPr lang="en-GB" dirty="0"/>
            <a:t>Clinical Trial Pharmacy release pack IDs on TRuST</a:t>
          </a:r>
        </a:p>
      </dgm:t>
    </dgm:pt>
    <dgm:pt modelId="{84C1476C-26D7-430A-9D59-AC9565E34B64}" type="parTrans" cxnId="{C102233A-FBA9-4E35-95A5-AA5EB34B6FDE}">
      <dgm:prSet/>
      <dgm:spPr/>
      <dgm:t>
        <a:bodyPr/>
        <a:lstStyle/>
        <a:p>
          <a:endParaRPr lang="en-GB"/>
        </a:p>
      </dgm:t>
    </dgm:pt>
    <dgm:pt modelId="{83C60BBE-7DF5-42D0-8A52-A5E8024F3FA1}" type="sibTrans" cxnId="{C102233A-FBA9-4E35-95A5-AA5EB34B6FDE}">
      <dgm:prSet/>
      <dgm:spPr/>
      <dgm:t>
        <a:bodyPr/>
        <a:lstStyle/>
        <a:p>
          <a:endParaRPr lang="en-GB"/>
        </a:p>
      </dgm:t>
    </dgm:pt>
    <dgm:pt modelId="{D3CFAE2E-79B0-4D87-A08A-3CD802A0B050}">
      <dgm:prSet phldrT="[Text]"/>
      <dgm:spPr/>
      <dgm:t>
        <a:bodyPr/>
        <a:lstStyle/>
        <a:p>
          <a:r>
            <a:rPr lang="en-GB" dirty="0"/>
            <a:t>The Clinical Trial Release Form is generated on </a:t>
          </a:r>
          <a:r>
            <a:rPr lang="en-GB" dirty="0" err="1"/>
            <a:t>TRuST</a:t>
          </a:r>
          <a:r>
            <a:rPr lang="en-GB" dirty="0"/>
            <a:t> and printed</a:t>
          </a:r>
        </a:p>
      </dgm:t>
    </dgm:pt>
    <dgm:pt modelId="{7AF208E8-9A2A-4ADA-B623-4317184C0D99}" type="parTrans" cxnId="{AE44042A-8DF6-40D5-B8FC-DA0A433D173A}">
      <dgm:prSet/>
      <dgm:spPr/>
      <dgm:t>
        <a:bodyPr/>
        <a:lstStyle/>
        <a:p>
          <a:endParaRPr lang="en-GB"/>
        </a:p>
      </dgm:t>
    </dgm:pt>
    <dgm:pt modelId="{97982D73-2730-4655-98DB-362672CBB821}" type="sibTrans" cxnId="{AE44042A-8DF6-40D5-B8FC-DA0A433D173A}">
      <dgm:prSet/>
      <dgm:spPr/>
      <dgm:t>
        <a:bodyPr/>
        <a:lstStyle/>
        <a:p>
          <a:endParaRPr lang="en-GB"/>
        </a:p>
      </dgm:t>
    </dgm:pt>
    <dgm:pt modelId="{530F63D1-EBB7-491C-BC62-BD5C6D16FDE7}">
      <dgm:prSet phldrT="[Text]"/>
      <dgm:spPr/>
      <dgm:t>
        <a:bodyPr/>
        <a:lstStyle/>
        <a:p>
          <a:r>
            <a:rPr lang="en-GB" dirty="0"/>
            <a:t>Page 1 of the Clinical Trial Release Form is signed by CTP staff who released the IMP &amp; the </a:t>
          </a:r>
          <a:r>
            <a:rPr lang="en-GB" u="sng" dirty="0"/>
            <a:t>unblinded</a:t>
          </a:r>
          <a:r>
            <a:rPr lang="en-GB" dirty="0"/>
            <a:t> person collecting the IMP packs for preparation </a:t>
          </a:r>
        </a:p>
      </dgm:t>
    </dgm:pt>
    <dgm:pt modelId="{F3E7FC62-BCAB-49C3-9BB3-CCED0B37046F}" type="parTrans" cxnId="{F56F6DB7-30B4-4717-BC26-6CE99415D96C}">
      <dgm:prSet/>
      <dgm:spPr/>
      <dgm:t>
        <a:bodyPr/>
        <a:lstStyle/>
        <a:p>
          <a:endParaRPr lang="en-GB"/>
        </a:p>
      </dgm:t>
    </dgm:pt>
    <dgm:pt modelId="{5444331C-42A7-44B0-A29D-430D618AB54B}" type="sibTrans" cxnId="{F56F6DB7-30B4-4717-BC26-6CE99415D96C}">
      <dgm:prSet/>
      <dgm:spPr/>
      <dgm:t>
        <a:bodyPr/>
        <a:lstStyle/>
        <a:p>
          <a:endParaRPr lang="en-GB"/>
        </a:p>
      </dgm:t>
    </dgm:pt>
    <dgm:pt modelId="{4B33CCB4-0DC0-4A2B-8E63-EA0F64E8EAAF}">
      <dgm:prSet phldrT="[Text]"/>
      <dgm:spPr/>
      <dgm:t>
        <a:bodyPr/>
        <a:lstStyle/>
        <a:p>
          <a:r>
            <a:rPr lang="en-GB" dirty="0"/>
            <a:t>The unblinded research nurse takes the signed Clinical Trial Request Form to Clinical Trial Pharmacy (CTP)</a:t>
          </a:r>
        </a:p>
      </dgm:t>
    </dgm:pt>
    <dgm:pt modelId="{E593BBF1-A0F2-4808-9B45-9F106BBA082B}" type="parTrans" cxnId="{C1DE9914-57A6-4A53-8284-A7B97AF3E314}">
      <dgm:prSet/>
      <dgm:spPr/>
      <dgm:t>
        <a:bodyPr/>
        <a:lstStyle/>
        <a:p>
          <a:endParaRPr lang="en-GB"/>
        </a:p>
      </dgm:t>
    </dgm:pt>
    <dgm:pt modelId="{7C366849-B528-48CD-A765-F8549BCAF943}" type="sibTrans" cxnId="{C1DE9914-57A6-4A53-8284-A7B97AF3E314}">
      <dgm:prSet/>
      <dgm:spPr/>
      <dgm:t>
        <a:bodyPr/>
        <a:lstStyle/>
        <a:p>
          <a:endParaRPr lang="en-GB"/>
        </a:p>
      </dgm:t>
    </dgm:pt>
    <dgm:pt modelId="{B7D2B3A8-4BA1-4444-8051-7D0529585408}">
      <dgm:prSet phldrT="[Text]"/>
      <dgm:spPr/>
      <dgm:t>
        <a:bodyPr/>
        <a:lstStyle/>
        <a:p>
          <a:r>
            <a:rPr lang="en-GB" dirty="0"/>
            <a:t>Pack IDs are released to CTP staff or delegated </a:t>
          </a:r>
          <a:r>
            <a:rPr lang="en-GB" u="sng" dirty="0"/>
            <a:t>unblinded</a:t>
          </a:r>
          <a:r>
            <a:rPr lang="en-GB" dirty="0"/>
            <a:t> team member to prepare IMP infusion</a:t>
          </a:r>
        </a:p>
      </dgm:t>
    </dgm:pt>
    <dgm:pt modelId="{ACFE6F0E-DA52-4380-9682-DF084DC0025E}" type="parTrans" cxnId="{6D52CA1C-A737-494B-8B37-FBA5AD68F561}">
      <dgm:prSet/>
      <dgm:spPr/>
      <dgm:t>
        <a:bodyPr/>
        <a:lstStyle/>
        <a:p>
          <a:endParaRPr lang="en-GB"/>
        </a:p>
      </dgm:t>
    </dgm:pt>
    <dgm:pt modelId="{6F4636BF-847D-4FDC-A035-58B45A177C31}" type="sibTrans" cxnId="{6D52CA1C-A737-494B-8B37-FBA5AD68F561}">
      <dgm:prSet/>
      <dgm:spPr/>
      <dgm:t>
        <a:bodyPr/>
        <a:lstStyle/>
        <a:p>
          <a:endParaRPr lang="en-GB"/>
        </a:p>
      </dgm:t>
    </dgm:pt>
    <dgm:pt modelId="{C1866EF3-C579-485A-8AF7-E3E73D125697}">
      <dgm:prSet phldrT="[Text]"/>
      <dgm:spPr/>
      <dgm:t>
        <a:bodyPr/>
        <a:lstStyle/>
        <a:p>
          <a:r>
            <a:rPr lang="en-GB" dirty="0"/>
            <a:t>IMP Preparation</a:t>
          </a:r>
        </a:p>
      </dgm:t>
    </dgm:pt>
    <dgm:pt modelId="{2591B70B-3DA8-42F3-973F-C2547102160D}" type="parTrans" cxnId="{328C98FB-7D21-42E4-B2C7-37D0509A0CBC}">
      <dgm:prSet/>
      <dgm:spPr/>
      <dgm:t>
        <a:bodyPr/>
        <a:lstStyle/>
        <a:p>
          <a:endParaRPr lang="en-GB"/>
        </a:p>
      </dgm:t>
    </dgm:pt>
    <dgm:pt modelId="{F436F573-1D8F-4FDD-82F7-BC9D29D44FDE}" type="sibTrans" cxnId="{328C98FB-7D21-42E4-B2C7-37D0509A0CBC}">
      <dgm:prSet/>
      <dgm:spPr/>
      <dgm:t>
        <a:bodyPr/>
        <a:lstStyle/>
        <a:p>
          <a:endParaRPr lang="en-GB"/>
        </a:p>
      </dgm:t>
    </dgm:pt>
    <dgm:pt modelId="{57E42486-1F3D-46BE-BA14-3F8924EDB99D}">
      <dgm:prSet/>
      <dgm:spPr/>
      <dgm:t>
        <a:bodyPr/>
        <a:lstStyle/>
        <a:p>
          <a:r>
            <a:rPr lang="en-GB" dirty="0"/>
            <a:t>CTP or delegated </a:t>
          </a:r>
          <a:r>
            <a:rPr lang="en-GB" u="sng" dirty="0"/>
            <a:t>unblinded</a:t>
          </a:r>
          <a:r>
            <a:rPr lang="en-GB" dirty="0"/>
            <a:t> team member prepare IMP with the IV bags provided</a:t>
          </a:r>
        </a:p>
      </dgm:t>
    </dgm:pt>
    <dgm:pt modelId="{1B4CE5E0-B0D6-4CD5-81CF-7E9B9DE41E3E}" type="parTrans" cxnId="{312F8E0F-43B7-4584-B5F5-7322D9D0F237}">
      <dgm:prSet/>
      <dgm:spPr/>
      <dgm:t>
        <a:bodyPr/>
        <a:lstStyle/>
        <a:p>
          <a:endParaRPr lang="en-GB"/>
        </a:p>
      </dgm:t>
    </dgm:pt>
    <dgm:pt modelId="{136E29D8-F81D-4BD9-A5E8-8AFB51A02CA0}" type="sibTrans" cxnId="{312F8E0F-43B7-4584-B5F5-7322D9D0F237}">
      <dgm:prSet/>
      <dgm:spPr/>
      <dgm:t>
        <a:bodyPr/>
        <a:lstStyle/>
        <a:p>
          <a:endParaRPr lang="en-GB"/>
        </a:p>
      </dgm:t>
    </dgm:pt>
    <dgm:pt modelId="{D1D8EDB3-2F3C-46D8-876D-03ED151C93DB}">
      <dgm:prSet/>
      <dgm:spPr/>
      <dgm:t>
        <a:bodyPr/>
        <a:lstStyle/>
        <a:p>
          <a:r>
            <a:rPr lang="en-GB" dirty="0"/>
            <a:t>Part of page 2 of Clinical Trial Release Form is completed by the </a:t>
          </a:r>
          <a:r>
            <a:rPr lang="en-GB" u="sng" dirty="0"/>
            <a:t>unblinded</a:t>
          </a:r>
          <a:r>
            <a:rPr lang="en-GB" dirty="0"/>
            <a:t> team member who prepared the infusion</a:t>
          </a:r>
        </a:p>
      </dgm:t>
    </dgm:pt>
    <dgm:pt modelId="{FF830705-740B-4DD5-A4BA-FCE9351DA742}" type="parTrans" cxnId="{4A576515-2BE8-4442-8B00-8DD1DE37B4D3}">
      <dgm:prSet/>
      <dgm:spPr/>
      <dgm:t>
        <a:bodyPr/>
        <a:lstStyle/>
        <a:p>
          <a:endParaRPr lang="en-GB"/>
        </a:p>
      </dgm:t>
    </dgm:pt>
    <dgm:pt modelId="{894604DA-5D94-46BD-8717-668EA6FEBCF1}" type="sibTrans" cxnId="{4A576515-2BE8-4442-8B00-8DD1DE37B4D3}">
      <dgm:prSet/>
      <dgm:spPr/>
      <dgm:t>
        <a:bodyPr/>
        <a:lstStyle/>
        <a:p>
          <a:endParaRPr lang="en-GB"/>
        </a:p>
      </dgm:t>
    </dgm:pt>
    <dgm:pt modelId="{05A133B1-77AE-4A19-BA05-EEF798AEA5D9}">
      <dgm:prSet/>
      <dgm:spPr/>
      <dgm:t>
        <a:bodyPr/>
        <a:lstStyle/>
        <a:p>
          <a:r>
            <a:rPr lang="en-GB" dirty="0"/>
            <a:t>Infusion is labelled with </a:t>
          </a:r>
          <a:r>
            <a:rPr lang="en-GB" u="sng" dirty="0"/>
            <a:t>blinded</a:t>
          </a:r>
          <a:r>
            <a:rPr lang="en-GB" dirty="0"/>
            <a:t> IV bag labels that have been provided, IV bags are covered with coloured sleeves to protect from light</a:t>
          </a:r>
        </a:p>
      </dgm:t>
    </dgm:pt>
    <dgm:pt modelId="{64467C1D-F40B-407A-8DDA-95EECB76776D}" type="parTrans" cxnId="{FDDB5E2D-E8EC-4995-B40F-5CEF367CC0CE}">
      <dgm:prSet/>
      <dgm:spPr/>
      <dgm:t>
        <a:bodyPr/>
        <a:lstStyle/>
        <a:p>
          <a:endParaRPr lang="en-GB"/>
        </a:p>
      </dgm:t>
    </dgm:pt>
    <dgm:pt modelId="{9D08E29D-246C-4FDF-8727-FF645EAAD5A6}" type="sibTrans" cxnId="{FDDB5E2D-E8EC-4995-B40F-5CEF367CC0CE}">
      <dgm:prSet/>
      <dgm:spPr/>
      <dgm:t>
        <a:bodyPr/>
        <a:lstStyle/>
        <a:p>
          <a:endParaRPr lang="en-GB"/>
        </a:p>
      </dgm:t>
    </dgm:pt>
    <dgm:pt modelId="{589C565E-30D2-42D8-AE96-8C4E55F3446E}">
      <dgm:prSet/>
      <dgm:spPr/>
      <dgm:t>
        <a:bodyPr/>
        <a:lstStyle/>
        <a:p>
          <a:r>
            <a:rPr lang="en-GB" dirty="0"/>
            <a:t>The prepared IV bag &amp; page 2 of the Clinical Trial Release Form are given to </a:t>
          </a:r>
          <a:r>
            <a:rPr lang="en-GB" u="sng" dirty="0"/>
            <a:t>blinded</a:t>
          </a:r>
          <a:r>
            <a:rPr lang="en-GB" dirty="0"/>
            <a:t> research nurse to administer infusion</a:t>
          </a:r>
        </a:p>
      </dgm:t>
    </dgm:pt>
    <dgm:pt modelId="{8FCEAE88-74A5-481B-895E-218B065029C9}" type="parTrans" cxnId="{614C3555-BF23-4B0E-89CA-D179472CC132}">
      <dgm:prSet/>
      <dgm:spPr/>
      <dgm:t>
        <a:bodyPr/>
        <a:lstStyle/>
        <a:p>
          <a:endParaRPr lang="en-GB"/>
        </a:p>
      </dgm:t>
    </dgm:pt>
    <dgm:pt modelId="{22C3544C-9671-4202-BEA3-F131F47A2E50}" type="sibTrans" cxnId="{614C3555-BF23-4B0E-89CA-D179472CC132}">
      <dgm:prSet/>
      <dgm:spPr/>
      <dgm:t>
        <a:bodyPr/>
        <a:lstStyle/>
        <a:p>
          <a:endParaRPr lang="en-GB"/>
        </a:p>
      </dgm:t>
    </dgm:pt>
    <dgm:pt modelId="{D89F0297-8492-46DF-B1AB-89CE7DBC60FD}">
      <dgm:prSet/>
      <dgm:spPr/>
      <dgm:t>
        <a:bodyPr/>
        <a:lstStyle/>
        <a:p>
          <a:r>
            <a:rPr lang="en-GB" dirty="0"/>
            <a:t>The last section of page 2 of Clinical Trial Release Form is completed by the </a:t>
          </a:r>
          <a:r>
            <a:rPr lang="en-GB" u="sng" dirty="0"/>
            <a:t>blinded</a:t>
          </a:r>
          <a:r>
            <a:rPr lang="en-GB" dirty="0"/>
            <a:t> person who administered the infusion. This must be filed in ISF.</a:t>
          </a:r>
        </a:p>
      </dgm:t>
    </dgm:pt>
    <dgm:pt modelId="{5C6B8295-4D09-4D35-BBFE-B2F1142A296D}" type="parTrans" cxnId="{32ACED95-3738-41A6-98B3-4030CA7DBC82}">
      <dgm:prSet/>
      <dgm:spPr/>
      <dgm:t>
        <a:bodyPr/>
        <a:lstStyle/>
        <a:p>
          <a:endParaRPr lang="en-GB"/>
        </a:p>
      </dgm:t>
    </dgm:pt>
    <dgm:pt modelId="{5998E984-3479-4240-AD6B-940A2B781E32}" type="sibTrans" cxnId="{32ACED95-3738-41A6-98B3-4030CA7DBC82}">
      <dgm:prSet/>
      <dgm:spPr/>
      <dgm:t>
        <a:bodyPr/>
        <a:lstStyle/>
        <a:p>
          <a:endParaRPr lang="en-GB"/>
        </a:p>
      </dgm:t>
    </dgm:pt>
    <dgm:pt modelId="{C1C19E72-65D3-4067-90B6-568B51D2291F}">
      <dgm:prSet phldrT="[Text]"/>
      <dgm:spPr/>
      <dgm:t>
        <a:bodyPr/>
        <a:lstStyle/>
        <a:p>
          <a:r>
            <a:rPr lang="en-GB" dirty="0"/>
            <a:t>The signed unblinded Clinical Trial Request Form must be filed in the PSF</a:t>
          </a:r>
        </a:p>
      </dgm:t>
    </dgm:pt>
    <dgm:pt modelId="{3592F817-F6AC-4559-B236-1ACFACD93E5F}" type="parTrans" cxnId="{F4B756E5-F27E-4879-A5DC-98E5F1708694}">
      <dgm:prSet/>
      <dgm:spPr/>
      <dgm:t>
        <a:bodyPr/>
        <a:lstStyle/>
        <a:p>
          <a:endParaRPr lang="en-GB"/>
        </a:p>
      </dgm:t>
    </dgm:pt>
    <dgm:pt modelId="{DFE3EFAA-4372-45B9-96D6-3AF81D1E4211}" type="sibTrans" cxnId="{F4B756E5-F27E-4879-A5DC-98E5F1708694}">
      <dgm:prSet/>
      <dgm:spPr/>
      <dgm:t>
        <a:bodyPr/>
        <a:lstStyle/>
        <a:p>
          <a:endParaRPr lang="en-GB"/>
        </a:p>
      </dgm:t>
    </dgm:pt>
    <dgm:pt modelId="{218E45D8-2744-490D-9118-050F2DA95E12}">
      <dgm:prSet phldrT="[Text]"/>
      <dgm:spPr/>
      <dgm:t>
        <a:bodyPr/>
        <a:lstStyle/>
        <a:p>
          <a:r>
            <a:rPr lang="en-GB" dirty="0"/>
            <a:t>Blinded research nurse provides the randomisation details to the unblinded research nurse via an unsigned blinded Clinical Trial Request Form (Visit 2)</a:t>
          </a:r>
        </a:p>
      </dgm:t>
    </dgm:pt>
    <dgm:pt modelId="{B3E77DEB-B183-46ED-8ADC-AD48AEA479B8}" type="parTrans" cxnId="{73E718AD-ABDF-4D6B-9EFB-51237F1EECDD}">
      <dgm:prSet/>
      <dgm:spPr/>
      <dgm:t>
        <a:bodyPr/>
        <a:lstStyle/>
        <a:p>
          <a:endParaRPr lang="en-GB"/>
        </a:p>
      </dgm:t>
    </dgm:pt>
    <dgm:pt modelId="{AE67BF60-EDD5-4650-AD3F-21AB2ACCC280}" type="sibTrans" cxnId="{73E718AD-ABDF-4D6B-9EFB-51237F1EECDD}">
      <dgm:prSet/>
      <dgm:spPr/>
      <dgm:t>
        <a:bodyPr/>
        <a:lstStyle/>
        <a:p>
          <a:endParaRPr lang="en-GB"/>
        </a:p>
      </dgm:t>
    </dgm:pt>
    <dgm:pt modelId="{67E59A31-6B45-440B-9106-B931E6190272}">
      <dgm:prSet phldrT="[Text]"/>
      <dgm:spPr/>
      <dgm:t>
        <a:bodyPr/>
        <a:lstStyle/>
        <a:p>
          <a:r>
            <a:rPr lang="en-GB" dirty="0"/>
            <a:t>Randomisation is performed by </a:t>
          </a:r>
          <a:r>
            <a:rPr lang="en-GB" u="sng" dirty="0"/>
            <a:t>unblinded</a:t>
          </a:r>
          <a:r>
            <a:rPr lang="en-GB" dirty="0"/>
            <a:t> research nurse on </a:t>
          </a:r>
          <a:r>
            <a:rPr lang="en-GB" dirty="0" err="1"/>
            <a:t>TRuST</a:t>
          </a:r>
          <a:r>
            <a:rPr lang="en-GB" dirty="0"/>
            <a:t> </a:t>
          </a:r>
        </a:p>
      </dgm:t>
    </dgm:pt>
    <dgm:pt modelId="{6A183EC3-4F65-44DA-B1FB-1D7D64233ED1}" type="parTrans" cxnId="{4A3D7D91-2D0C-4EB5-8F69-25D5412B3C6A}">
      <dgm:prSet/>
      <dgm:spPr/>
    </dgm:pt>
    <dgm:pt modelId="{8CABCA37-A9D9-4241-AEA6-BD6006AA4604}" type="sibTrans" cxnId="{4A3D7D91-2D0C-4EB5-8F69-25D5412B3C6A}">
      <dgm:prSet/>
      <dgm:spPr/>
    </dgm:pt>
    <dgm:pt modelId="{A96D6144-648F-4D14-885D-9D22F33D91F9}" type="pres">
      <dgm:prSet presAssocID="{FDF5A1BF-1574-4196-8375-ACC883F3327E}" presName="linearFlow" presStyleCnt="0">
        <dgm:presLayoutVars>
          <dgm:dir/>
          <dgm:animLvl val="lvl"/>
          <dgm:resizeHandles val="exact"/>
        </dgm:presLayoutVars>
      </dgm:prSet>
      <dgm:spPr/>
    </dgm:pt>
    <dgm:pt modelId="{96ABD269-DAA9-4DD8-A8A6-FDEDB34F155A}" type="pres">
      <dgm:prSet presAssocID="{BFAB8834-06A7-4F00-A333-5FEC4BD39976}" presName="composite" presStyleCnt="0"/>
      <dgm:spPr/>
    </dgm:pt>
    <dgm:pt modelId="{FA5331BE-968B-4CAF-853D-268CEC6D8835}" type="pres">
      <dgm:prSet presAssocID="{BFAB8834-06A7-4F00-A333-5FEC4BD39976}" presName="parentText" presStyleLbl="alignNode1" presStyleIdx="0" presStyleCnt="4">
        <dgm:presLayoutVars>
          <dgm:chMax val="1"/>
          <dgm:bulletEnabled val="1"/>
        </dgm:presLayoutVars>
      </dgm:prSet>
      <dgm:spPr/>
    </dgm:pt>
    <dgm:pt modelId="{D19385AF-3698-4E92-9501-A63BFFD45C7E}" type="pres">
      <dgm:prSet presAssocID="{BFAB8834-06A7-4F00-A333-5FEC4BD39976}" presName="descendantText" presStyleLbl="alignAcc1" presStyleIdx="0" presStyleCnt="4" custLinFactNeighborX="-435" custLinFactNeighborY="-720">
        <dgm:presLayoutVars>
          <dgm:bulletEnabled val="1"/>
        </dgm:presLayoutVars>
      </dgm:prSet>
      <dgm:spPr/>
    </dgm:pt>
    <dgm:pt modelId="{AFE4B917-F164-43E8-BB74-1F4185BABC6E}" type="pres">
      <dgm:prSet presAssocID="{A044792A-5738-4BBE-92F1-837834782B4B}" presName="sp" presStyleCnt="0"/>
      <dgm:spPr/>
    </dgm:pt>
    <dgm:pt modelId="{F5D9DE76-E0B7-45E6-8164-5839723EC4E8}" type="pres">
      <dgm:prSet presAssocID="{F9C3D51A-794E-45DE-86EB-E3E22BCDF224}" presName="composite" presStyleCnt="0"/>
      <dgm:spPr/>
    </dgm:pt>
    <dgm:pt modelId="{37D3F7BB-0BAC-460D-A131-7DBFEACF8073}" type="pres">
      <dgm:prSet presAssocID="{F9C3D51A-794E-45DE-86EB-E3E22BCDF224}" presName="parentText" presStyleLbl="alignNode1" presStyleIdx="1" presStyleCnt="4">
        <dgm:presLayoutVars>
          <dgm:chMax val="1"/>
          <dgm:bulletEnabled val="1"/>
        </dgm:presLayoutVars>
      </dgm:prSet>
      <dgm:spPr/>
    </dgm:pt>
    <dgm:pt modelId="{A0639664-C738-4EC4-B0EC-65373B29D5C1}" type="pres">
      <dgm:prSet presAssocID="{F9C3D51A-794E-45DE-86EB-E3E22BCDF224}" presName="descendantText" presStyleLbl="alignAcc1" presStyleIdx="1" presStyleCnt="4">
        <dgm:presLayoutVars>
          <dgm:bulletEnabled val="1"/>
        </dgm:presLayoutVars>
      </dgm:prSet>
      <dgm:spPr/>
    </dgm:pt>
    <dgm:pt modelId="{204ABD41-1AD9-443D-A2C8-C1DDF4820B1A}" type="pres">
      <dgm:prSet presAssocID="{14563670-0D1B-4637-AE15-2242E913D037}" presName="sp" presStyleCnt="0"/>
      <dgm:spPr/>
    </dgm:pt>
    <dgm:pt modelId="{59325A4F-36E4-43FE-8869-B9BED6C0160C}" type="pres">
      <dgm:prSet presAssocID="{2E02B788-7CB2-48B1-912E-18FF418E8D93}" presName="composite" presStyleCnt="0"/>
      <dgm:spPr/>
    </dgm:pt>
    <dgm:pt modelId="{C8BE72DB-CD2E-40BE-8A0C-B7E1CF048227}" type="pres">
      <dgm:prSet presAssocID="{2E02B788-7CB2-48B1-912E-18FF418E8D93}" presName="parentText" presStyleLbl="alignNode1" presStyleIdx="2" presStyleCnt="4">
        <dgm:presLayoutVars>
          <dgm:chMax val="1"/>
          <dgm:bulletEnabled val="1"/>
        </dgm:presLayoutVars>
      </dgm:prSet>
      <dgm:spPr/>
    </dgm:pt>
    <dgm:pt modelId="{34F86662-5A6A-4C83-B4E8-740907B3343A}" type="pres">
      <dgm:prSet presAssocID="{2E02B788-7CB2-48B1-912E-18FF418E8D93}" presName="descendantText" presStyleLbl="alignAcc1" presStyleIdx="2" presStyleCnt="4">
        <dgm:presLayoutVars>
          <dgm:bulletEnabled val="1"/>
        </dgm:presLayoutVars>
      </dgm:prSet>
      <dgm:spPr/>
    </dgm:pt>
    <dgm:pt modelId="{BBD3E585-7908-4044-BABC-83742056E248}" type="pres">
      <dgm:prSet presAssocID="{99BF8B42-7C49-4547-89AC-B40B0E2FF6CD}" presName="sp" presStyleCnt="0"/>
      <dgm:spPr/>
    </dgm:pt>
    <dgm:pt modelId="{62493FFE-11E5-45C7-B34C-51F522DE7649}" type="pres">
      <dgm:prSet presAssocID="{C1866EF3-C579-485A-8AF7-E3E73D125697}" presName="composite" presStyleCnt="0"/>
      <dgm:spPr/>
    </dgm:pt>
    <dgm:pt modelId="{4C6F5C05-042F-4566-8B13-834308628992}" type="pres">
      <dgm:prSet presAssocID="{C1866EF3-C579-485A-8AF7-E3E73D125697}" presName="parentText" presStyleLbl="alignNode1" presStyleIdx="3" presStyleCnt="4">
        <dgm:presLayoutVars>
          <dgm:chMax val="1"/>
          <dgm:bulletEnabled val="1"/>
        </dgm:presLayoutVars>
      </dgm:prSet>
      <dgm:spPr/>
    </dgm:pt>
    <dgm:pt modelId="{976609B4-5E71-42C3-8643-4EF7BBA30FB0}" type="pres">
      <dgm:prSet presAssocID="{C1866EF3-C579-485A-8AF7-E3E73D125697}" presName="descendantText" presStyleLbl="alignAcc1" presStyleIdx="3" presStyleCnt="4">
        <dgm:presLayoutVars>
          <dgm:bulletEnabled val="1"/>
        </dgm:presLayoutVars>
      </dgm:prSet>
      <dgm:spPr/>
    </dgm:pt>
  </dgm:ptLst>
  <dgm:cxnLst>
    <dgm:cxn modelId="{5AEEE90B-0670-4BF3-8305-0A7FF730BED8}" type="presOf" srcId="{4483C09B-6620-475E-83FD-4FE96B496F30}" destId="{A0639664-C738-4EC4-B0EC-65373B29D5C1}" srcOrd="0" destOrd="0" presId="urn:microsoft.com/office/officeart/2005/8/layout/chevron2"/>
    <dgm:cxn modelId="{312F8E0F-43B7-4584-B5F5-7322D9D0F237}" srcId="{C1866EF3-C579-485A-8AF7-E3E73D125697}" destId="{57E42486-1F3D-46BE-BA14-3F8924EDB99D}" srcOrd="0" destOrd="0" parTransId="{1B4CE5E0-B0D6-4CD5-81CF-7E9B9DE41E3E}" sibTransId="{136E29D8-F81D-4BD9-A5E8-8AFB51A02CA0}"/>
    <dgm:cxn modelId="{C1DE9914-57A6-4A53-8284-A7B97AF3E314}" srcId="{F9C3D51A-794E-45DE-86EB-E3E22BCDF224}" destId="{4B33CCB4-0DC0-4A2B-8E63-EA0F64E8EAAF}" srcOrd="1" destOrd="0" parTransId="{E593BBF1-A0F2-4808-9B45-9F106BBA082B}" sibTransId="{7C366849-B528-48CD-A765-F8549BCAF943}"/>
    <dgm:cxn modelId="{1C8FB814-E2C8-4135-AF21-029CF318A8D1}" type="presOf" srcId="{B7D2B3A8-4BA1-4444-8051-7D0529585408}" destId="{34F86662-5A6A-4C83-B4E8-740907B3343A}" srcOrd="0" destOrd="2" presId="urn:microsoft.com/office/officeart/2005/8/layout/chevron2"/>
    <dgm:cxn modelId="{4A576515-2BE8-4442-8B00-8DD1DE37B4D3}" srcId="{C1866EF3-C579-485A-8AF7-E3E73D125697}" destId="{D1D8EDB3-2F3C-46D8-876D-03ED151C93DB}" srcOrd="1" destOrd="0" parTransId="{FF830705-740B-4DD5-A4BA-FCE9351DA742}" sibTransId="{894604DA-5D94-46BD-8717-668EA6FEBCF1}"/>
    <dgm:cxn modelId="{B9027315-1DB1-4355-ABA7-A9337BA6A0C4}" type="presOf" srcId="{FF671497-B76C-4587-A059-244FFC367F40}" destId="{D19385AF-3698-4E92-9501-A63BFFD45C7E}" srcOrd="0" destOrd="0" presId="urn:microsoft.com/office/officeart/2005/8/layout/chevron2"/>
    <dgm:cxn modelId="{6D52CA1C-A737-494B-8B37-FBA5AD68F561}" srcId="{2E02B788-7CB2-48B1-912E-18FF418E8D93}" destId="{B7D2B3A8-4BA1-4444-8051-7D0529585408}" srcOrd="2" destOrd="0" parTransId="{ACFE6F0E-DA52-4380-9682-DF084DC0025E}" sibTransId="{6F4636BF-847D-4FDC-A035-58B45A177C31}"/>
    <dgm:cxn modelId="{94C59421-8856-432E-BF60-5D294A490C80}" srcId="{BFAB8834-06A7-4F00-A333-5FEC4BD39976}" destId="{FF671497-B76C-4587-A059-244FFC367F40}" srcOrd="0" destOrd="0" parTransId="{66CFE499-D830-461A-9026-66B58FC38301}" sibTransId="{DAF733FA-AEE5-4AA5-8B3C-DDBA005B73A1}"/>
    <dgm:cxn modelId="{AE44042A-8DF6-40D5-B8FC-DA0A433D173A}" srcId="{2E02B788-7CB2-48B1-912E-18FF418E8D93}" destId="{D3CFAE2E-79B0-4D87-A08A-3CD802A0B050}" srcOrd="1" destOrd="0" parTransId="{7AF208E8-9A2A-4ADA-B623-4317184C0D99}" sibTransId="{97982D73-2730-4655-98DB-362672CBB821}"/>
    <dgm:cxn modelId="{FDDB5E2D-E8EC-4995-B40F-5CEF367CC0CE}" srcId="{C1866EF3-C579-485A-8AF7-E3E73D125697}" destId="{05A133B1-77AE-4A19-BA05-EEF798AEA5D9}" srcOrd="2" destOrd="0" parTransId="{64467C1D-F40B-407A-8DDA-95EECB76776D}" sibTransId="{9D08E29D-246C-4FDF-8727-FF645EAAD5A6}"/>
    <dgm:cxn modelId="{C1A8D331-EE21-4394-97BA-36FAAC327246}" type="presOf" srcId="{A116636C-7B80-4CD7-9A2B-E202D1533996}" destId="{D19385AF-3698-4E92-9501-A63BFFD45C7E}" srcOrd="0" destOrd="3" presId="urn:microsoft.com/office/officeart/2005/8/layout/chevron2"/>
    <dgm:cxn modelId="{C102233A-FBA9-4E35-95A5-AA5EB34B6FDE}" srcId="{2E02B788-7CB2-48B1-912E-18FF418E8D93}" destId="{DEA1C252-9707-4E9D-8C96-8AE112F4E415}" srcOrd="0" destOrd="0" parTransId="{84C1476C-26D7-430A-9D59-AC9565E34B64}" sibTransId="{83C60BBE-7DF5-42D0-8A52-A5E8024F3FA1}"/>
    <dgm:cxn modelId="{3F21E43F-138A-4C30-80BB-D1464D324B45}" srcId="{FDF5A1BF-1574-4196-8375-ACC883F3327E}" destId="{F9C3D51A-794E-45DE-86EB-E3E22BCDF224}" srcOrd="1" destOrd="0" parTransId="{6EEBAAB2-0C95-494D-97CA-CC96E8A8D31F}" sibTransId="{14563670-0D1B-4637-AE15-2242E913D037}"/>
    <dgm:cxn modelId="{1D50F25B-AAAF-4580-A317-8CBFF525825F}" type="presOf" srcId="{DEA1C252-9707-4E9D-8C96-8AE112F4E415}" destId="{34F86662-5A6A-4C83-B4E8-740907B3343A}" srcOrd="0" destOrd="0" presId="urn:microsoft.com/office/officeart/2005/8/layout/chevron2"/>
    <dgm:cxn modelId="{D4F2985D-5D6F-438F-B47A-BE247C49A5A1}" srcId="{BFAB8834-06A7-4F00-A333-5FEC4BD39976}" destId="{A116636C-7B80-4CD7-9A2B-E202D1533996}" srcOrd="3" destOrd="0" parTransId="{81AD640C-275D-445D-847D-99DA6D31231F}" sibTransId="{ED6116C4-F641-479B-9F41-2121A5A490EF}"/>
    <dgm:cxn modelId="{D71D8E70-A84A-4D2C-8D49-738715AB5690}" type="presOf" srcId="{218E45D8-2744-490D-9118-050F2DA95E12}" destId="{D19385AF-3698-4E92-9501-A63BFFD45C7E}" srcOrd="0" destOrd="1" presId="urn:microsoft.com/office/officeart/2005/8/layout/chevron2"/>
    <dgm:cxn modelId="{614C3555-BF23-4B0E-89CA-D179472CC132}" srcId="{C1866EF3-C579-485A-8AF7-E3E73D125697}" destId="{589C565E-30D2-42D8-AE96-8C4E55F3446E}" srcOrd="3" destOrd="0" parTransId="{8FCEAE88-74A5-481B-895E-218B065029C9}" sibTransId="{22C3544C-9671-4202-BEA3-F131F47A2E50}"/>
    <dgm:cxn modelId="{2FD8EA56-E024-4C68-A581-389E9CFA27EB}" type="presOf" srcId="{D89F0297-8492-46DF-B1AB-89CE7DBC60FD}" destId="{976609B4-5E71-42C3-8643-4EF7BBA30FB0}" srcOrd="0" destOrd="4" presId="urn:microsoft.com/office/officeart/2005/8/layout/chevron2"/>
    <dgm:cxn modelId="{1F3EFC76-1916-4B80-B148-68CD194D12D2}" type="presOf" srcId="{05A133B1-77AE-4A19-BA05-EEF798AEA5D9}" destId="{976609B4-5E71-42C3-8643-4EF7BBA30FB0}" srcOrd="0" destOrd="2" presId="urn:microsoft.com/office/officeart/2005/8/layout/chevron2"/>
    <dgm:cxn modelId="{CC4B437C-6F82-4C5C-975F-C06D2F0FAD83}" type="presOf" srcId="{FDF5A1BF-1574-4196-8375-ACC883F3327E}" destId="{A96D6144-648F-4D14-885D-9D22F33D91F9}" srcOrd="0" destOrd="0" presId="urn:microsoft.com/office/officeart/2005/8/layout/chevron2"/>
    <dgm:cxn modelId="{749DD17D-6C27-462F-ACB3-AF802DEBD6CC}" srcId="{F9C3D51A-794E-45DE-86EB-E3E22BCDF224}" destId="{4483C09B-6620-475E-83FD-4FE96B496F30}" srcOrd="0" destOrd="0" parTransId="{1DD3CE93-7987-4AC5-B2D5-BA8E633F169C}" sibTransId="{EEA169D8-0C02-4957-9D33-87E0B87BB0D7}"/>
    <dgm:cxn modelId="{4A3D7D91-2D0C-4EB5-8F69-25D5412B3C6A}" srcId="{BFAB8834-06A7-4F00-A333-5FEC4BD39976}" destId="{67E59A31-6B45-440B-9106-B931E6190272}" srcOrd="2" destOrd="0" parTransId="{6A183EC3-4F65-44DA-B1FB-1D7D64233ED1}" sibTransId="{8CABCA37-A9D9-4241-AEA6-BD6006AA4604}"/>
    <dgm:cxn modelId="{32ACED95-3738-41A6-98B3-4030CA7DBC82}" srcId="{C1866EF3-C579-485A-8AF7-E3E73D125697}" destId="{D89F0297-8492-46DF-B1AB-89CE7DBC60FD}" srcOrd="4" destOrd="0" parTransId="{5C6B8295-4D09-4D35-BBFE-B2F1142A296D}" sibTransId="{5998E984-3479-4240-AD6B-940A2B781E32}"/>
    <dgm:cxn modelId="{73E718AD-ABDF-4D6B-9EFB-51237F1EECDD}" srcId="{BFAB8834-06A7-4F00-A333-5FEC4BD39976}" destId="{218E45D8-2744-490D-9118-050F2DA95E12}" srcOrd="1" destOrd="0" parTransId="{B3E77DEB-B183-46ED-8ADC-AD48AEA479B8}" sibTransId="{AE67BF60-EDD5-4650-AD3F-21AB2ACCC280}"/>
    <dgm:cxn modelId="{34390BB1-B272-4F75-A410-E0F150906A40}" type="presOf" srcId="{4B33CCB4-0DC0-4A2B-8E63-EA0F64E8EAAF}" destId="{A0639664-C738-4EC4-B0EC-65373B29D5C1}" srcOrd="0" destOrd="1" presId="urn:microsoft.com/office/officeart/2005/8/layout/chevron2"/>
    <dgm:cxn modelId="{392C72B2-5323-43D4-A063-E57E2115D7FA}" type="presOf" srcId="{589C565E-30D2-42D8-AE96-8C4E55F3446E}" destId="{976609B4-5E71-42C3-8643-4EF7BBA30FB0}" srcOrd="0" destOrd="3" presId="urn:microsoft.com/office/officeart/2005/8/layout/chevron2"/>
    <dgm:cxn modelId="{F56F6DB7-30B4-4717-BC26-6CE99415D96C}" srcId="{2E02B788-7CB2-48B1-912E-18FF418E8D93}" destId="{530F63D1-EBB7-491C-BC62-BD5C6D16FDE7}" srcOrd="3" destOrd="0" parTransId="{F3E7FC62-BCAB-49C3-9BB3-CCED0B37046F}" sibTransId="{5444331C-42A7-44B0-A29D-430D618AB54B}"/>
    <dgm:cxn modelId="{751DEBBB-3AE6-4203-B652-73CCE827BED3}" type="presOf" srcId="{57E42486-1F3D-46BE-BA14-3F8924EDB99D}" destId="{976609B4-5E71-42C3-8643-4EF7BBA30FB0}" srcOrd="0" destOrd="0" presId="urn:microsoft.com/office/officeart/2005/8/layout/chevron2"/>
    <dgm:cxn modelId="{38EE12BD-A613-4880-81EF-960F9F50EB29}" srcId="{FDF5A1BF-1574-4196-8375-ACC883F3327E}" destId="{2E02B788-7CB2-48B1-912E-18FF418E8D93}" srcOrd="2" destOrd="0" parTransId="{BB6718B8-FB19-454F-88C0-4CEFACBBE7E2}" sibTransId="{99BF8B42-7C49-4547-89AC-B40B0E2FF6CD}"/>
    <dgm:cxn modelId="{CDAAB6BF-471D-4A75-A774-11F624DBCE48}" type="presOf" srcId="{C1C19E72-65D3-4067-90B6-568B51D2291F}" destId="{A0639664-C738-4EC4-B0EC-65373B29D5C1}" srcOrd="0" destOrd="2" presId="urn:microsoft.com/office/officeart/2005/8/layout/chevron2"/>
    <dgm:cxn modelId="{F8A319C2-AF30-4E6E-9584-00CDF9F00716}" type="presOf" srcId="{BFAB8834-06A7-4F00-A333-5FEC4BD39976}" destId="{FA5331BE-968B-4CAF-853D-268CEC6D8835}" srcOrd="0" destOrd="0" presId="urn:microsoft.com/office/officeart/2005/8/layout/chevron2"/>
    <dgm:cxn modelId="{C360F0CA-B04B-4ABE-9CCD-F9B58302CB5E}" type="presOf" srcId="{2E02B788-7CB2-48B1-912E-18FF418E8D93}" destId="{C8BE72DB-CD2E-40BE-8A0C-B7E1CF048227}" srcOrd="0" destOrd="0" presId="urn:microsoft.com/office/officeart/2005/8/layout/chevron2"/>
    <dgm:cxn modelId="{08AF70D5-35EC-465F-8552-1ED8AF1A6FA0}" type="presOf" srcId="{D1D8EDB3-2F3C-46D8-876D-03ED151C93DB}" destId="{976609B4-5E71-42C3-8643-4EF7BBA30FB0}" srcOrd="0" destOrd="1" presId="urn:microsoft.com/office/officeart/2005/8/layout/chevron2"/>
    <dgm:cxn modelId="{861F25DC-C92A-4ED0-BCD3-3C14A6C0826D}" type="presOf" srcId="{C1866EF3-C579-485A-8AF7-E3E73D125697}" destId="{4C6F5C05-042F-4566-8B13-834308628992}" srcOrd="0" destOrd="0" presId="urn:microsoft.com/office/officeart/2005/8/layout/chevron2"/>
    <dgm:cxn modelId="{A1F070DF-8A27-4966-A8E8-9948457EF931}" srcId="{FDF5A1BF-1574-4196-8375-ACC883F3327E}" destId="{BFAB8834-06A7-4F00-A333-5FEC4BD39976}" srcOrd="0" destOrd="0" parTransId="{F77BA107-826E-49B5-8CEF-9CBA58C28492}" sibTransId="{A044792A-5738-4BBE-92F1-837834782B4B}"/>
    <dgm:cxn modelId="{DD175DE2-1F4B-462F-873E-496303DB0D15}" type="presOf" srcId="{D3CFAE2E-79B0-4D87-A08A-3CD802A0B050}" destId="{34F86662-5A6A-4C83-B4E8-740907B3343A}" srcOrd="0" destOrd="1" presId="urn:microsoft.com/office/officeart/2005/8/layout/chevron2"/>
    <dgm:cxn modelId="{F4B756E5-F27E-4879-A5DC-98E5F1708694}" srcId="{F9C3D51A-794E-45DE-86EB-E3E22BCDF224}" destId="{C1C19E72-65D3-4067-90B6-568B51D2291F}" srcOrd="2" destOrd="0" parTransId="{3592F817-F6AC-4559-B236-1ACFACD93E5F}" sibTransId="{DFE3EFAA-4372-45B9-96D6-3AF81D1E4211}"/>
    <dgm:cxn modelId="{26B3A3F1-FD8F-47F5-8856-000A4F159853}" type="presOf" srcId="{F9C3D51A-794E-45DE-86EB-E3E22BCDF224}" destId="{37D3F7BB-0BAC-460D-A131-7DBFEACF8073}" srcOrd="0" destOrd="0" presId="urn:microsoft.com/office/officeart/2005/8/layout/chevron2"/>
    <dgm:cxn modelId="{328C98FB-7D21-42E4-B2C7-37D0509A0CBC}" srcId="{FDF5A1BF-1574-4196-8375-ACC883F3327E}" destId="{C1866EF3-C579-485A-8AF7-E3E73D125697}" srcOrd="3" destOrd="0" parTransId="{2591B70B-3DA8-42F3-973F-C2547102160D}" sibTransId="{F436F573-1D8F-4FDD-82F7-BC9D29D44FDE}"/>
    <dgm:cxn modelId="{9D79B5FD-15F0-4F2D-956D-BED57BE79081}" type="presOf" srcId="{67E59A31-6B45-440B-9106-B931E6190272}" destId="{D19385AF-3698-4E92-9501-A63BFFD45C7E}" srcOrd="0" destOrd="2" presId="urn:microsoft.com/office/officeart/2005/8/layout/chevron2"/>
    <dgm:cxn modelId="{898391FE-CE40-4F25-B3F8-E2CB3FCBFEA3}" type="presOf" srcId="{530F63D1-EBB7-491C-BC62-BD5C6D16FDE7}" destId="{34F86662-5A6A-4C83-B4E8-740907B3343A}" srcOrd="0" destOrd="3" presId="urn:microsoft.com/office/officeart/2005/8/layout/chevron2"/>
    <dgm:cxn modelId="{205D6636-8503-4310-AF1A-29ABAC031868}" type="presParOf" srcId="{A96D6144-648F-4D14-885D-9D22F33D91F9}" destId="{96ABD269-DAA9-4DD8-A8A6-FDEDB34F155A}" srcOrd="0" destOrd="0" presId="urn:microsoft.com/office/officeart/2005/8/layout/chevron2"/>
    <dgm:cxn modelId="{A9C8AF2F-33AD-46DF-97A6-31FFDDAB4233}" type="presParOf" srcId="{96ABD269-DAA9-4DD8-A8A6-FDEDB34F155A}" destId="{FA5331BE-968B-4CAF-853D-268CEC6D8835}" srcOrd="0" destOrd="0" presId="urn:microsoft.com/office/officeart/2005/8/layout/chevron2"/>
    <dgm:cxn modelId="{6398EF23-BDA3-4AB8-909C-F5C73DC0ED31}" type="presParOf" srcId="{96ABD269-DAA9-4DD8-A8A6-FDEDB34F155A}" destId="{D19385AF-3698-4E92-9501-A63BFFD45C7E}" srcOrd="1" destOrd="0" presId="urn:microsoft.com/office/officeart/2005/8/layout/chevron2"/>
    <dgm:cxn modelId="{36D55495-78B2-4921-9A5E-2573F77F12B3}" type="presParOf" srcId="{A96D6144-648F-4D14-885D-9D22F33D91F9}" destId="{AFE4B917-F164-43E8-BB74-1F4185BABC6E}" srcOrd="1" destOrd="0" presId="urn:microsoft.com/office/officeart/2005/8/layout/chevron2"/>
    <dgm:cxn modelId="{9AAFDADF-F46C-4B0F-8038-1AC9C19F280F}" type="presParOf" srcId="{A96D6144-648F-4D14-885D-9D22F33D91F9}" destId="{F5D9DE76-E0B7-45E6-8164-5839723EC4E8}" srcOrd="2" destOrd="0" presId="urn:microsoft.com/office/officeart/2005/8/layout/chevron2"/>
    <dgm:cxn modelId="{B752178C-ED13-4107-B4D5-706403D61650}" type="presParOf" srcId="{F5D9DE76-E0B7-45E6-8164-5839723EC4E8}" destId="{37D3F7BB-0BAC-460D-A131-7DBFEACF8073}" srcOrd="0" destOrd="0" presId="urn:microsoft.com/office/officeart/2005/8/layout/chevron2"/>
    <dgm:cxn modelId="{03E3DA1B-EC02-4CC0-ADCF-5A547CEF0F22}" type="presParOf" srcId="{F5D9DE76-E0B7-45E6-8164-5839723EC4E8}" destId="{A0639664-C738-4EC4-B0EC-65373B29D5C1}" srcOrd="1" destOrd="0" presId="urn:microsoft.com/office/officeart/2005/8/layout/chevron2"/>
    <dgm:cxn modelId="{44A7C181-8000-46AE-AE58-6D83E9AB8827}" type="presParOf" srcId="{A96D6144-648F-4D14-885D-9D22F33D91F9}" destId="{204ABD41-1AD9-443D-A2C8-C1DDF4820B1A}" srcOrd="3" destOrd="0" presId="urn:microsoft.com/office/officeart/2005/8/layout/chevron2"/>
    <dgm:cxn modelId="{ED02CF1A-EF48-4043-BB36-2AB81B84D952}" type="presParOf" srcId="{A96D6144-648F-4D14-885D-9D22F33D91F9}" destId="{59325A4F-36E4-43FE-8869-B9BED6C0160C}" srcOrd="4" destOrd="0" presId="urn:microsoft.com/office/officeart/2005/8/layout/chevron2"/>
    <dgm:cxn modelId="{77859B70-1CC3-4C93-9643-3BE69A8B6383}" type="presParOf" srcId="{59325A4F-36E4-43FE-8869-B9BED6C0160C}" destId="{C8BE72DB-CD2E-40BE-8A0C-B7E1CF048227}" srcOrd="0" destOrd="0" presId="urn:microsoft.com/office/officeart/2005/8/layout/chevron2"/>
    <dgm:cxn modelId="{628D0364-7BD0-4AD7-B14C-CAA8A421D55A}" type="presParOf" srcId="{59325A4F-36E4-43FE-8869-B9BED6C0160C}" destId="{34F86662-5A6A-4C83-B4E8-740907B3343A}" srcOrd="1" destOrd="0" presId="urn:microsoft.com/office/officeart/2005/8/layout/chevron2"/>
    <dgm:cxn modelId="{DD1A8DEC-5523-42C1-9D67-13ED86B2FBCB}" type="presParOf" srcId="{A96D6144-648F-4D14-885D-9D22F33D91F9}" destId="{BBD3E585-7908-4044-BABC-83742056E248}" srcOrd="5" destOrd="0" presId="urn:microsoft.com/office/officeart/2005/8/layout/chevron2"/>
    <dgm:cxn modelId="{6AC881CE-3614-414C-8EEA-393D2802F727}" type="presParOf" srcId="{A96D6144-648F-4D14-885D-9D22F33D91F9}" destId="{62493FFE-11E5-45C7-B34C-51F522DE7649}" srcOrd="6" destOrd="0" presId="urn:microsoft.com/office/officeart/2005/8/layout/chevron2"/>
    <dgm:cxn modelId="{78017676-88B1-4CBC-92A8-10E27B6FFF4F}" type="presParOf" srcId="{62493FFE-11E5-45C7-B34C-51F522DE7649}" destId="{4C6F5C05-042F-4566-8B13-834308628992}" srcOrd="0" destOrd="0" presId="urn:microsoft.com/office/officeart/2005/8/layout/chevron2"/>
    <dgm:cxn modelId="{4C0659EC-9714-4F7A-BD08-EFBA13794499}" type="presParOf" srcId="{62493FFE-11E5-45C7-B34C-51F522DE7649}" destId="{976609B4-5E71-42C3-8643-4EF7BBA30FB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F5A1BF-1574-4196-8375-ACC883F3327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BFAB8834-06A7-4F00-A333-5FEC4BD39976}">
      <dgm:prSet phldrT="[Text]"/>
      <dgm:spPr/>
      <dgm:t>
        <a:bodyPr/>
        <a:lstStyle/>
        <a:p>
          <a:r>
            <a:rPr lang="en-GB" dirty="0"/>
            <a:t>Randomisation</a:t>
          </a:r>
        </a:p>
      </dgm:t>
    </dgm:pt>
    <dgm:pt modelId="{F77BA107-826E-49B5-8CEF-9CBA58C28492}" type="parTrans" cxnId="{A1F070DF-8A27-4966-A8E8-9948457EF931}">
      <dgm:prSet/>
      <dgm:spPr/>
      <dgm:t>
        <a:bodyPr/>
        <a:lstStyle/>
        <a:p>
          <a:endParaRPr lang="en-GB"/>
        </a:p>
      </dgm:t>
    </dgm:pt>
    <dgm:pt modelId="{A044792A-5738-4BBE-92F1-837834782B4B}" type="sibTrans" cxnId="{A1F070DF-8A27-4966-A8E8-9948457EF931}">
      <dgm:prSet/>
      <dgm:spPr/>
      <dgm:t>
        <a:bodyPr/>
        <a:lstStyle/>
        <a:p>
          <a:endParaRPr lang="en-GB"/>
        </a:p>
      </dgm:t>
    </dgm:pt>
    <dgm:pt modelId="{FF671497-B76C-4587-A059-244FFC367F40}">
      <dgm:prSet phldrT="[Text]"/>
      <dgm:spPr/>
      <dgm:t>
        <a:bodyPr/>
        <a:lstStyle/>
        <a:p>
          <a:r>
            <a:rPr lang="en-GB" dirty="0"/>
            <a:t>Randomisation is performed by </a:t>
          </a:r>
          <a:r>
            <a:rPr lang="en-GB" u="sng" dirty="0"/>
            <a:t>unblinded</a:t>
          </a:r>
          <a:r>
            <a:rPr lang="en-GB" dirty="0"/>
            <a:t> nurse on TRuST, entering details from the blinded Clinical Trial Request Form</a:t>
          </a:r>
        </a:p>
      </dgm:t>
    </dgm:pt>
    <dgm:pt modelId="{66CFE499-D830-461A-9026-66B58FC38301}" type="parTrans" cxnId="{94C59421-8856-432E-BF60-5D294A490C80}">
      <dgm:prSet/>
      <dgm:spPr/>
      <dgm:t>
        <a:bodyPr/>
        <a:lstStyle/>
        <a:p>
          <a:endParaRPr lang="en-GB"/>
        </a:p>
      </dgm:t>
    </dgm:pt>
    <dgm:pt modelId="{DAF733FA-AEE5-4AA5-8B3C-DDBA005B73A1}" type="sibTrans" cxnId="{94C59421-8856-432E-BF60-5D294A490C80}">
      <dgm:prSet/>
      <dgm:spPr/>
      <dgm:t>
        <a:bodyPr/>
        <a:lstStyle/>
        <a:p>
          <a:endParaRPr lang="en-GB"/>
        </a:p>
      </dgm:t>
    </dgm:pt>
    <dgm:pt modelId="{F9C3D51A-794E-45DE-86EB-E3E22BCDF224}">
      <dgm:prSet phldrT="[Text]"/>
      <dgm:spPr/>
      <dgm:t>
        <a:bodyPr/>
        <a:lstStyle/>
        <a:p>
          <a:r>
            <a:rPr lang="en-GB" dirty="0"/>
            <a:t>Clinical Trial Request Form</a:t>
          </a:r>
        </a:p>
      </dgm:t>
    </dgm:pt>
    <dgm:pt modelId="{6EEBAAB2-0C95-494D-97CA-CC96E8A8D31F}" type="parTrans" cxnId="{3F21E43F-138A-4C30-80BB-D1464D324B45}">
      <dgm:prSet/>
      <dgm:spPr/>
      <dgm:t>
        <a:bodyPr/>
        <a:lstStyle/>
        <a:p>
          <a:endParaRPr lang="en-GB"/>
        </a:p>
      </dgm:t>
    </dgm:pt>
    <dgm:pt modelId="{14563670-0D1B-4637-AE15-2242E913D037}" type="sibTrans" cxnId="{3F21E43F-138A-4C30-80BB-D1464D324B45}">
      <dgm:prSet/>
      <dgm:spPr/>
      <dgm:t>
        <a:bodyPr/>
        <a:lstStyle/>
        <a:p>
          <a:endParaRPr lang="en-GB"/>
        </a:p>
      </dgm:t>
    </dgm:pt>
    <dgm:pt modelId="{4483C09B-6620-475E-83FD-4FE96B496F30}">
      <dgm:prSet phldrT="[Text]"/>
      <dgm:spPr/>
      <dgm:t>
        <a:bodyPr/>
        <a:lstStyle/>
        <a:p>
          <a:r>
            <a:rPr lang="en-GB" dirty="0"/>
            <a:t>A blinded Clinical Trial Request Form (Visit 2) is completed by </a:t>
          </a:r>
          <a:r>
            <a:rPr lang="en-GB" u="sng" dirty="0"/>
            <a:t>blinded</a:t>
          </a:r>
          <a:r>
            <a:rPr lang="en-GB" dirty="0"/>
            <a:t> research nurse</a:t>
          </a:r>
        </a:p>
      </dgm:t>
    </dgm:pt>
    <dgm:pt modelId="{1DD3CE93-7987-4AC5-B2D5-BA8E633F169C}" type="parTrans" cxnId="{749DD17D-6C27-462F-ACB3-AF802DEBD6CC}">
      <dgm:prSet/>
      <dgm:spPr/>
      <dgm:t>
        <a:bodyPr/>
        <a:lstStyle/>
        <a:p>
          <a:endParaRPr lang="en-GB"/>
        </a:p>
      </dgm:t>
    </dgm:pt>
    <dgm:pt modelId="{EEA169D8-0C02-4957-9D33-87E0B87BB0D7}" type="sibTrans" cxnId="{749DD17D-6C27-462F-ACB3-AF802DEBD6CC}">
      <dgm:prSet/>
      <dgm:spPr/>
      <dgm:t>
        <a:bodyPr/>
        <a:lstStyle/>
        <a:p>
          <a:endParaRPr lang="en-GB"/>
        </a:p>
      </dgm:t>
    </dgm:pt>
    <dgm:pt modelId="{2E02B788-7CB2-48B1-912E-18FF418E8D93}">
      <dgm:prSet phldrT="[Text]"/>
      <dgm:spPr/>
      <dgm:t>
        <a:bodyPr/>
        <a:lstStyle/>
        <a:p>
          <a:r>
            <a:rPr lang="en-GB" dirty="0"/>
            <a:t>IMP Release</a:t>
          </a:r>
        </a:p>
      </dgm:t>
    </dgm:pt>
    <dgm:pt modelId="{BB6718B8-FB19-454F-88C0-4CEFACBBE7E2}" type="parTrans" cxnId="{38EE12BD-A613-4880-81EF-960F9F50EB29}">
      <dgm:prSet/>
      <dgm:spPr/>
      <dgm:t>
        <a:bodyPr/>
        <a:lstStyle/>
        <a:p>
          <a:endParaRPr lang="en-GB"/>
        </a:p>
      </dgm:t>
    </dgm:pt>
    <dgm:pt modelId="{99BF8B42-7C49-4547-89AC-B40B0E2FF6CD}" type="sibTrans" cxnId="{38EE12BD-A613-4880-81EF-960F9F50EB29}">
      <dgm:prSet/>
      <dgm:spPr/>
      <dgm:t>
        <a:bodyPr/>
        <a:lstStyle/>
        <a:p>
          <a:endParaRPr lang="en-GB"/>
        </a:p>
      </dgm:t>
    </dgm:pt>
    <dgm:pt modelId="{DEA1C252-9707-4E9D-8C96-8AE112F4E415}">
      <dgm:prSet phldrT="[Text]"/>
      <dgm:spPr/>
      <dgm:t>
        <a:bodyPr/>
        <a:lstStyle/>
        <a:p>
          <a:r>
            <a:rPr lang="en-GB" dirty="0"/>
            <a:t>Clinical Trial Pharmacy release the pack IDs detailed on the unblinded Clinical Trial Request Form</a:t>
          </a:r>
        </a:p>
      </dgm:t>
    </dgm:pt>
    <dgm:pt modelId="{84C1476C-26D7-430A-9D59-AC9565E34B64}" type="parTrans" cxnId="{C102233A-FBA9-4E35-95A5-AA5EB34B6FDE}">
      <dgm:prSet/>
      <dgm:spPr/>
      <dgm:t>
        <a:bodyPr/>
        <a:lstStyle/>
        <a:p>
          <a:endParaRPr lang="en-GB"/>
        </a:p>
      </dgm:t>
    </dgm:pt>
    <dgm:pt modelId="{83C60BBE-7DF5-42D0-8A52-A5E8024F3FA1}" type="sibTrans" cxnId="{C102233A-FBA9-4E35-95A5-AA5EB34B6FDE}">
      <dgm:prSet/>
      <dgm:spPr/>
      <dgm:t>
        <a:bodyPr/>
        <a:lstStyle/>
        <a:p>
          <a:endParaRPr lang="en-GB"/>
        </a:p>
      </dgm:t>
    </dgm:pt>
    <dgm:pt modelId="{0A9FA37F-9B4E-493B-8BB6-A9235C09D518}">
      <dgm:prSet phldrT="[Text]"/>
      <dgm:spPr/>
      <dgm:t>
        <a:bodyPr/>
        <a:lstStyle/>
        <a:p>
          <a:r>
            <a:rPr lang="en-GB" dirty="0"/>
            <a:t>The blinded Clinical Trial Request Form is signed by a </a:t>
          </a:r>
          <a:r>
            <a:rPr lang="en-GB" u="sng" dirty="0"/>
            <a:t>blinded</a:t>
          </a:r>
          <a:r>
            <a:rPr lang="en-GB" dirty="0"/>
            <a:t> research nurse &amp; </a:t>
          </a:r>
          <a:r>
            <a:rPr lang="en-GB" u="sng" dirty="0"/>
            <a:t>blinded</a:t>
          </a:r>
          <a:r>
            <a:rPr lang="en-GB" dirty="0"/>
            <a:t> trial doctor</a:t>
          </a:r>
        </a:p>
      </dgm:t>
    </dgm:pt>
    <dgm:pt modelId="{819E2D41-8B48-4238-A2D4-6F230EA3F1FF}" type="parTrans" cxnId="{1DE68AE8-9C62-4631-AE55-E58FECB7A26D}">
      <dgm:prSet/>
      <dgm:spPr/>
      <dgm:t>
        <a:bodyPr/>
        <a:lstStyle/>
        <a:p>
          <a:endParaRPr lang="en-GB"/>
        </a:p>
      </dgm:t>
    </dgm:pt>
    <dgm:pt modelId="{9D45D851-E607-470E-8E64-94DE52EA0751}" type="sibTrans" cxnId="{1DE68AE8-9C62-4631-AE55-E58FECB7A26D}">
      <dgm:prSet/>
      <dgm:spPr/>
      <dgm:t>
        <a:bodyPr/>
        <a:lstStyle/>
        <a:p>
          <a:endParaRPr lang="en-GB"/>
        </a:p>
      </dgm:t>
    </dgm:pt>
    <dgm:pt modelId="{40F208CC-134C-4B6E-9E99-9E5451526C29}">
      <dgm:prSet phldrT="[Text]"/>
      <dgm:spPr/>
      <dgm:t>
        <a:bodyPr/>
        <a:lstStyle/>
        <a:p>
          <a:r>
            <a:rPr lang="en-GB" dirty="0"/>
            <a:t>The blinded Clinical Trial Request Form is provided to the </a:t>
          </a:r>
          <a:r>
            <a:rPr lang="en-GB" u="sng" dirty="0"/>
            <a:t>unblinded</a:t>
          </a:r>
          <a:r>
            <a:rPr lang="en-GB" dirty="0"/>
            <a:t> research nurse</a:t>
          </a:r>
        </a:p>
      </dgm:t>
    </dgm:pt>
    <dgm:pt modelId="{BD7CFE60-CFF6-4AD3-B394-5EC84DD9CB0B}" type="parTrans" cxnId="{A855DED7-1C69-4A08-AA47-5DA9C630D9A8}">
      <dgm:prSet/>
      <dgm:spPr/>
      <dgm:t>
        <a:bodyPr/>
        <a:lstStyle/>
        <a:p>
          <a:endParaRPr lang="en-GB"/>
        </a:p>
      </dgm:t>
    </dgm:pt>
    <dgm:pt modelId="{73D393C6-DC5C-4B15-A8BD-95E79855825A}" type="sibTrans" cxnId="{A855DED7-1C69-4A08-AA47-5DA9C630D9A8}">
      <dgm:prSet/>
      <dgm:spPr/>
      <dgm:t>
        <a:bodyPr/>
        <a:lstStyle/>
        <a:p>
          <a:endParaRPr lang="en-GB"/>
        </a:p>
      </dgm:t>
    </dgm:pt>
    <dgm:pt modelId="{219586D1-DCFC-4CD0-9FFC-CA77401A515B}">
      <dgm:prSet phldrT="[Text]"/>
      <dgm:spPr/>
      <dgm:t>
        <a:bodyPr/>
        <a:lstStyle/>
        <a:p>
          <a:r>
            <a:rPr lang="en-GB" dirty="0"/>
            <a:t>Clinical Trial Request Form (unblinded) is generated from TRuST, this should be printed and filed in PSF alongside the signed blinded Clinical Trial Request Form</a:t>
          </a:r>
        </a:p>
      </dgm:t>
    </dgm:pt>
    <dgm:pt modelId="{425E3B6C-3740-43A4-8B15-FBE8E4F1EF87}" type="sibTrans" cxnId="{76536540-E764-492E-8211-324A7153899D}">
      <dgm:prSet/>
      <dgm:spPr/>
      <dgm:t>
        <a:bodyPr/>
        <a:lstStyle/>
        <a:p>
          <a:endParaRPr lang="en-GB"/>
        </a:p>
      </dgm:t>
    </dgm:pt>
    <dgm:pt modelId="{8159377D-A6D7-436D-B819-492A5DC5F6A7}" type="parTrans" cxnId="{76536540-E764-492E-8211-324A7153899D}">
      <dgm:prSet/>
      <dgm:spPr/>
      <dgm:t>
        <a:bodyPr/>
        <a:lstStyle/>
        <a:p>
          <a:endParaRPr lang="en-GB"/>
        </a:p>
      </dgm:t>
    </dgm:pt>
    <dgm:pt modelId="{4B967BED-C661-4B41-BE78-64694D47364C}">
      <dgm:prSet phldrT="[Text]"/>
      <dgm:spPr/>
      <dgm:t>
        <a:bodyPr/>
        <a:lstStyle/>
        <a:p>
          <a:r>
            <a:rPr lang="en-GB" dirty="0"/>
            <a:t>IMP Preparation</a:t>
          </a:r>
        </a:p>
      </dgm:t>
    </dgm:pt>
    <dgm:pt modelId="{E6BF61B3-70F7-4FF4-B775-B7DDD7F221A0}" type="parTrans" cxnId="{9021E5E9-EB21-4C10-941A-2C44429C5863}">
      <dgm:prSet/>
      <dgm:spPr/>
      <dgm:t>
        <a:bodyPr/>
        <a:lstStyle/>
        <a:p>
          <a:endParaRPr lang="en-GB"/>
        </a:p>
      </dgm:t>
    </dgm:pt>
    <dgm:pt modelId="{82B4A27A-8A9F-49A2-A293-996BFD28A290}" type="sibTrans" cxnId="{9021E5E9-EB21-4C10-941A-2C44429C5863}">
      <dgm:prSet/>
      <dgm:spPr/>
      <dgm:t>
        <a:bodyPr/>
        <a:lstStyle/>
        <a:p>
          <a:endParaRPr lang="en-GB"/>
        </a:p>
      </dgm:t>
    </dgm:pt>
    <dgm:pt modelId="{0975FEAE-8F01-4230-A25D-241361658A24}">
      <dgm:prSet/>
      <dgm:spPr/>
      <dgm:t>
        <a:bodyPr/>
        <a:lstStyle/>
        <a:p>
          <a:r>
            <a:rPr lang="en-GB" dirty="0"/>
            <a:t>CTP or delegated </a:t>
          </a:r>
          <a:r>
            <a:rPr lang="en-GB" u="sng" dirty="0"/>
            <a:t>unblinded</a:t>
          </a:r>
          <a:r>
            <a:rPr lang="en-GB" dirty="0"/>
            <a:t> team member prepare IMP infusion</a:t>
          </a:r>
        </a:p>
      </dgm:t>
    </dgm:pt>
    <dgm:pt modelId="{C92A39ED-CBD0-489C-8F3D-C2A22C070B42}" type="parTrans" cxnId="{CA64FADE-1EBF-48F2-B551-9B6F8907F8DD}">
      <dgm:prSet/>
      <dgm:spPr/>
      <dgm:t>
        <a:bodyPr/>
        <a:lstStyle/>
        <a:p>
          <a:endParaRPr lang="en-GB"/>
        </a:p>
      </dgm:t>
    </dgm:pt>
    <dgm:pt modelId="{2A2293EF-FAFF-4D95-B4AC-AFAD4BDB0D49}" type="sibTrans" cxnId="{CA64FADE-1EBF-48F2-B551-9B6F8907F8DD}">
      <dgm:prSet/>
      <dgm:spPr/>
      <dgm:t>
        <a:bodyPr/>
        <a:lstStyle/>
        <a:p>
          <a:endParaRPr lang="en-GB"/>
        </a:p>
      </dgm:t>
    </dgm:pt>
    <dgm:pt modelId="{B3F2D25C-6B6D-4DB1-95FD-72C5386405D7}">
      <dgm:prSet/>
      <dgm:spPr/>
      <dgm:t>
        <a:bodyPr/>
        <a:lstStyle/>
        <a:p>
          <a:r>
            <a:rPr lang="en-GB"/>
            <a:t>Part of page 2 of Clinical Trial Release Form is completed by the </a:t>
          </a:r>
          <a:r>
            <a:rPr lang="en-GB" u="sng"/>
            <a:t>unblinded</a:t>
          </a:r>
          <a:r>
            <a:rPr lang="en-GB"/>
            <a:t> team member who prepared the infusion</a:t>
          </a:r>
          <a:endParaRPr lang="en-GB" dirty="0"/>
        </a:p>
      </dgm:t>
    </dgm:pt>
    <dgm:pt modelId="{F6A4EAB3-FF3E-4DDD-BF86-5CB3EFB7999A}" type="parTrans" cxnId="{58330B05-D25F-4757-AF94-A8ACA8557597}">
      <dgm:prSet/>
      <dgm:spPr/>
      <dgm:t>
        <a:bodyPr/>
        <a:lstStyle/>
        <a:p>
          <a:endParaRPr lang="en-GB"/>
        </a:p>
      </dgm:t>
    </dgm:pt>
    <dgm:pt modelId="{A582B57C-0EC9-4237-BBBA-A99989A3AC49}" type="sibTrans" cxnId="{58330B05-D25F-4757-AF94-A8ACA8557597}">
      <dgm:prSet/>
      <dgm:spPr/>
      <dgm:t>
        <a:bodyPr/>
        <a:lstStyle/>
        <a:p>
          <a:endParaRPr lang="en-GB"/>
        </a:p>
      </dgm:t>
    </dgm:pt>
    <dgm:pt modelId="{19F79536-8A46-4051-B99F-A5DADCF41AF5}">
      <dgm:prSet/>
      <dgm:spPr/>
      <dgm:t>
        <a:bodyPr/>
        <a:lstStyle/>
        <a:p>
          <a:r>
            <a:rPr lang="en-GB"/>
            <a:t>Infusion is labelled with </a:t>
          </a:r>
          <a:r>
            <a:rPr lang="en-GB" u="sng"/>
            <a:t>blinded</a:t>
          </a:r>
          <a:r>
            <a:rPr lang="en-GB"/>
            <a:t> IV bag labels that have been provided, IV bags are covered with coloured sleeves to protect from light</a:t>
          </a:r>
          <a:endParaRPr lang="en-GB" dirty="0"/>
        </a:p>
      </dgm:t>
    </dgm:pt>
    <dgm:pt modelId="{E3AD93FD-12AB-4D35-BE93-C1E38E585219}" type="parTrans" cxnId="{6DB461BD-5707-4C19-B00D-53C70D0DCBAC}">
      <dgm:prSet/>
      <dgm:spPr/>
      <dgm:t>
        <a:bodyPr/>
        <a:lstStyle/>
        <a:p>
          <a:endParaRPr lang="en-GB"/>
        </a:p>
      </dgm:t>
    </dgm:pt>
    <dgm:pt modelId="{906EB1B4-B1B9-4737-B5E7-B2536EC56F5A}" type="sibTrans" cxnId="{6DB461BD-5707-4C19-B00D-53C70D0DCBAC}">
      <dgm:prSet/>
      <dgm:spPr/>
      <dgm:t>
        <a:bodyPr/>
        <a:lstStyle/>
        <a:p>
          <a:endParaRPr lang="en-GB"/>
        </a:p>
      </dgm:t>
    </dgm:pt>
    <dgm:pt modelId="{3EC48E52-18E4-440F-827E-1DBCEFAA9EDB}">
      <dgm:prSet/>
      <dgm:spPr/>
      <dgm:t>
        <a:bodyPr/>
        <a:lstStyle/>
        <a:p>
          <a:r>
            <a:rPr lang="en-GB"/>
            <a:t>The prepared IV bag &amp; page 2 of the Clinical Trial Release Form are given to </a:t>
          </a:r>
          <a:r>
            <a:rPr lang="en-GB" u="sng"/>
            <a:t>blinded</a:t>
          </a:r>
          <a:r>
            <a:rPr lang="en-GB"/>
            <a:t> research nurse to administer infusion</a:t>
          </a:r>
          <a:endParaRPr lang="en-GB" dirty="0"/>
        </a:p>
      </dgm:t>
    </dgm:pt>
    <dgm:pt modelId="{2BC9B096-CC58-46DB-BAE6-AE4AB712848E}" type="parTrans" cxnId="{66A10701-6629-45DD-92AB-509AC3E342C9}">
      <dgm:prSet/>
      <dgm:spPr/>
      <dgm:t>
        <a:bodyPr/>
        <a:lstStyle/>
        <a:p>
          <a:endParaRPr lang="en-GB"/>
        </a:p>
      </dgm:t>
    </dgm:pt>
    <dgm:pt modelId="{5724145D-C26E-40A0-8D3F-41E95759F305}" type="sibTrans" cxnId="{66A10701-6629-45DD-92AB-509AC3E342C9}">
      <dgm:prSet/>
      <dgm:spPr/>
      <dgm:t>
        <a:bodyPr/>
        <a:lstStyle/>
        <a:p>
          <a:endParaRPr lang="en-GB"/>
        </a:p>
      </dgm:t>
    </dgm:pt>
    <dgm:pt modelId="{8744D452-39E0-4947-9E6C-BB04DFEEEE04}">
      <dgm:prSet/>
      <dgm:spPr/>
      <dgm:t>
        <a:bodyPr/>
        <a:lstStyle/>
        <a:p>
          <a:r>
            <a:rPr lang="en-GB" dirty="0"/>
            <a:t>The last section of page 2 of Clinical Trial Release Form is completed by the </a:t>
          </a:r>
          <a:r>
            <a:rPr lang="en-GB" u="sng" dirty="0"/>
            <a:t>blinded</a:t>
          </a:r>
          <a:r>
            <a:rPr lang="en-GB" dirty="0"/>
            <a:t> person who administered the infusion. This must be filed in ISF.</a:t>
          </a:r>
        </a:p>
      </dgm:t>
    </dgm:pt>
    <dgm:pt modelId="{CF593FF3-1751-44DD-B7F9-30C2A6CE5C85}" type="parTrans" cxnId="{A0B7E0B5-F9A5-44F4-88BC-3B4C1D9B7576}">
      <dgm:prSet/>
      <dgm:spPr/>
      <dgm:t>
        <a:bodyPr/>
        <a:lstStyle/>
        <a:p>
          <a:endParaRPr lang="en-GB"/>
        </a:p>
      </dgm:t>
    </dgm:pt>
    <dgm:pt modelId="{96DF4C72-AF7F-471F-8FE8-702FFDB56699}" type="sibTrans" cxnId="{A0B7E0B5-F9A5-44F4-88BC-3B4C1D9B7576}">
      <dgm:prSet/>
      <dgm:spPr/>
      <dgm:t>
        <a:bodyPr/>
        <a:lstStyle/>
        <a:p>
          <a:endParaRPr lang="en-GB"/>
        </a:p>
      </dgm:t>
    </dgm:pt>
    <dgm:pt modelId="{96D714F8-7EF5-4727-908C-24C0AFF7AD50}">
      <dgm:prSet phldrT="[Text]"/>
      <dgm:spPr/>
      <dgm:t>
        <a:bodyPr/>
        <a:lstStyle/>
        <a:p>
          <a:r>
            <a:rPr lang="en-GB" dirty="0"/>
            <a:t>The unblinded Clinical Trial Request Form does not require to be signed by a doctor as the blinded form has already been signed</a:t>
          </a:r>
        </a:p>
      </dgm:t>
    </dgm:pt>
    <dgm:pt modelId="{59B72DD5-76B1-4306-A398-23C94822D42D}" type="parTrans" cxnId="{DDD0ABB7-39D9-4FB7-82C4-454B52A49056}">
      <dgm:prSet/>
      <dgm:spPr/>
      <dgm:t>
        <a:bodyPr/>
        <a:lstStyle/>
        <a:p>
          <a:endParaRPr lang="en-GB"/>
        </a:p>
      </dgm:t>
    </dgm:pt>
    <dgm:pt modelId="{C35B52B5-C68C-4CC2-8750-BA51598BC211}" type="sibTrans" cxnId="{DDD0ABB7-39D9-4FB7-82C4-454B52A49056}">
      <dgm:prSet/>
      <dgm:spPr/>
      <dgm:t>
        <a:bodyPr/>
        <a:lstStyle/>
        <a:p>
          <a:endParaRPr lang="en-GB"/>
        </a:p>
      </dgm:t>
    </dgm:pt>
    <dgm:pt modelId="{A27A88D6-5508-4320-89FC-021C46485C6C}">
      <dgm:prSet/>
      <dgm:spPr/>
      <dgm:t>
        <a:bodyPr/>
        <a:lstStyle/>
        <a:p>
          <a:r>
            <a:rPr lang="en-GB"/>
            <a:t>The Clinical Trial Release Form is generated on TRuST and printed</a:t>
          </a:r>
          <a:endParaRPr lang="en-GB" dirty="0"/>
        </a:p>
      </dgm:t>
    </dgm:pt>
    <dgm:pt modelId="{4D0E351F-800A-4025-BD20-96F5FE02C473}" type="parTrans" cxnId="{D4FE377F-74EA-42DF-B4EA-8978067F710A}">
      <dgm:prSet/>
      <dgm:spPr/>
      <dgm:t>
        <a:bodyPr/>
        <a:lstStyle/>
        <a:p>
          <a:endParaRPr lang="en-GB"/>
        </a:p>
      </dgm:t>
    </dgm:pt>
    <dgm:pt modelId="{BFBEBFBA-87ED-4FF6-B5A5-BD4C121D6DD6}" type="sibTrans" cxnId="{D4FE377F-74EA-42DF-B4EA-8978067F710A}">
      <dgm:prSet/>
      <dgm:spPr/>
      <dgm:t>
        <a:bodyPr/>
        <a:lstStyle/>
        <a:p>
          <a:endParaRPr lang="en-GB"/>
        </a:p>
      </dgm:t>
    </dgm:pt>
    <dgm:pt modelId="{9AD14693-3F33-42E3-B28C-A5050849C84C}">
      <dgm:prSet/>
      <dgm:spPr/>
      <dgm:t>
        <a:bodyPr/>
        <a:lstStyle/>
        <a:p>
          <a:r>
            <a:rPr lang="en-GB"/>
            <a:t>Pack IDs &amp; the Clinical Trial Release Form are provided to a delegated </a:t>
          </a:r>
          <a:r>
            <a:rPr lang="en-GB" u="sng"/>
            <a:t>unblinded</a:t>
          </a:r>
          <a:r>
            <a:rPr lang="en-GB"/>
            <a:t> team member to prepare IMP infusion</a:t>
          </a:r>
          <a:endParaRPr lang="en-GB" dirty="0"/>
        </a:p>
      </dgm:t>
    </dgm:pt>
    <dgm:pt modelId="{FBA7DAB1-FAB9-4C8B-B910-0528741E1058}" type="parTrans" cxnId="{59B024D5-3739-4102-B5DC-82534FBAAF19}">
      <dgm:prSet/>
      <dgm:spPr/>
      <dgm:t>
        <a:bodyPr/>
        <a:lstStyle/>
        <a:p>
          <a:endParaRPr lang="en-GB"/>
        </a:p>
      </dgm:t>
    </dgm:pt>
    <dgm:pt modelId="{91AAA304-5D67-4E00-A95B-D1076068BA36}" type="sibTrans" cxnId="{59B024D5-3739-4102-B5DC-82534FBAAF19}">
      <dgm:prSet/>
      <dgm:spPr/>
      <dgm:t>
        <a:bodyPr/>
        <a:lstStyle/>
        <a:p>
          <a:endParaRPr lang="en-GB"/>
        </a:p>
      </dgm:t>
    </dgm:pt>
    <dgm:pt modelId="{0FB5B7A8-5EE9-403C-B805-06057D4649D0}">
      <dgm:prSet/>
      <dgm:spPr/>
      <dgm:t>
        <a:bodyPr/>
        <a:lstStyle/>
        <a:p>
          <a:r>
            <a:rPr lang="en-GB" dirty="0"/>
            <a:t>Page 1 of the Clinical Trial Release Form must be signed by CTP staff who released the IMP &amp; the </a:t>
          </a:r>
          <a:r>
            <a:rPr lang="en-GB" u="sng" dirty="0"/>
            <a:t>unblinded</a:t>
          </a:r>
          <a:r>
            <a:rPr lang="en-GB" dirty="0"/>
            <a:t> team member who will prepare IMP </a:t>
          </a:r>
        </a:p>
      </dgm:t>
    </dgm:pt>
    <dgm:pt modelId="{157E61EC-759B-4B51-9643-D351D43EC0BE}" type="parTrans" cxnId="{358273DD-2A7E-4011-A27D-3854538B895F}">
      <dgm:prSet/>
      <dgm:spPr/>
      <dgm:t>
        <a:bodyPr/>
        <a:lstStyle/>
        <a:p>
          <a:endParaRPr lang="en-GB"/>
        </a:p>
      </dgm:t>
    </dgm:pt>
    <dgm:pt modelId="{71241B74-50B1-4D03-B1FF-662668EA03A8}" type="sibTrans" cxnId="{358273DD-2A7E-4011-A27D-3854538B895F}">
      <dgm:prSet/>
      <dgm:spPr/>
      <dgm:t>
        <a:bodyPr/>
        <a:lstStyle/>
        <a:p>
          <a:endParaRPr lang="en-GB"/>
        </a:p>
      </dgm:t>
    </dgm:pt>
    <dgm:pt modelId="{A96D6144-648F-4D14-885D-9D22F33D91F9}" type="pres">
      <dgm:prSet presAssocID="{FDF5A1BF-1574-4196-8375-ACC883F3327E}" presName="linearFlow" presStyleCnt="0">
        <dgm:presLayoutVars>
          <dgm:dir/>
          <dgm:animLvl val="lvl"/>
          <dgm:resizeHandles val="exact"/>
        </dgm:presLayoutVars>
      </dgm:prSet>
      <dgm:spPr/>
    </dgm:pt>
    <dgm:pt modelId="{96ABD269-DAA9-4DD8-A8A6-FDEDB34F155A}" type="pres">
      <dgm:prSet presAssocID="{BFAB8834-06A7-4F00-A333-5FEC4BD39976}" presName="composite" presStyleCnt="0"/>
      <dgm:spPr/>
    </dgm:pt>
    <dgm:pt modelId="{FA5331BE-968B-4CAF-853D-268CEC6D8835}" type="pres">
      <dgm:prSet presAssocID="{BFAB8834-06A7-4F00-A333-5FEC4BD39976}" presName="parentText" presStyleLbl="alignNode1" presStyleIdx="0" presStyleCnt="4" custLinFactNeighborX="1576" custLinFactNeighborY="88924">
        <dgm:presLayoutVars>
          <dgm:chMax val="1"/>
          <dgm:bulletEnabled val="1"/>
        </dgm:presLayoutVars>
      </dgm:prSet>
      <dgm:spPr/>
    </dgm:pt>
    <dgm:pt modelId="{D19385AF-3698-4E92-9501-A63BFFD45C7E}" type="pres">
      <dgm:prSet presAssocID="{BFAB8834-06A7-4F00-A333-5FEC4BD39976}" presName="descendantText" presStyleLbl="alignAcc1" presStyleIdx="0" presStyleCnt="4" custLinFactY="37072" custLinFactNeighborY="100000">
        <dgm:presLayoutVars>
          <dgm:bulletEnabled val="1"/>
        </dgm:presLayoutVars>
      </dgm:prSet>
      <dgm:spPr/>
    </dgm:pt>
    <dgm:pt modelId="{AFE4B917-F164-43E8-BB74-1F4185BABC6E}" type="pres">
      <dgm:prSet presAssocID="{A044792A-5738-4BBE-92F1-837834782B4B}" presName="sp" presStyleCnt="0"/>
      <dgm:spPr/>
    </dgm:pt>
    <dgm:pt modelId="{F5D9DE76-E0B7-45E6-8164-5839723EC4E8}" type="pres">
      <dgm:prSet presAssocID="{F9C3D51A-794E-45DE-86EB-E3E22BCDF224}" presName="composite" presStyleCnt="0"/>
      <dgm:spPr/>
    </dgm:pt>
    <dgm:pt modelId="{37D3F7BB-0BAC-460D-A131-7DBFEACF8073}" type="pres">
      <dgm:prSet presAssocID="{F9C3D51A-794E-45DE-86EB-E3E22BCDF224}" presName="parentText" presStyleLbl="alignNode1" presStyleIdx="1" presStyleCnt="4" custLinFactNeighborX="1" custLinFactNeighborY="-91540">
        <dgm:presLayoutVars>
          <dgm:chMax val="1"/>
          <dgm:bulletEnabled val="1"/>
        </dgm:presLayoutVars>
      </dgm:prSet>
      <dgm:spPr/>
    </dgm:pt>
    <dgm:pt modelId="{A0639664-C738-4EC4-B0EC-65373B29D5C1}" type="pres">
      <dgm:prSet presAssocID="{F9C3D51A-794E-45DE-86EB-E3E22BCDF224}" presName="descendantText" presStyleLbl="alignAcc1" presStyleIdx="1" presStyleCnt="4" custLinFactY="-42988" custLinFactNeighborX="-109" custLinFactNeighborY="-100000">
        <dgm:presLayoutVars>
          <dgm:bulletEnabled val="1"/>
        </dgm:presLayoutVars>
      </dgm:prSet>
      <dgm:spPr/>
    </dgm:pt>
    <dgm:pt modelId="{204ABD41-1AD9-443D-A2C8-C1DDF4820B1A}" type="pres">
      <dgm:prSet presAssocID="{14563670-0D1B-4637-AE15-2242E913D037}" presName="sp" presStyleCnt="0"/>
      <dgm:spPr/>
    </dgm:pt>
    <dgm:pt modelId="{59325A4F-36E4-43FE-8869-B9BED6C0160C}" type="pres">
      <dgm:prSet presAssocID="{2E02B788-7CB2-48B1-912E-18FF418E8D93}" presName="composite" presStyleCnt="0"/>
      <dgm:spPr/>
    </dgm:pt>
    <dgm:pt modelId="{C8BE72DB-CD2E-40BE-8A0C-B7E1CF048227}" type="pres">
      <dgm:prSet presAssocID="{2E02B788-7CB2-48B1-912E-18FF418E8D93}" presName="parentText" presStyleLbl="alignNode1" presStyleIdx="2" presStyleCnt="4">
        <dgm:presLayoutVars>
          <dgm:chMax val="1"/>
          <dgm:bulletEnabled val="1"/>
        </dgm:presLayoutVars>
      </dgm:prSet>
      <dgm:spPr/>
    </dgm:pt>
    <dgm:pt modelId="{34F86662-5A6A-4C83-B4E8-740907B3343A}" type="pres">
      <dgm:prSet presAssocID="{2E02B788-7CB2-48B1-912E-18FF418E8D93}" presName="descendantText" presStyleLbl="alignAcc1" presStyleIdx="2" presStyleCnt="4">
        <dgm:presLayoutVars>
          <dgm:bulletEnabled val="1"/>
        </dgm:presLayoutVars>
      </dgm:prSet>
      <dgm:spPr/>
    </dgm:pt>
    <dgm:pt modelId="{3BF941FF-A240-46E0-8EAE-80F4E84BBBBB}" type="pres">
      <dgm:prSet presAssocID="{99BF8B42-7C49-4547-89AC-B40B0E2FF6CD}" presName="sp" presStyleCnt="0"/>
      <dgm:spPr/>
    </dgm:pt>
    <dgm:pt modelId="{C1A468A8-CE66-4208-AE70-45C53EF440B7}" type="pres">
      <dgm:prSet presAssocID="{4B967BED-C661-4B41-BE78-64694D47364C}" presName="composite" presStyleCnt="0"/>
      <dgm:spPr/>
    </dgm:pt>
    <dgm:pt modelId="{362B8DA5-FACF-421C-88AA-78F301056AE6}" type="pres">
      <dgm:prSet presAssocID="{4B967BED-C661-4B41-BE78-64694D47364C}" presName="parentText" presStyleLbl="alignNode1" presStyleIdx="3" presStyleCnt="4">
        <dgm:presLayoutVars>
          <dgm:chMax val="1"/>
          <dgm:bulletEnabled val="1"/>
        </dgm:presLayoutVars>
      </dgm:prSet>
      <dgm:spPr/>
    </dgm:pt>
    <dgm:pt modelId="{D542595A-4705-4735-88D2-4509A2740992}" type="pres">
      <dgm:prSet presAssocID="{4B967BED-C661-4B41-BE78-64694D47364C}" presName="descendantText" presStyleLbl="alignAcc1" presStyleIdx="3" presStyleCnt="4">
        <dgm:presLayoutVars>
          <dgm:bulletEnabled val="1"/>
        </dgm:presLayoutVars>
      </dgm:prSet>
      <dgm:spPr/>
    </dgm:pt>
  </dgm:ptLst>
  <dgm:cxnLst>
    <dgm:cxn modelId="{66A10701-6629-45DD-92AB-509AC3E342C9}" srcId="{4B967BED-C661-4B41-BE78-64694D47364C}" destId="{3EC48E52-18E4-440F-827E-1DBCEFAA9EDB}" srcOrd="3" destOrd="0" parTransId="{2BC9B096-CC58-46DB-BAE6-AE4AB712848E}" sibTransId="{5724145D-C26E-40A0-8D3F-41E95759F305}"/>
    <dgm:cxn modelId="{58330B05-D25F-4757-AF94-A8ACA8557597}" srcId="{4B967BED-C661-4B41-BE78-64694D47364C}" destId="{B3F2D25C-6B6D-4DB1-95FD-72C5386405D7}" srcOrd="1" destOrd="0" parTransId="{F6A4EAB3-FF3E-4DDD-BF86-5CB3EFB7999A}" sibTransId="{A582B57C-0EC9-4237-BBBA-A99989A3AC49}"/>
    <dgm:cxn modelId="{5AEEE90B-0670-4BF3-8305-0A7FF730BED8}" type="presOf" srcId="{4483C09B-6620-475E-83FD-4FE96B496F30}" destId="{A0639664-C738-4EC4-B0EC-65373B29D5C1}" srcOrd="0" destOrd="0" presId="urn:microsoft.com/office/officeart/2005/8/layout/chevron2"/>
    <dgm:cxn modelId="{B9027315-1DB1-4355-ABA7-A9337BA6A0C4}" type="presOf" srcId="{FF671497-B76C-4587-A059-244FFC367F40}" destId="{D19385AF-3698-4E92-9501-A63BFFD45C7E}" srcOrd="0" destOrd="0" presId="urn:microsoft.com/office/officeart/2005/8/layout/chevron2"/>
    <dgm:cxn modelId="{F8F6B117-D8D4-40A5-9738-AD9483F87CC7}" type="presOf" srcId="{9AD14693-3F33-42E3-B28C-A5050849C84C}" destId="{34F86662-5A6A-4C83-B4E8-740907B3343A}" srcOrd="0" destOrd="2" presId="urn:microsoft.com/office/officeart/2005/8/layout/chevron2"/>
    <dgm:cxn modelId="{94C59421-8856-432E-BF60-5D294A490C80}" srcId="{BFAB8834-06A7-4F00-A333-5FEC4BD39976}" destId="{FF671497-B76C-4587-A059-244FFC367F40}" srcOrd="0" destOrd="0" parTransId="{66CFE499-D830-461A-9026-66B58FC38301}" sibTransId="{DAF733FA-AEE5-4AA5-8B3C-DDBA005B73A1}"/>
    <dgm:cxn modelId="{C102233A-FBA9-4E35-95A5-AA5EB34B6FDE}" srcId="{2E02B788-7CB2-48B1-912E-18FF418E8D93}" destId="{DEA1C252-9707-4E9D-8C96-8AE112F4E415}" srcOrd="0" destOrd="0" parTransId="{84C1476C-26D7-430A-9D59-AC9565E34B64}" sibTransId="{83C60BBE-7DF5-42D0-8A52-A5E8024F3FA1}"/>
    <dgm:cxn modelId="{2AA3933A-5DE9-49F9-9DDB-1FF844312534}" type="presOf" srcId="{219586D1-DCFC-4CD0-9FFC-CA77401A515B}" destId="{D19385AF-3698-4E92-9501-A63BFFD45C7E}" srcOrd="0" destOrd="1" presId="urn:microsoft.com/office/officeart/2005/8/layout/chevron2"/>
    <dgm:cxn modelId="{01C0A83B-7AD3-4C51-A49B-18D5127A75B3}" type="presOf" srcId="{0975FEAE-8F01-4230-A25D-241361658A24}" destId="{D542595A-4705-4735-88D2-4509A2740992}" srcOrd="0" destOrd="0" presId="urn:microsoft.com/office/officeart/2005/8/layout/chevron2"/>
    <dgm:cxn modelId="{3F21E43F-138A-4C30-80BB-D1464D324B45}" srcId="{FDF5A1BF-1574-4196-8375-ACC883F3327E}" destId="{F9C3D51A-794E-45DE-86EB-E3E22BCDF224}" srcOrd="1" destOrd="0" parTransId="{6EEBAAB2-0C95-494D-97CA-CC96E8A8D31F}" sibTransId="{14563670-0D1B-4637-AE15-2242E913D037}"/>
    <dgm:cxn modelId="{76536540-E764-492E-8211-324A7153899D}" srcId="{BFAB8834-06A7-4F00-A333-5FEC4BD39976}" destId="{219586D1-DCFC-4CD0-9FFC-CA77401A515B}" srcOrd="1" destOrd="0" parTransId="{8159377D-A6D7-436D-B819-492A5DC5F6A7}" sibTransId="{425E3B6C-3740-43A4-8B15-FBE8E4F1EF87}"/>
    <dgm:cxn modelId="{1D50F25B-AAAF-4580-A317-8CBFF525825F}" type="presOf" srcId="{DEA1C252-9707-4E9D-8C96-8AE112F4E415}" destId="{34F86662-5A6A-4C83-B4E8-740907B3343A}" srcOrd="0" destOrd="0" presId="urn:microsoft.com/office/officeart/2005/8/layout/chevron2"/>
    <dgm:cxn modelId="{85611E6C-CEC0-4BBE-85EE-B3B5A08D4C9D}" type="presOf" srcId="{0A9FA37F-9B4E-493B-8BB6-A9235C09D518}" destId="{A0639664-C738-4EC4-B0EC-65373B29D5C1}" srcOrd="0" destOrd="1" presId="urn:microsoft.com/office/officeart/2005/8/layout/chevron2"/>
    <dgm:cxn modelId="{CAD6C24D-8FCF-4A2C-9527-3D0A1686CEA3}" type="presOf" srcId="{96D714F8-7EF5-4727-908C-24C0AFF7AD50}" destId="{D19385AF-3698-4E92-9501-A63BFFD45C7E}" srcOrd="0" destOrd="2" presId="urn:microsoft.com/office/officeart/2005/8/layout/chevron2"/>
    <dgm:cxn modelId="{3EB11977-53B0-45A3-B783-AAD2384BF617}" type="presOf" srcId="{8744D452-39E0-4947-9E6C-BB04DFEEEE04}" destId="{D542595A-4705-4735-88D2-4509A2740992}" srcOrd="0" destOrd="4" presId="urn:microsoft.com/office/officeart/2005/8/layout/chevron2"/>
    <dgm:cxn modelId="{CC4B437C-6F82-4C5C-975F-C06D2F0FAD83}" type="presOf" srcId="{FDF5A1BF-1574-4196-8375-ACC883F3327E}" destId="{A96D6144-648F-4D14-885D-9D22F33D91F9}" srcOrd="0" destOrd="0" presId="urn:microsoft.com/office/officeart/2005/8/layout/chevron2"/>
    <dgm:cxn modelId="{749DD17D-6C27-462F-ACB3-AF802DEBD6CC}" srcId="{F9C3D51A-794E-45DE-86EB-E3E22BCDF224}" destId="{4483C09B-6620-475E-83FD-4FE96B496F30}" srcOrd="0" destOrd="0" parTransId="{1DD3CE93-7987-4AC5-B2D5-BA8E633F169C}" sibTransId="{EEA169D8-0C02-4957-9D33-87E0B87BB0D7}"/>
    <dgm:cxn modelId="{D4FE377F-74EA-42DF-B4EA-8978067F710A}" srcId="{2E02B788-7CB2-48B1-912E-18FF418E8D93}" destId="{A27A88D6-5508-4320-89FC-021C46485C6C}" srcOrd="1" destOrd="0" parTransId="{4D0E351F-800A-4025-BD20-96F5FE02C473}" sibTransId="{BFBEBFBA-87ED-4FF6-B5A5-BD4C121D6DD6}"/>
    <dgm:cxn modelId="{87A39E8D-0E45-42A2-A7CF-6A4EE61E371B}" type="presOf" srcId="{B3F2D25C-6B6D-4DB1-95FD-72C5386405D7}" destId="{D542595A-4705-4735-88D2-4509A2740992}" srcOrd="0" destOrd="1" presId="urn:microsoft.com/office/officeart/2005/8/layout/chevron2"/>
    <dgm:cxn modelId="{39AA0CB2-1979-4920-9944-C041AE05C043}" type="presOf" srcId="{A27A88D6-5508-4320-89FC-021C46485C6C}" destId="{34F86662-5A6A-4C83-B4E8-740907B3343A}" srcOrd="0" destOrd="1" presId="urn:microsoft.com/office/officeart/2005/8/layout/chevron2"/>
    <dgm:cxn modelId="{A0B7E0B5-F9A5-44F4-88BC-3B4C1D9B7576}" srcId="{4B967BED-C661-4B41-BE78-64694D47364C}" destId="{8744D452-39E0-4947-9E6C-BB04DFEEEE04}" srcOrd="4" destOrd="0" parTransId="{CF593FF3-1751-44DD-B7F9-30C2A6CE5C85}" sibTransId="{96DF4C72-AF7F-471F-8FE8-702FFDB56699}"/>
    <dgm:cxn modelId="{DDD0ABB7-39D9-4FB7-82C4-454B52A49056}" srcId="{BFAB8834-06A7-4F00-A333-5FEC4BD39976}" destId="{96D714F8-7EF5-4727-908C-24C0AFF7AD50}" srcOrd="2" destOrd="0" parTransId="{59B72DD5-76B1-4306-A398-23C94822D42D}" sibTransId="{C35B52B5-C68C-4CC2-8750-BA51598BC211}"/>
    <dgm:cxn modelId="{38EE12BD-A613-4880-81EF-960F9F50EB29}" srcId="{FDF5A1BF-1574-4196-8375-ACC883F3327E}" destId="{2E02B788-7CB2-48B1-912E-18FF418E8D93}" srcOrd="2" destOrd="0" parTransId="{BB6718B8-FB19-454F-88C0-4CEFACBBE7E2}" sibTransId="{99BF8B42-7C49-4547-89AC-B40B0E2FF6CD}"/>
    <dgm:cxn modelId="{6DB461BD-5707-4C19-B00D-53C70D0DCBAC}" srcId="{4B967BED-C661-4B41-BE78-64694D47364C}" destId="{19F79536-8A46-4051-B99F-A5DADCF41AF5}" srcOrd="2" destOrd="0" parTransId="{E3AD93FD-12AB-4D35-BE93-C1E38E585219}" sibTransId="{906EB1B4-B1B9-4737-B5E7-B2536EC56F5A}"/>
    <dgm:cxn modelId="{F8A319C2-AF30-4E6E-9584-00CDF9F00716}" type="presOf" srcId="{BFAB8834-06A7-4F00-A333-5FEC4BD39976}" destId="{FA5331BE-968B-4CAF-853D-268CEC6D8835}" srcOrd="0" destOrd="0" presId="urn:microsoft.com/office/officeart/2005/8/layout/chevron2"/>
    <dgm:cxn modelId="{C360F0CA-B04B-4ABE-9CCD-F9B58302CB5E}" type="presOf" srcId="{2E02B788-7CB2-48B1-912E-18FF418E8D93}" destId="{C8BE72DB-CD2E-40BE-8A0C-B7E1CF048227}" srcOrd="0" destOrd="0" presId="urn:microsoft.com/office/officeart/2005/8/layout/chevron2"/>
    <dgm:cxn modelId="{900500CE-AC14-43F1-BBB1-A3C11D9DBCED}" type="presOf" srcId="{4B967BED-C661-4B41-BE78-64694D47364C}" destId="{362B8DA5-FACF-421C-88AA-78F301056AE6}" srcOrd="0" destOrd="0" presId="urn:microsoft.com/office/officeart/2005/8/layout/chevron2"/>
    <dgm:cxn modelId="{082FA2D4-A6EA-4635-AEA5-D075218BD9CB}" type="presOf" srcId="{40F208CC-134C-4B6E-9E99-9E5451526C29}" destId="{A0639664-C738-4EC4-B0EC-65373B29D5C1}" srcOrd="0" destOrd="2" presId="urn:microsoft.com/office/officeart/2005/8/layout/chevron2"/>
    <dgm:cxn modelId="{59B024D5-3739-4102-B5DC-82534FBAAF19}" srcId="{2E02B788-7CB2-48B1-912E-18FF418E8D93}" destId="{9AD14693-3F33-42E3-B28C-A5050849C84C}" srcOrd="2" destOrd="0" parTransId="{FBA7DAB1-FAB9-4C8B-B910-0528741E1058}" sibTransId="{91AAA304-5D67-4E00-A95B-D1076068BA36}"/>
    <dgm:cxn modelId="{A855DED7-1C69-4A08-AA47-5DA9C630D9A8}" srcId="{F9C3D51A-794E-45DE-86EB-E3E22BCDF224}" destId="{40F208CC-134C-4B6E-9E99-9E5451526C29}" srcOrd="2" destOrd="0" parTransId="{BD7CFE60-CFF6-4AD3-B394-5EC84DD9CB0B}" sibTransId="{73D393C6-DC5C-4B15-A8BD-95E79855825A}"/>
    <dgm:cxn modelId="{358273DD-2A7E-4011-A27D-3854538B895F}" srcId="{2E02B788-7CB2-48B1-912E-18FF418E8D93}" destId="{0FB5B7A8-5EE9-403C-B805-06057D4649D0}" srcOrd="3" destOrd="0" parTransId="{157E61EC-759B-4B51-9643-D351D43EC0BE}" sibTransId="{71241B74-50B1-4D03-B1FF-662668EA03A8}"/>
    <dgm:cxn modelId="{CA64FADE-1EBF-48F2-B551-9B6F8907F8DD}" srcId="{4B967BED-C661-4B41-BE78-64694D47364C}" destId="{0975FEAE-8F01-4230-A25D-241361658A24}" srcOrd="0" destOrd="0" parTransId="{C92A39ED-CBD0-489C-8F3D-C2A22C070B42}" sibTransId="{2A2293EF-FAFF-4D95-B4AC-AFAD4BDB0D49}"/>
    <dgm:cxn modelId="{A1F070DF-8A27-4966-A8E8-9948457EF931}" srcId="{FDF5A1BF-1574-4196-8375-ACC883F3327E}" destId="{BFAB8834-06A7-4F00-A333-5FEC4BD39976}" srcOrd="0" destOrd="0" parTransId="{F77BA107-826E-49B5-8CEF-9CBA58C28492}" sibTransId="{A044792A-5738-4BBE-92F1-837834782B4B}"/>
    <dgm:cxn modelId="{1DE68AE8-9C62-4631-AE55-E58FECB7A26D}" srcId="{F9C3D51A-794E-45DE-86EB-E3E22BCDF224}" destId="{0A9FA37F-9B4E-493B-8BB6-A9235C09D518}" srcOrd="1" destOrd="0" parTransId="{819E2D41-8B48-4238-A2D4-6F230EA3F1FF}" sibTransId="{9D45D851-E607-470E-8E64-94DE52EA0751}"/>
    <dgm:cxn modelId="{9021E5E9-EB21-4C10-941A-2C44429C5863}" srcId="{FDF5A1BF-1574-4196-8375-ACC883F3327E}" destId="{4B967BED-C661-4B41-BE78-64694D47364C}" srcOrd="3" destOrd="0" parTransId="{E6BF61B3-70F7-4FF4-B775-B7DDD7F221A0}" sibTransId="{82B4A27A-8A9F-49A2-A293-996BFD28A290}"/>
    <dgm:cxn modelId="{5EA599F1-5C5B-45B9-A73C-5BEDE3EF6AAA}" type="presOf" srcId="{0FB5B7A8-5EE9-403C-B805-06057D4649D0}" destId="{34F86662-5A6A-4C83-B4E8-740907B3343A}" srcOrd="0" destOrd="3" presId="urn:microsoft.com/office/officeart/2005/8/layout/chevron2"/>
    <dgm:cxn modelId="{26B3A3F1-FD8F-47F5-8856-000A4F159853}" type="presOf" srcId="{F9C3D51A-794E-45DE-86EB-E3E22BCDF224}" destId="{37D3F7BB-0BAC-460D-A131-7DBFEACF8073}" srcOrd="0" destOrd="0" presId="urn:microsoft.com/office/officeart/2005/8/layout/chevron2"/>
    <dgm:cxn modelId="{575178F5-7002-4358-B747-F808EA35D662}" type="presOf" srcId="{19F79536-8A46-4051-B99F-A5DADCF41AF5}" destId="{D542595A-4705-4735-88D2-4509A2740992}" srcOrd="0" destOrd="2" presId="urn:microsoft.com/office/officeart/2005/8/layout/chevron2"/>
    <dgm:cxn modelId="{8730F4FC-ED3D-4748-9238-525A1B5384E8}" type="presOf" srcId="{3EC48E52-18E4-440F-827E-1DBCEFAA9EDB}" destId="{D542595A-4705-4735-88D2-4509A2740992}" srcOrd="0" destOrd="3" presId="urn:microsoft.com/office/officeart/2005/8/layout/chevron2"/>
    <dgm:cxn modelId="{205D6636-8503-4310-AF1A-29ABAC031868}" type="presParOf" srcId="{A96D6144-648F-4D14-885D-9D22F33D91F9}" destId="{96ABD269-DAA9-4DD8-A8A6-FDEDB34F155A}" srcOrd="0" destOrd="0" presId="urn:microsoft.com/office/officeart/2005/8/layout/chevron2"/>
    <dgm:cxn modelId="{A9C8AF2F-33AD-46DF-97A6-31FFDDAB4233}" type="presParOf" srcId="{96ABD269-DAA9-4DD8-A8A6-FDEDB34F155A}" destId="{FA5331BE-968B-4CAF-853D-268CEC6D8835}" srcOrd="0" destOrd="0" presId="urn:microsoft.com/office/officeart/2005/8/layout/chevron2"/>
    <dgm:cxn modelId="{6398EF23-BDA3-4AB8-909C-F5C73DC0ED31}" type="presParOf" srcId="{96ABD269-DAA9-4DD8-A8A6-FDEDB34F155A}" destId="{D19385AF-3698-4E92-9501-A63BFFD45C7E}" srcOrd="1" destOrd="0" presId="urn:microsoft.com/office/officeart/2005/8/layout/chevron2"/>
    <dgm:cxn modelId="{36D55495-78B2-4921-9A5E-2573F77F12B3}" type="presParOf" srcId="{A96D6144-648F-4D14-885D-9D22F33D91F9}" destId="{AFE4B917-F164-43E8-BB74-1F4185BABC6E}" srcOrd="1" destOrd="0" presId="urn:microsoft.com/office/officeart/2005/8/layout/chevron2"/>
    <dgm:cxn modelId="{9AAFDADF-F46C-4B0F-8038-1AC9C19F280F}" type="presParOf" srcId="{A96D6144-648F-4D14-885D-9D22F33D91F9}" destId="{F5D9DE76-E0B7-45E6-8164-5839723EC4E8}" srcOrd="2" destOrd="0" presId="urn:microsoft.com/office/officeart/2005/8/layout/chevron2"/>
    <dgm:cxn modelId="{B752178C-ED13-4107-B4D5-706403D61650}" type="presParOf" srcId="{F5D9DE76-E0B7-45E6-8164-5839723EC4E8}" destId="{37D3F7BB-0BAC-460D-A131-7DBFEACF8073}" srcOrd="0" destOrd="0" presId="urn:microsoft.com/office/officeart/2005/8/layout/chevron2"/>
    <dgm:cxn modelId="{03E3DA1B-EC02-4CC0-ADCF-5A547CEF0F22}" type="presParOf" srcId="{F5D9DE76-E0B7-45E6-8164-5839723EC4E8}" destId="{A0639664-C738-4EC4-B0EC-65373B29D5C1}" srcOrd="1" destOrd="0" presId="urn:microsoft.com/office/officeart/2005/8/layout/chevron2"/>
    <dgm:cxn modelId="{44A7C181-8000-46AE-AE58-6D83E9AB8827}" type="presParOf" srcId="{A96D6144-648F-4D14-885D-9D22F33D91F9}" destId="{204ABD41-1AD9-443D-A2C8-C1DDF4820B1A}" srcOrd="3" destOrd="0" presId="urn:microsoft.com/office/officeart/2005/8/layout/chevron2"/>
    <dgm:cxn modelId="{ED02CF1A-EF48-4043-BB36-2AB81B84D952}" type="presParOf" srcId="{A96D6144-648F-4D14-885D-9D22F33D91F9}" destId="{59325A4F-36E4-43FE-8869-B9BED6C0160C}" srcOrd="4" destOrd="0" presId="urn:microsoft.com/office/officeart/2005/8/layout/chevron2"/>
    <dgm:cxn modelId="{77859B70-1CC3-4C93-9643-3BE69A8B6383}" type="presParOf" srcId="{59325A4F-36E4-43FE-8869-B9BED6C0160C}" destId="{C8BE72DB-CD2E-40BE-8A0C-B7E1CF048227}" srcOrd="0" destOrd="0" presId="urn:microsoft.com/office/officeart/2005/8/layout/chevron2"/>
    <dgm:cxn modelId="{628D0364-7BD0-4AD7-B14C-CAA8A421D55A}" type="presParOf" srcId="{59325A4F-36E4-43FE-8869-B9BED6C0160C}" destId="{34F86662-5A6A-4C83-B4E8-740907B3343A}" srcOrd="1" destOrd="0" presId="urn:microsoft.com/office/officeart/2005/8/layout/chevron2"/>
    <dgm:cxn modelId="{AA5017FA-B409-4B84-A27B-C4F503546E84}" type="presParOf" srcId="{A96D6144-648F-4D14-885D-9D22F33D91F9}" destId="{3BF941FF-A240-46E0-8EAE-80F4E84BBBBB}" srcOrd="5" destOrd="0" presId="urn:microsoft.com/office/officeart/2005/8/layout/chevron2"/>
    <dgm:cxn modelId="{35B6C301-9312-4AA5-B93C-888C62816FA1}" type="presParOf" srcId="{A96D6144-648F-4D14-885D-9D22F33D91F9}" destId="{C1A468A8-CE66-4208-AE70-45C53EF440B7}" srcOrd="6" destOrd="0" presId="urn:microsoft.com/office/officeart/2005/8/layout/chevron2"/>
    <dgm:cxn modelId="{46F5E584-EBC2-4234-9D77-F7FFDBFAC60A}" type="presParOf" srcId="{C1A468A8-CE66-4208-AE70-45C53EF440B7}" destId="{362B8DA5-FACF-421C-88AA-78F301056AE6}" srcOrd="0" destOrd="0" presId="urn:microsoft.com/office/officeart/2005/8/layout/chevron2"/>
    <dgm:cxn modelId="{4CE01E39-0BB2-45B8-9A09-4B6384E32CF3}" type="presParOf" srcId="{C1A468A8-CE66-4208-AE70-45C53EF440B7}" destId="{D542595A-4705-4735-88D2-4509A274099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F5A1BF-1574-4196-8375-ACC883F3327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BFAB8834-06A7-4F00-A333-5FEC4BD39976}">
      <dgm:prSet phldrT="[Text]"/>
      <dgm:spPr/>
      <dgm:t>
        <a:bodyPr/>
        <a:lstStyle/>
        <a:p>
          <a:r>
            <a:rPr lang="en-GB" dirty="0"/>
            <a:t>Randomisation</a:t>
          </a:r>
        </a:p>
      </dgm:t>
    </dgm:pt>
    <dgm:pt modelId="{F77BA107-826E-49B5-8CEF-9CBA58C28492}" type="parTrans" cxnId="{A1F070DF-8A27-4966-A8E8-9948457EF931}">
      <dgm:prSet/>
      <dgm:spPr/>
      <dgm:t>
        <a:bodyPr/>
        <a:lstStyle/>
        <a:p>
          <a:endParaRPr lang="en-GB"/>
        </a:p>
      </dgm:t>
    </dgm:pt>
    <dgm:pt modelId="{A044792A-5738-4BBE-92F1-837834782B4B}" type="sibTrans" cxnId="{A1F070DF-8A27-4966-A8E8-9948457EF931}">
      <dgm:prSet/>
      <dgm:spPr/>
      <dgm:t>
        <a:bodyPr/>
        <a:lstStyle/>
        <a:p>
          <a:endParaRPr lang="en-GB"/>
        </a:p>
      </dgm:t>
    </dgm:pt>
    <dgm:pt modelId="{FF671497-B76C-4587-A059-244FFC367F40}">
      <dgm:prSet phldrT="[Text]"/>
      <dgm:spPr/>
      <dgm:t>
        <a:bodyPr/>
        <a:lstStyle/>
        <a:p>
          <a:r>
            <a:rPr lang="en-GB" dirty="0"/>
            <a:t>Randomisation is performed by </a:t>
          </a:r>
          <a:r>
            <a:rPr lang="en-GB" u="sng" dirty="0"/>
            <a:t>unblinded</a:t>
          </a:r>
          <a:r>
            <a:rPr lang="en-GB" dirty="0"/>
            <a:t> CTP staff on TRuST, entering details from the blinded Clinical Trial Request Form</a:t>
          </a:r>
        </a:p>
      </dgm:t>
    </dgm:pt>
    <dgm:pt modelId="{66CFE499-D830-461A-9026-66B58FC38301}" type="parTrans" cxnId="{94C59421-8856-432E-BF60-5D294A490C80}">
      <dgm:prSet/>
      <dgm:spPr/>
      <dgm:t>
        <a:bodyPr/>
        <a:lstStyle/>
        <a:p>
          <a:endParaRPr lang="en-GB"/>
        </a:p>
      </dgm:t>
    </dgm:pt>
    <dgm:pt modelId="{DAF733FA-AEE5-4AA5-8B3C-DDBA005B73A1}" type="sibTrans" cxnId="{94C59421-8856-432E-BF60-5D294A490C80}">
      <dgm:prSet/>
      <dgm:spPr/>
      <dgm:t>
        <a:bodyPr/>
        <a:lstStyle/>
        <a:p>
          <a:endParaRPr lang="en-GB"/>
        </a:p>
      </dgm:t>
    </dgm:pt>
    <dgm:pt modelId="{F9C3D51A-794E-45DE-86EB-E3E22BCDF224}">
      <dgm:prSet phldrT="[Text]"/>
      <dgm:spPr/>
      <dgm:t>
        <a:bodyPr/>
        <a:lstStyle/>
        <a:p>
          <a:r>
            <a:rPr lang="en-GB" dirty="0"/>
            <a:t>Clinical Trial Request Form</a:t>
          </a:r>
        </a:p>
      </dgm:t>
    </dgm:pt>
    <dgm:pt modelId="{6EEBAAB2-0C95-494D-97CA-CC96E8A8D31F}" type="parTrans" cxnId="{3F21E43F-138A-4C30-80BB-D1464D324B45}">
      <dgm:prSet/>
      <dgm:spPr/>
      <dgm:t>
        <a:bodyPr/>
        <a:lstStyle/>
        <a:p>
          <a:endParaRPr lang="en-GB"/>
        </a:p>
      </dgm:t>
    </dgm:pt>
    <dgm:pt modelId="{14563670-0D1B-4637-AE15-2242E913D037}" type="sibTrans" cxnId="{3F21E43F-138A-4C30-80BB-D1464D324B45}">
      <dgm:prSet/>
      <dgm:spPr/>
      <dgm:t>
        <a:bodyPr/>
        <a:lstStyle/>
        <a:p>
          <a:endParaRPr lang="en-GB"/>
        </a:p>
      </dgm:t>
    </dgm:pt>
    <dgm:pt modelId="{4483C09B-6620-475E-83FD-4FE96B496F30}">
      <dgm:prSet phldrT="[Text]"/>
      <dgm:spPr/>
      <dgm:t>
        <a:bodyPr/>
        <a:lstStyle/>
        <a:p>
          <a:r>
            <a:rPr lang="en-GB" dirty="0"/>
            <a:t>A blinded Clinical Trial Request Form (Visit 2) is completed by </a:t>
          </a:r>
          <a:r>
            <a:rPr lang="en-GB" u="sng" dirty="0"/>
            <a:t>blinded</a:t>
          </a:r>
          <a:r>
            <a:rPr lang="en-GB" dirty="0"/>
            <a:t> research nurse</a:t>
          </a:r>
        </a:p>
      </dgm:t>
    </dgm:pt>
    <dgm:pt modelId="{1DD3CE93-7987-4AC5-B2D5-BA8E633F169C}" type="parTrans" cxnId="{749DD17D-6C27-462F-ACB3-AF802DEBD6CC}">
      <dgm:prSet/>
      <dgm:spPr/>
      <dgm:t>
        <a:bodyPr/>
        <a:lstStyle/>
        <a:p>
          <a:endParaRPr lang="en-GB"/>
        </a:p>
      </dgm:t>
    </dgm:pt>
    <dgm:pt modelId="{EEA169D8-0C02-4957-9D33-87E0B87BB0D7}" type="sibTrans" cxnId="{749DD17D-6C27-462F-ACB3-AF802DEBD6CC}">
      <dgm:prSet/>
      <dgm:spPr/>
      <dgm:t>
        <a:bodyPr/>
        <a:lstStyle/>
        <a:p>
          <a:endParaRPr lang="en-GB"/>
        </a:p>
      </dgm:t>
    </dgm:pt>
    <dgm:pt modelId="{2E02B788-7CB2-48B1-912E-18FF418E8D93}">
      <dgm:prSet phldrT="[Text]"/>
      <dgm:spPr/>
      <dgm:t>
        <a:bodyPr/>
        <a:lstStyle/>
        <a:p>
          <a:r>
            <a:rPr lang="en-GB" dirty="0"/>
            <a:t>IMP Release</a:t>
          </a:r>
        </a:p>
      </dgm:t>
    </dgm:pt>
    <dgm:pt modelId="{BB6718B8-FB19-454F-88C0-4CEFACBBE7E2}" type="parTrans" cxnId="{38EE12BD-A613-4880-81EF-960F9F50EB29}">
      <dgm:prSet/>
      <dgm:spPr/>
      <dgm:t>
        <a:bodyPr/>
        <a:lstStyle/>
        <a:p>
          <a:endParaRPr lang="en-GB"/>
        </a:p>
      </dgm:t>
    </dgm:pt>
    <dgm:pt modelId="{99BF8B42-7C49-4547-89AC-B40B0E2FF6CD}" type="sibTrans" cxnId="{38EE12BD-A613-4880-81EF-960F9F50EB29}">
      <dgm:prSet/>
      <dgm:spPr/>
      <dgm:t>
        <a:bodyPr/>
        <a:lstStyle/>
        <a:p>
          <a:endParaRPr lang="en-GB"/>
        </a:p>
      </dgm:t>
    </dgm:pt>
    <dgm:pt modelId="{DEA1C252-9707-4E9D-8C96-8AE112F4E415}">
      <dgm:prSet phldrT="[Text]"/>
      <dgm:spPr/>
      <dgm:t>
        <a:bodyPr/>
        <a:lstStyle/>
        <a:p>
          <a:r>
            <a:rPr lang="en-GB" dirty="0"/>
            <a:t>Clinical Trial Pharmacy release the pack IDs detailed on the unblinded Clinical Trial Request Form</a:t>
          </a:r>
        </a:p>
      </dgm:t>
    </dgm:pt>
    <dgm:pt modelId="{84C1476C-26D7-430A-9D59-AC9565E34B64}" type="parTrans" cxnId="{C102233A-FBA9-4E35-95A5-AA5EB34B6FDE}">
      <dgm:prSet/>
      <dgm:spPr/>
      <dgm:t>
        <a:bodyPr/>
        <a:lstStyle/>
        <a:p>
          <a:endParaRPr lang="en-GB"/>
        </a:p>
      </dgm:t>
    </dgm:pt>
    <dgm:pt modelId="{83C60BBE-7DF5-42D0-8A52-A5E8024F3FA1}" type="sibTrans" cxnId="{C102233A-FBA9-4E35-95A5-AA5EB34B6FDE}">
      <dgm:prSet/>
      <dgm:spPr/>
      <dgm:t>
        <a:bodyPr/>
        <a:lstStyle/>
        <a:p>
          <a:endParaRPr lang="en-GB"/>
        </a:p>
      </dgm:t>
    </dgm:pt>
    <dgm:pt modelId="{0A9FA37F-9B4E-493B-8BB6-A9235C09D518}">
      <dgm:prSet phldrT="[Text]"/>
      <dgm:spPr/>
      <dgm:t>
        <a:bodyPr/>
        <a:lstStyle/>
        <a:p>
          <a:r>
            <a:rPr lang="en-GB" dirty="0"/>
            <a:t>The blinded Clinical Trial Request Form is signed by a </a:t>
          </a:r>
          <a:r>
            <a:rPr lang="en-GB" u="sng" dirty="0"/>
            <a:t>blinded</a:t>
          </a:r>
          <a:r>
            <a:rPr lang="en-GB" dirty="0"/>
            <a:t> research nurse &amp; </a:t>
          </a:r>
          <a:r>
            <a:rPr lang="en-GB" u="sng" dirty="0"/>
            <a:t>blinded</a:t>
          </a:r>
          <a:r>
            <a:rPr lang="en-GB" dirty="0"/>
            <a:t> trial doctor</a:t>
          </a:r>
        </a:p>
      </dgm:t>
    </dgm:pt>
    <dgm:pt modelId="{819E2D41-8B48-4238-A2D4-6F230EA3F1FF}" type="parTrans" cxnId="{1DE68AE8-9C62-4631-AE55-E58FECB7A26D}">
      <dgm:prSet/>
      <dgm:spPr/>
      <dgm:t>
        <a:bodyPr/>
        <a:lstStyle/>
        <a:p>
          <a:endParaRPr lang="en-GB"/>
        </a:p>
      </dgm:t>
    </dgm:pt>
    <dgm:pt modelId="{9D45D851-E607-470E-8E64-94DE52EA0751}" type="sibTrans" cxnId="{1DE68AE8-9C62-4631-AE55-E58FECB7A26D}">
      <dgm:prSet/>
      <dgm:spPr/>
      <dgm:t>
        <a:bodyPr/>
        <a:lstStyle/>
        <a:p>
          <a:endParaRPr lang="en-GB"/>
        </a:p>
      </dgm:t>
    </dgm:pt>
    <dgm:pt modelId="{40F208CC-134C-4B6E-9E99-9E5451526C29}">
      <dgm:prSet phldrT="[Text]"/>
      <dgm:spPr/>
      <dgm:t>
        <a:bodyPr/>
        <a:lstStyle/>
        <a:p>
          <a:r>
            <a:rPr lang="en-GB" dirty="0"/>
            <a:t>The blinded Clinical Trial Request Form is provided to Clinical Trial Pharmacy (CTP)</a:t>
          </a:r>
        </a:p>
      </dgm:t>
    </dgm:pt>
    <dgm:pt modelId="{BD7CFE60-CFF6-4AD3-B394-5EC84DD9CB0B}" type="parTrans" cxnId="{A855DED7-1C69-4A08-AA47-5DA9C630D9A8}">
      <dgm:prSet/>
      <dgm:spPr/>
      <dgm:t>
        <a:bodyPr/>
        <a:lstStyle/>
        <a:p>
          <a:endParaRPr lang="en-GB"/>
        </a:p>
      </dgm:t>
    </dgm:pt>
    <dgm:pt modelId="{73D393C6-DC5C-4B15-A8BD-95E79855825A}" type="sibTrans" cxnId="{A855DED7-1C69-4A08-AA47-5DA9C630D9A8}">
      <dgm:prSet/>
      <dgm:spPr/>
      <dgm:t>
        <a:bodyPr/>
        <a:lstStyle/>
        <a:p>
          <a:endParaRPr lang="en-GB"/>
        </a:p>
      </dgm:t>
    </dgm:pt>
    <dgm:pt modelId="{25F543C4-C482-4562-9121-AA7C3992539E}">
      <dgm:prSet/>
      <dgm:spPr/>
      <dgm:t>
        <a:bodyPr/>
        <a:lstStyle/>
        <a:p>
          <a:r>
            <a:rPr lang="en-GB" dirty="0"/>
            <a:t>The Clinical Trial Release Form is generated on </a:t>
          </a:r>
          <a:r>
            <a:rPr lang="en-GB" dirty="0" err="1"/>
            <a:t>TRuST</a:t>
          </a:r>
          <a:r>
            <a:rPr lang="en-GB" dirty="0"/>
            <a:t> and printed</a:t>
          </a:r>
        </a:p>
      </dgm:t>
    </dgm:pt>
    <dgm:pt modelId="{26A15EB7-E001-4F4A-AFCC-9D3899443BA6}" type="parTrans" cxnId="{5FA8E8D5-DCB8-451F-9E9F-54015DB50D3A}">
      <dgm:prSet/>
      <dgm:spPr/>
      <dgm:t>
        <a:bodyPr/>
        <a:lstStyle/>
        <a:p>
          <a:endParaRPr lang="en-GB"/>
        </a:p>
      </dgm:t>
    </dgm:pt>
    <dgm:pt modelId="{BF93D32A-7AD4-417D-BA4E-045C50B03670}" type="sibTrans" cxnId="{5FA8E8D5-DCB8-451F-9E9F-54015DB50D3A}">
      <dgm:prSet/>
      <dgm:spPr/>
      <dgm:t>
        <a:bodyPr/>
        <a:lstStyle/>
        <a:p>
          <a:endParaRPr lang="en-GB"/>
        </a:p>
      </dgm:t>
    </dgm:pt>
    <dgm:pt modelId="{8B19DC5F-7C85-4B71-AD79-D79EDB0E9A92}">
      <dgm:prSet/>
      <dgm:spPr/>
      <dgm:t>
        <a:bodyPr/>
        <a:lstStyle/>
        <a:p>
          <a:r>
            <a:rPr lang="en-GB" dirty="0"/>
            <a:t>Pack IDs &amp; the Clinical Trial Release Form are provided to a delegated </a:t>
          </a:r>
          <a:r>
            <a:rPr lang="en-GB" u="sng" dirty="0"/>
            <a:t>unblinded</a:t>
          </a:r>
          <a:r>
            <a:rPr lang="en-GB" dirty="0"/>
            <a:t> team member to prepare IMP infusion</a:t>
          </a:r>
        </a:p>
      </dgm:t>
    </dgm:pt>
    <dgm:pt modelId="{07EB1C3D-EEFF-468C-8E2E-18496EECB91C}" type="parTrans" cxnId="{8D9091E9-6F3D-43DA-A68F-2851C399B788}">
      <dgm:prSet/>
      <dgm:spPr/>
      <dgm:t>
        <a:bodyPr/>
        <a:lstStyle/>
        <a:p>
          <a:endParaRPr lang="en-GB"/>
        </a:p>
      </dgm:t>
    </dgm:pt>
    <dgm:pt modelId="{F7FA3D02-6C5A-48D7-A79B-BBF0D1509923}" type="sibTrans" cxnId="{8D9091E9-6F3D-43DA-A68F-2851C399B788}">
      <dgm:prSet/>
      <dgm:spPr/>
      <dgm:t>
        <a:bodyPr/>
        <a:lstStyle/>
        <a:p>
          <a:endParaRPr lang="en-GB"/>
        </a:p>
      </dgm:t>
    </dgm:pt>
    <dgm:pt modelId="{CCC81A1B-D385-446E-9E1E-D18238D837AB}">
      <dgm:prSet/>
      <dgm:spPr/>
      <dgm:t>
        <a:bodyPr/>
        <a:lstStyle/>
        <a:p>
          <a:r>
            <a:rPr lang="en-GB" dirty="0"/>
            <a:t>Page 1 of the Clinical Trial Release Form must be signed by CTP staff who released the IMP &amp; the </a:t>
          </a:r>
          <a:r>
            <a:rPr lang="en-GB" u="sng" dirty="0"/>
            <a:t>unblinded</a:t>
          </a:r>
          <a:r>
            <a:rPr lang="en-GB" dirty="0"/>
            <a:t> team member who will prepare IMP </a:t>
          </a:r>
        </a:p>
      </dgm:t>
    </dgm:pt>
    <dgm:pt modelId="{3838E866-31F6-4488-9151-2007FCC80913}" type="parTrans" cxnId="{B647D882-DCC4-4D43-9D3E-3727F3AB0D5E}">
      <dgm:prSet/>
      <dgm:spPr/>
      <dgm:t>
        <a:bodyPr/>
        <a:lstStyle/>
        <a:p>
          <a:endParaRPr lang="en-GB"/>
        </a:p>
      </dgm:t>
    </dgm:pt>
    <dgm:pt modelId="{40660648-DF6D-4520-A793-567E2FAE9CF7}" type="sibTrans" cxnId="{B647D882-DCC4-4D43-9D3E-3727F3AB0D5E}">
      <dgm:prSet/>
      <dgm:spPr/>
      <dgm:t>
        <a:bodyPr/>
        <a:lstStyle/>
        <a:p>
          <a:endParaRPr lang="en-GB"/>
        </a:p>
      </dgm:t>
    </dgm:pt>
    <dgm:pt modelId="{219586D1-DCFC-4CD0-9FFC-CA77401A515B}">
      <dgm:prSet phldrT="[Text]"/>
      <dgm:spPr/>
      <dgm:t>
        <a:bodyPr/>
        <a:lstStyle/>
        <a:p>
          <a:r>
            <a:rPr lang="en-GB" dirty="0"/>
            <a:t>Clinical Trial Request Form (unblinded) is generated from TRuST, this should be printed and filed in PSF alongside the signed blinded Clinical Trial Request Form</a:t>
          </a:r>
        </a:p>
      </dgm:t>
    </dgm:pt>
    <dgm:pt modelId="{425E3B6C-3740-43A4-8B15-FBE8E4F1EF87}" type="sibTrans" cxnId="{76536540-E764-492E-8211-324A7153899D}">
      <dgm:prSet/>
      <dgm:spPr/>
      <dgm:t>
        <a:bodyPr/>
        <a:lstStyle/>
        <a:p>
          <a:endParaRPr lang="en-GB"/>
        </a:p>
      </dgm:t>
    </dgm:pt>
    <dgm:pt modelId="{8159377D-A6D7-436D-B819-492A5DC5F6A7}" type="parTrans" cxnId="{76536540-E764-492E-8211-324A7153899D}">
      <dgm:prSet/>
      <dgm:spPr/>
      <dgm:t>
        <a:bodyPr/>
        <a:lstStyle/>
        <a:p>
          <a:endParaRPr lang="en-GB"/>
        </a:p>
      </dgm:t>
    </dgm:pt>
    <dgm:pt modelId="{4B967BED-C661-4B41-BE78-64694D47364C}">
      <dgm:prSet phldrT="[Text]"/>
      <dgm:spPr/>
      <dgm:t>
        <a:bodyPr/>
        <a:lstStyle/>
        <a:p>
          <a:r>
            <a:rPr lang="en-GB" dirty="0"/>
            <a:t>IMP Preparation</a:t>
          </a:r>
        </a:p>
      </dgm:t>
    </dgm:pt>
    <dgm:pt modelId="{E6BF61B3-70F7-4FF4-B775-B7DDD7F221A0}" type="parTrans" cxnId="{9021E5E9-EB21-4C10-941A-2C44429C5863}">
      <dgm:prSet/>
      <dgm:spPr/>
      <dgm:t>
        <a:bodyPr/>
        <a:lstStyle/>
        <a:p>
          <a:endParaRPr lang="en-GB"/>
        </a:p>
      </dgm:t>
    </dgm:pt>
    <dgm:pt modelId="{82B4A27A-8A9F-49A2-A293-996BFD28A290}" type="sibTrans" cxnId="{9021E5E9-EB21-4C10-941A-2C44429C5863}">
      <dgm:prSet/>
      <dgm:spPr/>
      <dgm:t>
        <a:bodyPr/>
        <a:lstStyle/>
        <a:p>
          <a:endParaRPr lang="en-GB"/>
        </a:p>
      </dgm:t>
    </dgm:pt>
    <dgm:pt modelId="{0975FEAE-8F01-4230-A25D-241361658A24}">
      <dgm:prSet/>
      <dgm:spPr/>
      <dgm:t>
        <a:bodyPr/>
        <a:lstStyle/>
        <a:p>
          <a:r>
            <a:rPr lang="en-GB" dirty="0"/>
            <a:t>CTP or delegated </a:t>
          </a:r>
          <a:r>
            <a:rPr lang="en-GB" u="sng" dirty="0"/>
            <a:t>unblinded</a:t>
          </a:r>
          <a:r>
            <a:rPr lang="en-GB" dirty="0"/>
            <a:t> team member prepare IMP infusion</a:t>
          </a:r>
        </a:p>
      </dgm:t>
    </dgm:pt>
    <dgm:pt modelId="{C92A39ED-CBD0-489C-8F3D-C2A22C070B42}" type="parTrans" cxnId="{CA64FADE-1EBF-48F2-B551-9B6F8907F8DD}">
      <dgm:prSet/>
      <dgm:spPr/>
      <dgm:t>
        <a:bodyPr/>
        <a:lstStyle/>
        <a:p>
          <a:endParaRPr lang="en-GB"/>
        </a:p>
      </dgm:t>
    </dgm:pt>
    <dgm:pt modelId="{2A2293EF-FAFF-4D95-B4AC-AFAD4BDB0D49}" type="sibTrans" cxnId="{CA64FADE-1EBF-48F2-B551-9B6F8907F8DD}">
      <dgm:prSet/>
      <dgm:spPr/>
      <dgm:t>
        <a:bodyPr/>
        <a:lstStyle/>
        <a:p>
          <a:endParaRPr lang="en-GB"/>
        </a:p>
      </dgm:t>
    </dgm:pt>
    <dgm:pt modelId="{B3F2D25C-6B6D-4DB1-95FD-72C5386405D7}">
      <dgm:prSet/>
      <dgm:spPr/>
      <dgm:t>
        <a:bodyPr/>
        <a:lstStyle/>
        <a:p>
          <a:r>
            <a:rPr lang="en-GB"/>
            <a:t>Part of page 2 of Clinical Trial Release Form is completed by the </a:t>
          </a:r>
          <a:r>
            <a:rPr lang="en-GB" u="sng"/>
            <a:t>unblinded</a:t>
          </a:r>
          <a:r>
            <a:rPr lang="en-GB"/>
            <a:t> team member who prepared the infusion</a:t>
          </a:r>
          <a:endParaRPr lang="en-GB" dirty="0"/>
        </a:p>
      </dgm:t>
    </dgm:pt>
    <dgm:pt modelId="{F6A4EAB3-FF3E-4DDD-BF86-5CB3EFB7999A}" type="parTrans" cxnId="{58330B05-D25F-4757-AF94-A8ACA8557597}">
      <dgm:prSet/>
      <dgm:spPr/>
      <dgm:t>
        <a:bodyPr/>
        <a:lstStyle/>
        <a:p>
          <a:endParaRPr lang="en-GB"/>
        </a:p>
      </dgm:t>
    </dgm:pt>
    <dgm:pt modelId="{A582B57C-0EC9-4237-BBBA-A99989A3AC49}" type="sibTrans" cxnId="{58330B05-D25F-4757-AF94-A8ACA8557597}">
      <dgm:prSet/>
      <dgm:spPr/>
      <dgm:t>
        <a:bodyPr/>
        <a:lstStyle/>
        <a:p>
          <a:endParaRPr lang="en-GB"/>
        </a:p>
      </dgm:t>
    </dgm:pt>
    <dgm:pt modelId="{19F79536-8A46-4051-B99F-A5DADCF41AF5}">
      <dgm:prSet/>
      <dgm:spPr/>
      <dgm:t>
        <a:bodyPr/>
        <a:lstStyle/>
        <a:p>
          <a:r>
            <a:rPr lang="en-GB"/>
            <a:t>Infusion is labelled with </a:t>
          </a:r>
          <a:r>
            <a:rPr lang="en-GB" u="sng"/>
            <a:t>blinded</a:t>
          </a:r>
          <a:r>
            <a:rPr lang="en-GB"/>
            <a:t> IV bag labels that have been provided, IV bags are covered with coloured sleeves to protect from light</a:t>
          </a:r>
          <a:endParaRPr lang="en-GB" dirty="0"/>
        </a:p>
      </dgm:t>
    </dgm:pt>
    <dgm:pt modelId="{E3AD93FD-12AB-4D35-BE93-C1E38E585219}" type="parTrans" cxnId="{6DB461BD-5707-4C19-B00D-53C70D0DCBAC}">
      <dgm:prSet/>
      <dgm:spPr/>
      <dgm:t>
        <a:bodyPr/>
        <a:lstStyle/>
        <a:p>
          <a:endParaRPr lang="en-GB"/>
        </a:p>
      </dgm:t>
    </dgm:pt>
    <dgm:pt modelId="{906EB1B4-B1B9-4737-B5E7-B2536EC56F5A}" type="sibTrans" cxnId="{6DB461BD-5707-4C19-B00D-53C70D0DCBAC}">
      <dgm:prSet/>
      <dgm:spPr/>
      <dgm:t>
        <a:bodyPr/>
        <a:lstStyle/>
        <a:p>
          <a:endParaRPr lang="en-GB"/>
        </a:p>
      </dgm:t>
    </dgm:pt>
    <dgm:pt modelId="{3EC48E52-18E4-440F-827E-1DBCEFAA9EDB}">
      <dgm:prSet/>
      <dgm:spPr/>
      <dgm:t>
        <a:bodyPr/>
        <a:lstStyle/>
        <a:p>
          <a:r>
            <a:rPr lang="en-GB"/>
            <a:t>The prepared IV bag &amp; page 2 of the Clinical Trial Release Form are given to </a:t>
          </a:r>
          <a:r>
            <a:rPr lang="en-GB" u="sng"/>
            <a:t>blinded</a:t>
          </a:r>
          <a:r>
            <a:rPr lang="en-GB"/>
            <a:t> research nurse to administer infusion</a:t>
          </a:r>
          <a:endParaRPr lang="en-GB" dirty="0"/>
        </a:p>
      </dgm:t>
    </dgm:pt>
    <dgm:pt modelId="{2BC9B096-CC58-46DB-BAE6-AE4AB712848E}" type="parTrans" cxnId="{66A10701-6629-45DD-92AB-509AC3E342C9}">
      <dgm:prSet/>
      <dgm:spPr/>
      <dgm:t>
        <a:bodyPr/>
        <a:lstStyle/>
        <a:p>
          <a:endParaRPr lang="en-GB"/>
        </a:p>
      </dgm:t>
    </dgm:pt>
    <dgm:pt modelId="{5724145D-C26E-40A0-8D3F-41E95759F305}" type="sibTrans" cxnId="{66A10701-6629-45DD-92AB-509AC3E342C9}">
      <dgm:prSet/>
      <dgm:spPr/>
      <dgm:t>
        <a:bodyPr/>
        <a:lstStyle/>
        <a:p>
          <a:endParaRPr lang="en-GB"/>
        </a:p>
      </dgm:t>
    </dgm:pt>
    <dgm:pt modelId="{8744D452-39E0-4947-9E6C-BB04DFEEEE04}">
      <dgm:prSet/>
      <dgm:spPr/>
      <dgm:t>
        <a:bodyPr/>
        <a:lstStyle/>
        <a:p>
          <a:r>
            <a:rPr lang="en-GB" dirty="0"/>
            <a:t>The last section of page 2 of Clinical Trial Release Form is completed by the </a:t>
          </a:r>
          <a:r>
            <a:rPr lang="en-GB" u="sng" dirty="0"/>
            <a:t>blinded</a:t>
          </a:r>
          <a:r>
            <a:rPr lang="en-GB" dirty="0"/>
            <a:t> person who administered the infusion. This must be filed in ISF.</a:t>
          </a:r>
        </a:p>
      </dgm:t>
    </dgm:pt>
    <dgm:pt modelId="{CF593FF3-1751-44DD-B7F9-30C2A6CE5C85}" type="parTrans" cxnId="{A0B7E0B5-F9A5-44F4-88BC-3B4C1D9B7576}">
      <dgm:prSet/>
      <dgm:spPr/>
      <dgm:t>
        <a:bodyPr/>
        <a:lstStyle/>
        <a:p>
          <a:endParaRPr lang="en-GB"/>
        </a:p>
      </dgm:t>
    </dgm:pt>
    <dgm:pt modelId="{96DF4C72-AF7F-471F-8FE8-702FFDB56699}" type="sibTrans" cxnId="{A0B7E0B5-F9A5-44F4-88BC-3B4C1D9B7576}">
      <dgm:prSet/>
      <dgm:spPr/>
      <dgm:t>
        <a:bodyPr/>
        <a:lstStyle/>
        <a:p>
          <a:endParaRPr lang="en-GB"/>
        </a:p>
      </dgm:t>
    </dgm:pt>
    <dgm:pt modelId="{9CE66633-ED75-4D42-9A21-3C75CCC4EC81}">
      <dgm:prSet phldrT="[Text]"/>
      <dgm:spPr/>
      <dgm:t>
        <a:bodyPr/>
        <a:lstStyle/>
        <a:p>
          <a:r>
            <a:rPr lang="en-GB" dirty="0"/>
            <a:t>The unblinded Clinical Trial Request Form does not require to be signed by a doctor as the blinded form has already been signed</a:t>
          </a:r>
        </a:p>
      </dgm:t>
    </dgm:pt>
    <dgm:pt modelId="{185AF747-FE71-4D61-83FF-19DAEB39614C}" type="parTrans" cxnId="{593D9EC9-1D24-4963-870D-A1BE79898CBB}">
      <dgm:prSet/>
      <dgm:spPr/>
      <dgm:t>
        <a:bodyPr/>
        <a:lstStyle/>
        <a:p>
          <a:endParaRPr lang="en-GB"/>
        </a:p>
      </dgm:t>
    </dgm:pt>
    <dgm:pt modelId="{3B5F6E83-13C0-430D-A963-566459337410}" type="sibTrans" cxnId="{593D9EC9-1D24-4963-870D-A1BE79898CBB}">
      <dgm:prSet/>
      <dgm:spPr/>
      <dgm:t>
        <a:bodyPr/>
        <a:lstStyle/>
        <a:p>
          <a:endParaRPr lang="en-GB"/>
        </a:p>
      </dgm:t>
    </dgm:pt>
    <dgm:pt modelId="{A96D6144-648F-4D14-885D-9D22F33D91F9}" type="pres">
      <dgm:prSet presAssocID="{FDF5A1BF-1574-4196-8375-ACC883F3327E}" presName="linearFlow" presStyleCnt="0">
        <dgm:presLayoutVars>
          <dgm:dir/>
          <dgm:animLvl val="lvl"/>
          <dgm:resizeHandles val="exact"/>
        </dgm:presLayoutVars>
      </dgm:prSet>
      <dgm:spPr/>
    </dgm:pt>
    <dgm:pt modelId="{96ABD269-DAA9-4DD8-A8A6-FDEDB34F155A}" type="pres">
      <dgm:prSet presAssocID="{BFAB8834-06A7-4F00-A333-5FEC4BD39976}" presName="composite" presStyleCnt="0"/>
      <dgm:spPr/>
    </dgm:pt>
    <dgm:pt modelId="{FA5331BE-968B-4CAF-853D-268CEC6D8835}" type="pres">
      <dgm:prSet presAssocID="{BFAB8834-06A7-4F00-A333-5FEC4BD39976}" presName="parentText" presStyleLbl="alignNode1" presStyleIdx="0" presStyleCnt="4" custLinFactNeighborX="1576" custLinFactNeighborY="88924">
        <dgm:presLayoutVars>
          <dgm:chMax val="1"/>
          <dgm:bulletEnabled val="1"/>
        </dgm:presLayoutVars>
      </dgm:prSet>
      <dgm:spPr/>
    </dgm:pt>
    <dgm:pt modelId="{D19385AF-3698-4E92-9501-A63BFFD45C7E}" type="pres">
      <dgm:prSet presAssocID="{BFAB8834-06A7-4F00-A333-5FEC4BD39976}" presName="descendantText" presStyleLbl="alignAcc1" presStyleIdx="0" presStyleCnt="4" custLinFactY="37072" custLinFactNeighborY="100000">
        <dgm:presLayoutVars>
          <dgm:bulletEnabled val="1"/>
        </dgm:presLayoutVars>
      </dgm:prSet>
      <dgm:spPr/>
    </dgm:pt>
    <dgm:pt modelId="{AFE4B917-F164-43E8-BB74-1F4185BABC6E}" type="pres">
      <dgm:prSet presAssocID="{A044792A-5738-4BBE-92F1-837834782B4B}" presName="sp" presStyleCnt="0"/>
      <dgm:spPr/>
    </dgm:pt>
    <dgm:pt modelId="{F5D9DE76-E0B7-45E6-8164-5839723EC4E8}" type="pres">
      <dgm:prSet presAssocID="{F9C3D51A-794E-45DE-86EB-E3E22BCDF224}" presName="composite" presStyleCnt="0"/>
      <dgm:spPr/>
    </dgm:pt>
    <dgm:pt modelId="{37D3F7BB-0BAC-460D-A131-7DBFEACF8073}" type="pres">
      <dgm:prSet presAssocID="{F9C3D51A-794E-45DE-86EB-E3E22BCDF224}" presName="parentText" presStyleLbl="alignNode1" presStyleIdx="1" presStyleCnt="4" custLinFactNeighborX="1" custLinFactNeighborY="-91540">
        <dgm:presLayoutVars>
          <dgm:chMax val="1"/>
          <dgm:bulletEnabled val="1"/>
        </dgm:presLayoutVars>
      </dgm:prSet>
      <dgm:spPr/>
    </dgm:pt>
    <dgm:pt modelId="{A0639664-C738-4EC4-B0EC-65373B29D5C1}" type="pres">
      <dgm:prSet presAssocID="{F9C3D51A-794E-45DE-86EB-E3E22BCDF224}" presName="descendantText" presStyleLbl="alignAcc1" presStyleIdx="1" presStyleCnt="4" custLinFactY="-42988" custLinFactNeighborX="-109" custLinFactNeighborY="-100000">
        <dgm:presLayoutVars>
          <dgm:bulletEnabled val="1"/>
        </dgm:presLayoutVars>
      </dgm:prSet>
      <dgm:spPr/>
    </dgm:pt>
    <dgm:pt modelId="{204ABD41-1AD9-443D-A2C8-C1DDF4820B1A}" type="pres">
      <dgm:prSet presAssocID="{14563670-0D1B-4637-AE15-2242E913D037}" presName="sp" presStyleCnt="0"/>
      <dgm:spPr/>
    </dgm:pt>
    <dgm:pt modelId="{59325A4F-36E4-43FE-8869-B9BED6C0160C}" type="pres">
      <dgm:prSet presAssocID="{2E02B788-7CB2-48B1-912E-18FF418E8D93}" presName="composite" presStyleCnt="0"/>
      <dgm:spPr/>
    </dgm:pt>
    <dgm:pt modelId="{C8BE72DB-CD2E-40BE-8A0C-B7E1CF048227}" type="pres">
      <dgm:prSet presAssocID="{2E02B788-7CB2-48B1-912E-18FF418E8D93}" presName="parentText" presStyleLbl="alignNode1" presStyleIdx="2" presStyleCnt="4">
        <dgm:presLayoutVars>
          <dgm:chMax val="1"/>
          <dgm:bulletEnabled val="1"/>
        </dgm:presLayoutVars>
      </dgm:prSet>
      <dgm:spPr/>
    </dgm:pt>
    <dgm:pt modelId="{34F86662-5A6A-4C83-B4E8-740907B3343A}" type="pres">
      <dgm:prSet presAssocID="{2E02B788-7CB2-48B1-912E-18FF418E8D93}" presName="descendantText" presStyleLbl="alignAcc1" presStyleIdx="2" presStyleCnt="4">
        <dgm:presLayoutVars>
          <dgm:bulletEnabled val="1"/>
        </dgm:presLayoutVars>
      </dgm:prSet>
      <dgm:spPr/>
    </dgm:pt>
    <dgm:pt modelId="{3BF941FF-A240-46E0-8EAE-80F4E84BBBBB}" type="pres">
      <dgm:prSet presAssocID="{99BF8B42-7C49-4547-89AC-B40B0E2FF6CD}" presName="sp" presStyleCnt="0"/>
      <dgm:spPr/>
    </dgm:pt>
    <dgm:pt modelId="{C1A468A8-CE66-4208-AE70-45C53EF440B7}" type="pres">
      <dgm:prSet presAssocID="{4B967BED-C661-4B41-BE78-64694D47364C}" presName="composite" presStyleCnt="0"/>
      <dgm:spPr/>
    </dgm:pt>
    <dgm:pt modelId="{362B8DA5-FACF-421C-88AA-78F301056AE6}" type="pres">
      <dgm:prSet presAssocID="{4B967BED-C661-4B41-BE78-64694D47364C}" presName="parentText" presStyleLbl="alignNode1" presStyleIdx="3" presStyleCnt="4">
        <dgm:presLayoutVars>
          <dgm:chMax val="1"/>
          <dgm:bulletEnabled val="1"/>
        </dgm:presLayoutVars>
      </dgm:prSet>
      <dgm:spPr/>
    </dgm:pt>
    <dgm:pt modelId="{D542595A-4705-4735-88D2-4509A2740992}" type="pres">
      <dgm:prSet presAssocID="{4B967BED-C661-4B41-BE78-64694D47364C}" presName="descendantText" presStyleLbl="alignAcc1" presStyleIdx="3" presStyleCnt="4">
        <dgm:presLayoutVars>
          <dgm:bulletEnabled val="1"/>
        </dgm:presLayoutVars>
      </dgm:prSet>
      <dgm:spPr/>
    </dgm:pt>
  </dgm:ptLst>
  <dgm:cxnLst>
    <dgm:cxn modelId="{3C218800-721D-4DED-A547-442244FA90B9}" type="presOf" srcId="{CCC81A1B-D385-446E-9E1E-D18238D837AB}" destId="{34F86662-5A6A-4C83-B4E8-740907B3343A}" srcOrd="0" destOrd="3" presId="urn:microsoft.com/office/officeart/2005/8/layout/chevron2"/>
    <dgm:cxn modelId="{66A10701-6629-45DD-92AB-509AC3E342C9}" srcId="{4B967BED-C661-4B41-BE78-64694D47364C}" destId="{3EC48E52-18E4-440F-827E-1DBCEFAA9EDB}" srcOrd="3" destOrd="0" parTransId="{2BC9B096-CC58-46DB-BAE6-AE4AB712848E}" sibTransId="{5724145D-C26E-40A0-8D3F-41E95759F305}"/>
    <dgm:cxn modelId="{58330B05-D25F-4757-AF94-A8ACA8557597}" srcId="{4B967BED-C661-4B41-BE78-64694D47364C}" destId="{B3F2D25C-6B6D-4DB1-95FD-72C5386405D7}" srcOrd="1" destOrd="0" parTransId="{F6A4EAB3-FF3E-4DDD-BF86-5CB3EFB7999A}" sibTransId="{A582B57C-0EC9-4237-BBBA-A99989A3AC49}"/>
    <dgm:cxn modelId="{5AEEE90B-0670-4BF3-8305-0A7FF730BED8}" type="presOf" srcId="{4483C09B-6620-475E-83FD-4FE96B496F30}" destId="{A0639664-C738-4EC4-B0EC-65373B29D5C1}" srcOrd="0" destOrd="0" presId="urn:microsoft.com/office/officeart/2005/8/layout/chevron2"/>
    <dgm:cxn modelId="{B9027315-1DB1-4355-ABA7-A9337BA6A0C4}" type="presOf" srcId="{FF671497-B76C-4587-A059-244FFC367F40}" destId="{D19385AF-3698-4E92-9501-A63BFFD45C7E}" srcOrd="0" destOrd="0" presId="urn:microsoft.com/office/officeart/2005/8/layout/chevron2"/>
    <dgm:cxn modelId="{94C59421-8856-432E-BF60-5D294A490C80}" srcId="{BFAB8834-06A7-4F00-A333-5FEC4BD39976}" destId="{FF671497-B76C-4587-A059-244FFC367F40}" srcOrd="0" destOrd="0" parTransId="{66CFE499-D830-461A-9026-66B58FC38301}" sibTransId="{DAF733FA-AEE5-4AA5-8B3C-DDBA005B73A1}"/>
    <dgm:cxn modelId="{C102233A-FBA9-4E35-95A5-AA5EB34B6FDE}" srcId="{2E02B788-7CB2-48B1-912E-18FF418E8D93}" destId="{DEA1C252-9707-4E9D-8C96-8AE112F4E415}" srcOrd="0" destOrd="0" parTransId="{84C1476C-26D7-430A-9D59-AC9565E34B64}" sibTransId="{83C60BBE-7DF5-42D0-8A52-A5E8024F3FA1}"/>
    <dgm:cxn modelId="{2AA3933A-5DE9-49F9-9DDB-1FF844312534}" type="presOf" srcId="{219586D1-DCFC-4CD0-9FFC-CA77401A515B}" destId="{D19385AF-3698-4E92-9501-A63BFFD45C7E}" srcOrd="0" destOrd="1" presId="urn:microsoft.com/office/officeart/2005/8/layout/chevron2"/>
    <dgm:cxn modelId="{F5901F3B-47A4-428E-818D-8B4C0E224F96}" type="presOf" srcId="{9CE66633-ED75-4D42-9A21-3C75CCC4EC81}" destId="{D19385AF-3698-4E92-9501-A63BFFD45C7E}" srcOrd="0" destOrd="2" presId="urn:microsoft.com/office/officeart/2005/8/layout/chevron2"/>
    <dgm:cxn modelId="{01C0A83B-7AD3-4C51-A49B-18D5127A75B3}" type="presOf" srcId="{0975FEAE-8F01-4230-A25D-241361658A24}" destId="{D542595A-4705-4735-88D2-4509A2740992}" srcOrd="0" destOrd="0" presId="urn:microsoft.com/office/officeart/2005/8/layout/chevron2"/>
    <dgm:cxn modelId="{3F21E43F-138A-4C30-80BB-D1464D324B45}" srcId="{FDF5A1BF-1574-4196-8375-ACC883F3327E}" destId="{F9C3D51A-794E-45DE-86EB-E3E22BCDF224}" srcOrd="1" destOrd="0" parTransId="{6EEBAAB2-0C95-494D-97CA-CC96E8A8D31F}" sibTransId="{14563670-0D1B-4637-AE15-2242E913D037}"/>
    <dgm:cxn modelId="{76536540-E764-492E-8211-324A7153899D}" srcId="{BFAB8834-06A7-4F00-A333-5FEC4BD39976}" destId="{219586D1-DCFC-4CD0-9FFC-CA77401A515B}" srcOrd="1" destOrd="0" parTransId="{8159377D-A6D7-436D-B819-492A5DC5F6A7}" sibTransId="{425E3B6C-3740-43A4-8B15-FBE8E4F1EF87}"/>
    <dgm:cxn modelId="{1D50F25B-AAAF-4580-A317-8CBFF525825F}" type="presOf" srcId="{DEA1C252-9707-4E9D-8C96-8AE112F4E415}" destId="{34F86662-5A6A-4C83-B4E8-740907B3343A}" srcOrd="0" destOrd="0" presId="urn:microsoft.com/office/officeart/2005/8/layout/chevron2"/>
    <dgm:cxn modelId="{85611E6C-CEC0-4BBE-85EE-B3B5A08D4C9D}" type="presOf" srcId="{0A9FA37F-9B4E-493B-8BB6-A9235C09D518}" destId="{A0639664-C738-4EC4-B0EC-65373B29D5C1}" srcOrd="0" destOrd="1" presId="urn:microsoft.com/office/officeart/2005/8/layout/chevron2"/>
    <dgm:cxn modelId="{3EB11977-53B0-45A3-B783-AAD2384BF617}" type="presOf" srcId="{8744D452-39E0-4947-9E6C-BB04DFEEEE04}" destId="{D542595A-4705-4735-88D2-4509A2740992}" srcOrd="0" destOrd="4" presId="urn:microsoft.com/office/officeart/2005/8/layout/chevron2"/>
    <dgm:cxn modelId="{CC4B437C-6F82-4C5C-975F-C06D2F0FAD83}" type="presOf" srcId="{FDF5A1BF-1574-4196-8375-ACC883F3327E}" destId="{A96D6144-648F-4D14-885D-9D22F33D91F9}" srcOrd="0" destOrd="0" presId="urn:microsoft.com/office/officeart/2005/8/layout/chevron2"/>
    <dgm:cxn modelId="{749DD17D-6C27-462F-ACB3-AF802DEBD6CC}" srcId="{F9C3D51A-794E-45DE-86EB-E3E22BCDF224}" destId="{4483C09B-6620-475E-83FD-4FE96B496F30}" srcOrd="0" destOrd="0" parTransId="{1DD3CE93-7987-4AC5-B2D5-BA8E633F169C}" sibTransId="{EEA169D8-0C02-4957-9D33-87E0B87BB0D7}"/>
    <dgm:cxn modelId="{B647D882-DCC4-4D43-9D3E-3727F3AB0D5E}" srcId="{2E02B788-7CB2-48B1-912E-18FF418E8D93}" destId="{CCC81A1B-D385-446E-9E1E-D18238D837AB}" srcOrd="3" destOrd="0" parTransId="{3838E866-31F6-4488-9151-2007FCC80913}" sibTransId="{40660648-DF6D-4520-A793-567E2FAE9CF7}"/>
    <dgm:cxn modelId="{87A39E8D-0E45-42A2-A7CF-6A4EE61E371B}" type="presOf" srcId="{B3F2D25C-6B6D-4DB1-95FD-72C5386405D7}" destId="{D542595A-4705-4735-88D2-4509A2740992}" srcOrd="0" destOrd="1" presId="urn:microsoft.com/office/officeart/2005/8/layout/chevron2"/>
    <dgm:cxn modelId="{B0E6EBA2-F862-4C34-ADD5-59BF502243F1}" type="presOf" srcId="{25F543C4-C482-4562-9121-AA7C3992539E}" destId="{34F86662-5A6A-4C83-B4E8-740907B3343A}" srcOrd="0" destOrd="1" presId="urn:microsoft.com/office/officeart/2005/8/layout/chevron2"/>
    <dgm:cxn modelId="{A0B7E0B5-F9A5-44F4-88BC-3B4C1D9B7576}" srcId="{4B967BED-C661-4B41-BE78-64694D47364C}" destId="{8744D452-39E0-4947-9E6C-BB04DFEEEE04}" srcOrd="4" destOrd="0" parTransId="{CF593FF3-1751-44DD-B7F9-30C2A6CE5C85}" sibTransId="{96DF4C72-AF7F-471F-8FE8-702FFDB56699}"/>
    <dgm:cxn modelId="{38EE12BD-A613-4880-81EF-960F9F50EB29}" srcId="{FDF5A1BF-1574-4196-8375-ACC883F3327E}" destId="{2E02B788-7CB2-48B1-912E-18FF418E8D93}" srcOrd="2" destOrd="0" parTransId="{BB6718B8-FB19-454F-88C0-4CEFACBBE7E2}" sibTransId="{99BF8B42-7C49-4547-89AC-B40B0E2FF6CD}"/>
    <dgm:cxn modelId="{6DB461BD-5707-4C19-B00D-53C70D0DCBAC}" srcId="{4B967BED-C661-4B41-BE78-64694D47364C}" destId="{19F79536-8A46-4051-B99F-A5DADCF41AF5}" srcOrd="2" destOrd="0" parTransId="{E3AD93FD-12AB-4D35-BE93-C1E38E585219}" sibTransId="{906EB1B4-B1B9-4737-B5E7-B2536EC56F5A}"/>
    <dgm:cxn modelId="{F8A319C2-AF30-4E6E-9584-00CDF9F00716}" type="presOf" srcId="{BFAB8834-06A7-4F00-A333-5FEC4BD39976}" destId="{FA5331BE-968B-4CAF-853D-268CEC6D8835}" srcOrd="0" destOrd="0" presId="urn:microsoft.com/office/officeart/2005/8/layout/chevron2"/>
    <dgm:cxn modelId="{593D9EC9-1D24-4963-870D-A1BE79898CBB}" srcId="{BFAB8834-06A7-4F00-A333-5FEC4BD39976}" destId="{9CE66633-ED75-4D42-9A21-3C75CCC4EC81}" srcOrd="2" destOrd="0" parTransId="{185AF747-FE71-4D61-83FF-19DAEB39614C}" sibTransId="{3B5F6E83-13C0-430D-A963-566459337410}"/>
    <dgm:cxn modelId="{C360F0CA-B04B-4ABE-9CCD-F9B58302CB5E}" type="presOf" srcId="{2E02B788-7CB2-48B1-912E-18FF418E8D93}" destId="{C8BE72DB-CD2E-40BE-8A0C-B7E1CF048227}" srcOrd="0" destOrd="0" presId="urn:microsoft.com/office/officeart/2005/8/layout/chevron2"/>
    <dgm:cxn modelId="{41DC4CCC-7B27-4BD7-A403-28AC4E08455B}" type="presOf" srcId="{8B19DC5F-7C85-4B71-AD79-D79EDB0E9A92}" destId="{34F86662-5A6A-4C83-B4E8-740907B3343A}" srcOrd="0" destOrd="2" presId="urn:microsoft.com/office/officeart/2005/8/layout/chevron2"/>
    <dgm:cxn modelId="{900500CE-AC14-43F1-BBB1-A3C11D9DBCED}" type="presOf" srcId="{4B967BED-C661-4B41-BE78-64694D47364C}" destId="{362B8DA5-FACF-421C-88AA-78F301056AE6}" srcOrd="0" destOrd="0" presId="urn:microsoft.com/office/officeart/2005/8/layout/chevron2"/>
    <dgm:cxn modelId="{082FA2D4-A6EA-4635-AEA5-D075218BD9CB}" type="presOf" srcId="{40F208CC-134C-4B6E-9E99-9E5451526C29}" destId="{A0639664-C738-4EC4-B0EC-65373B29D5C1}" srcOrd="0" destOrd="2" presId="urn:microsoft.com/office/officeart/2005/8/layout/chevron2"/>
    <dgm:cxn modelId="{5FA8E8D5-DCB8-451F-9E9F-54015DB50D3A}" srcId="{2E02B788-7CB2-48B1-912E-18FF418E8D93}" destId="{25F543C4-C482-4562-9121-AA7C3992539E}" srcOrd="1" destOrd="0" parTransId="{26A15EB7-E001-4F4A-AFCC-9D3899443BA6}" sibTransId="{BF93D32A-7AD4-417D-BA4E-045C50B03670}"/>
    <dgm:cxn modelId="{A855DED7-1C69-4A08-AA47-5DA9C630D9A8}" srcId="{F9C3D51A-794E-45DE-86EB-E3E22BCDF224}" destId="{40F208CC-134C-4B6E-9E99-9E5451526C29}" srcOrd="2" destOrd="0" parTransId="{BD7CFE60-CFF6-4AD3-B394-5EC84DD9CB0B}" sibTransId="{73D393C6-DC5C-4B15-A8BD-95E79855825A}"/>
    <dgm:cxn modelId="{CA64FADE-1EBF-48F2-B551-9B6F8907F8DD}" srcId="{4B967BED-C661-4B41-BE78-64694D47364C}" destId="{0975FEAE-8F01-4230-A25D-241361658A24}" srcOrd="0" destOrd="0" parTransId="{C92A39ED-CBD0-489C-8F3D-C2A22C070B42}" sibTransId="{2A2293EF-FAFF-4D95-B4AC-AFAD4BDB0D49}"/>
    <dgm:cxn modelId="{A1F070DF-8A27-4966-A8E8-9948457EF931}" srcId="{FDF5A1BF-1574-4196-8375-ACC883F3327E}" destId="{BFAB8834-06A7-4F00-A333-5FEC4BD39976}" srcOrd="0" destOrd="0" parTransId="{F77BA107-826E-49B5-8CEF-9CBA58C28492}" sibTransId="{A044792A-5738-4BBE-92F1-837834782B4B}"/>
    <dgm:cxn modelId="{1DE68AE8-9C62-4631-AE55-E58FECB7A26D}" srcId="{F9C3D51A-794E-45DE-86EB-E3E22BCDF224}" destId="{0A9FA37F-9B4E-493B-8BB6-A9235C09D518}" srcOrd="1" destOrd="0" parTransId="{819E2D41-8B48-4238-A2D4-6F230EA3F1FF}" sibTransId="{9D45D851-E607-470E-8E64-94DE52EA0751}"/>
    <dgm:cxn modelId="{8D9091E9-6F3D-43DA-A68F-2851C399B788}" srcId="{2E02B788-7CB2-48B1-912E-18FF418E8D93}" destId="{8B19DC5F-7C85-4B71-AD79-D79EDB0E9A92}" srcOrd="2" destOrd="0" parTransId="{07EB1C3D-EEFF-468C-8E2E-18496EECB91C}" sibTransId="{F7FA3D02-6C5A-48D7-A79B-BBF0D1509923}"/>
    <dgm:cxn modelId="{9021E5E9-EB21-4C10-941A-2C44429C5863}" srcId="{FDF5A1BF-1574-4196-8375-ACC883F3327E}" destId="{4B967BED-C661-4B41-BE78-64694D47364C}" srcOrd="3" destOrd="0" parTransId="{E6BF61B3-70F7-4FF4-B775-B7DDD7F221A0}" sibTransId="{82B4A27A-8A9F-49A2-A293-996BFD28A290}"/>
    <dgm:cxn modelId="{26B3A3F1-FD8F-47F5-8856-000A4F159853}" type="presOf" srcId="{F9C3D51A-794E-45DE-86EB-E3E22BCDF224}" destId="{37D3F7BB-0BAC-460D-A131-7DBFEACF8073}" srcOrd="0" destOrd="0" presId="urn:microsoft.com/office/officeart/2005/8/layout/chevron2"/>
    <dgm:cxn modelId="{575178F5-7002-4358-B747-F808EA35D662}" type="presOf" srcId="{19F79536-8A46-4051-B99F-A5DADCF41AF5}" destId="{D542595A-4705-4735-88D2-4509A2740992}" srcOrd="0" destOrd="2" presId="urn:microsoft.com/office/officeart/2005/8/layout/chevron2"/>
    <dgm:cxn modelId="{8730F4FC-ED3D-4748-9238-525A1B5384E8}" type="presOf" srcId="{3EC48E52-18E4-440F-827E-1DBCEFAA9EDB}" destId="{D542595A-4705-4735-88D2-4509A2740992}" srcOrd="0" destOrd="3" presId="urn:microsoft.com/office/officeart/2005/8/layout/chevron2"/>
    <dgm:cxn modelId="{205D6636-8503-4310-AF1A-29ABAC031868}" type="presParOf" srcId="{A96D6144-648F-4D14-885D-9D22F33D91F9}" destId="{96ABD269-DAA9-4DD8-A8A6-FDEDB34F155A}" srcOrd="0" destOrd="0" presId="urn:microsoft.com/office/officeart/2005/8/layout/chevron2"/>
    <dgm:cxn modelId="{A9C8AF2F-33AD-46DF-97A6-31FFDDAB4233}" type="presParOf" srcId="{96ABD269-DAA9-4DD8-A8A6-FDEDB34F155A}" destId="{FA5331BE-968B-4CAF-853D-268CEC6D8835}" srcOrd="0" destOrd="0" presId="urn:microsoft.com/office/officeart/2005/8/layout/chevron2"/>
    <dgm:cxn modelId="{6398EF23-BDA3-4AB8-909C-F5C73DC0ED31}" type="presParOf" srcId="{96ABD269-DAA9-4DD8-A8A6-FDEDB34F155A}" destId="{D19385AF-3698-4E92-9501-A63BFFD45C7E}" srcOrd="1" destOrd="0" presId="urn:microsoft.com/office/officeart/2005/8/layout/chevron2"/>
    <dgm:cxn modelId="{36D55495-78B2-4921-9A5E-2573F77F12B3}" type="presParOf" srcId="{A96D6144-648F-4D14-885D-9D22F33D91F9}" destId="{AFE4B917-F164-43E8-BB74-1F4185BABC6E}" srcOrd="1" destOrd="0" presId="urn:microsoft.com/office/officeart/2005/8/layout/chevron2"/>
    <dgm:cxn modelId="{9AAFDADF-F46C-4B0F-8038-1AC9C19F280F}" type="presParOf" srcId="{A96D6144-648F-4D14-885D-9D22F33D91F9}" destId="{F5D9DE76-E0B7-45E6-8164-5839723EC4E8}" srcOrd="2" destOrd="0" presId="urn:microsoft.com/office/officeart/2005/8/layout/chevron2"/>
    <dgm:cxn modelId="{B752178C-ED13-4107-B4D5-706403D61650}" type="presParOf" srcId="{F5D9DE76-E0B7-45E6-8164-5839723EC4E8}" destId="{37D3F7BB-0BAC-460D-A131-7DBFEACF8073}" srcOrd="0" destOrd="0" presId="urn:microsoft.com/office/officeart/2005/8/layout/chevron2"/>
    <dgm:cxn modelId="{03E3DA1B-EC02-4CC0-ADCF-5A547CEF0F22}" type="presParOf" srcId="{F5D9DE76-E0B7-45E6-8164-5839723EC4E8}" destId="{A0639664-C738-4EC4-B0EC-65373B29D5C1}" srcOrd="1" destOrd="0" presId="urn:microsoft.com/office/officeart/2005/8/layout/chevron2"/>
    <dgm:cxn modelId="{44A7C181-8000-46AE-AE58-6D83E9AB8827}" type="presParOf" srcId="{A96D6144-648F-4D14-885D-9D22F33D91F9}" destId="{204ABD41-1AD9-443D-A2C8-C1DDF4820B1A}" srcOrd="3" destOrd="0" presId="urn:microsoft.com/office/officeart/2005/8/layout/chevron2"/>
    <dgm:cxn modelId="{ED02CF1A-EF48-4043-BB36-2AB81B84D952}" type="presParOf" srcId="{A96D6144-648F-4D14-885D-9D22F33D91F9}" destId="{59325A4F-36E4-43FE-8869-B9BED6C0160C}" srcOrd="4" destOrd="0" presId="urn:microsoft.com/office/officeart/2005/8/layout/chevron2"/>
    <dgm:cxn modelId="{77859B70-1CC3-4C93-9643-3BE69A8B6383}" type="presParOf" srcId="{59325A4F-36E4-43FE-8869-B9BED6C0160C}" destId="{C8BE72DB-CD2E-40BE-8A0C-B7E1CF048227}" srcOrd="0" destOrd="0" presId="urn:microsoft.com/office/officeart/2005/8/layout/chevron2"/>
    <dgm:cxn modelId="{628D0364-7BD0-4AD7-B14C-CAA8A421D55A}" type="presParOf" srcId="{59325A4F-36E4-43FE-8869-B9BED6C0160C}" destId="{34F86662-5A6A-4C83-B4E8-740907B3343A}" srcOrd="1" destOrd="0" presId="urn:microsoft.com/office/officeart/2005/8/layout/chevron2"/>
    <dgm:cxn modelId="{AA5017FA-B409-4B84-A27B-C4F503546E84}" type="presParOf" srcId="{A96D6144-648F-4D14-885D-9D22F33D91F9}" destId="{3BF941FF-A240-46E0-8EAE-80F4E84BBBBB}" srcOrd="5" destOrd="0" presId="urn:microsoft.com/office/officeart/2005/8/layout/chevron2"/>
    <dgm:cxn modelId="{35B6C301-9312-4AA5-B93C-888C62816FA1}" type="presParOf" srcId="{A96D6144-648F-4D14-885D-9D22F33D91F9}" destId="{C1A468A8-CE66-4208-AE70-45C53EF440B7}" srcOrd="6" destOrd="0" presId="urn:microsoft.com/office/officeart/2005/8/layout/chevron2"/>
    <dgm:cxn modelId="{46F5E584-EBC2-4234-9D77-F7FFDBFAC60A}" type="presParOf" srcId="{C1A468A8-CE66-4208-AE70-45C53EF440B7}" destId="{362B8DA5-FACF-421C-88AA-78F301056AE6}" srcOrd="0" destOrd="0" presId="urn:microsoft.com/office/officeart/2005/8/layout/chevron2"/>
    <dgm:cxn modelId="{4CE01E39-0BB2-45B8-9A09-4B6384E32CF3}" type="presParOf" srcId="{C1A468A8-CE66-4208-AE70-45C53EF440B7}" destId="{D542595A-4705-4735-88D2-4509A274099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331BE-968B-4CAF-853D-268CEC6D8835}">
      <dsp:nvSpPr>
        <dsp:cNvPr id="0" name=""/>
        <dsp:cNvSpPr/>
      </dsp:nvSpPr>
      <dsp:spPr>
        <a:xfrm rot="5400000">
          <a:off x="-231023" y="233990"/>
          <a:ext cx="1540154" cy="107810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Randomisation</a:t>
          </a:r>
        </a:p>
      </dsp:txBody>
      <dsp:txXfrm rot="-5400000">
        <a:off x="0" y="542021"/>
        <a:ext cx="1078108" cy="462046"/>
      </dsp:txXfrm>
    </dsp:sp>
    <dsp:sp modelId="{D19385AF-3698-4E92-9501-A63BFFD45C7E}">
      <dsp:nvSpPr>
        <dsp:cNvPr id="0" name=""/>
        <dsp:cNvSpPr/>
      </dsp:nvSpPr>
      <dsp:spPr>
        <a:xfrm rot="5400000">
          <a:off x="5085842" y="-4047300"/>
          <a:ext cx="1001100" cy="90957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endParaRPr lang="en-GB" sz="1100" kern="1200" dirty="0"/>
        </a:p>
        <a:p>
          <a:pPr marL="57150" lvl="1" indent="-57150" algn="l" defTabSz="488950">
            <a:lnSpc>
              <a:spcPct val="90000"/>
            </a:lnSpc>
            <a:spcBef>
              <a:spcPct val="0"/>
            </a:spcBef>
            <a:spcAft>
              <a:spcPct val="15000"/>
            </a:spcAft>
            <a:buChar char="•"/>
          </a:pPr>
          <a:r>
            <a:rPr lang="en-GB" sz="1100" kern="1200" dirty="0"/>
            <a:t>Blinded research nurse provides the randomisation details to the unblinded research nurse via an unsigned blinded Clinical Trial Request Form (Visit 2)</a:t>
          </a:r>
        </a:p>
        <a:p>
          <a:pPr marL="57150" lvl="1" indent="-57150" algn="l" defTabSz="488950">
            <a:lnSpc>
              <a:spcPct val="90000"/>
            </a:lnSpc>
            <a:spcBef>
              <a:spcPct val="0"/>
            </a:spcBef>
            <a:spcAft>
              <a:spcPct val="15000"/>
            </a:spcAft>
            <a:buChar char="•"/>
          </a:pPr>
          <a:r>
            <a:rPr lang="en-GB" sz="1100" kern="1200" dirty="0"/>
            <a:t>Randomisation is performed by </a:t>
          </a:r>
          <a:r>
            <a:rPr lang="en-GB" sz="1100" u="sng" kern="1200" dirty="0"/>
            <a:t>unblinded</a:t>
          </a:r>
          <a:r>
            <a:rPr lang="en-GB" sz="1100" kern="1200" dirty="0"/>
            <a:t> research nurse on </a:t>
          </a:r>
          <a:r>
            <a:rPr lang="en-GB" sz="1100" kern="1200" dirty="0" err="1"/>
            <a:t>TRuST</a:t>
          </a:r>
          <a:r>
            <a:rPr lang="en-GB" sz="1100" kern="1200" dirty="0"/>
            <a:t> </a:t>
          </a:r>
        </a:p>
        <a:p>
          <a:pPr marL="57150" lvl="1" indent="-57150" algn="l" defTabSz="488950">
            <a:lnSpc>
              <a:spcPct val="90000"/>
            </a:lnSpc>
            <a:spcBef>
              <a:spcPct val="0"/>
            </a:spcBef>
            <a:spcAft>
              <a:spcPct val="15000"/>
            </a:spcAft>
            <a:buChar char="•"/>
          </a:pPr>
          <a:r>
            <a:rPr lang="en-GB" sz="1100" kern="1200" dirty="0"/>
            <a:t>The Unblinded Clinical Trial Request Form is generated from TRuST with randomisation allocation and pack IDs</a:t>
          </a:r>
        </a:p>
      </dsp:txBody>
      <dsp:txXfrm rot="-5400000">
        <a:off x="1038542" y="48870"/>
        <a:ext cx="9046831" cy="903360"/>
      </dsp:txXfrm>
    </dsp:sp>
    <dsp:sp modelId="{37D3F7BB-0BAC-460D-A131-7DBFEACF8073}">
      <dsp:nvSpPr>
        <dsp:cNvPr id="0" name=""/>
        <dsp:cNvSpPr/>
      </dsp:nvSpPr>
      <dsp:spPr>
        <a:xfrm rot="5400000">
          <a:off x="-231023" y="1630285"/>
          <a:ext cx="1540154" cy="107810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Clinical Trial Request Form</a:t>
          </a:r>
        </a:p>
      </dsp:txBody>
      <dsp:txXfrm rot="-5400000">
        <a:off x="0" y="1938316"/>
        <a:ext cx="1078108" cy="462046"/>
      </dsp:txXfrm>
    </dsp:sp>
    <dsp:sp modelId="{A0639664-C738-4EC4-B0EC-65373B29D5C1}">
      <dsp:nvSpPr>
        <dsp:cNvPr id="0" name=""/>
        <dsp:cNvSpPr/>
      </dsp:nvSpPr>
      <dsp:spPr>
        <a:xfrm rot="5400000">
          <a:off x="5125408" y="-2648037"/>
          <a:ext cx="1001100" cy="90957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The Clinical Trial Request Form is generated on </a:t>
          </a:r>
          <a:r>
            <a:rPr lang="en-GB" sz="1100" kern="1200" dirty="0" err="1"/>
            <a:t>TRuST</a:t>
          </a:r>
          <a:r>
            <a:rPr lang="en-GB" sz="1100" kern="1200" dirty="0"/>
            <a:t>. This must be printed and signed by an </a:t>
          </a:r>
          <a:r>
            <a:rPr lang="en-GB" sz="1100" u="sng" kern="1200" dirty="0"/>
            <a:t>unblinded</a:t>
          </a:r>
          <a:r>
            <a:rPr lang="en-GB" sz="1100" kern="1200" dirty="0"/>
            <a:t> research nurse &amp; </a:t>
          </a:r>
          <a:r>
            <a:rPr lang="en-GB" sz="1100" u="sng" kern="1200" dirty="0"/>
            <a:t>unblinded</a:t>
          </a:r>
          <a:r>
            <a:rPr lang="en-GB" sz="1100" kern="1200" dirty="0"/>
            <a:t> trial doctor</a:t>
          </a:r>
        </a:p>
        <a:p>
          <a:pPr marL="57150" lvl="1" indent="-57150" algn="l" defTabSz="488950">
            <a:lnSpc>
              <a:spcPct val="90000"/>
            </a:lnSpc>
            <a:spcBef>
              <a:spcPct val="0"/>
            </a:spcBef>
            <a:spcAft>
              <a:spcPct val="15000"/>
            </a:spcAft>
            <a:buChar char="•"/>
          </a:pPr>
          <a:r>
            <a:rPr lang="en-GB" sz="1100" kern="1200" dirty="0"/>
            <a:t>The unblinded research nurse takes the signed Clinical Trial Request Form to Clinical Trial Pharmacy (CTP)</a:t>
          </a:r>
        </a:p>
        <a:p>
          <a:pPr marL="57150" lvl="1" indent="-57150" algn="l" defTabSz="488950">
            <a:lnSpc>
              <a:spcPct val="90000"/>
            </a:lnSpc>
            <a:spcBef>
              <a:spcPct val="0"/>
            </a:spcBef>
            <a:spcAft>
              <a:spcPct val="15000"/>
            </a:spcAft>
            <a:buChar char="•"/>
          </a:pPr>
          <a:r>
            <a:rPr lang="en-GB" sz="1100" kern="1200" dirty="0"/>
            <a:t>The signed unblinded Clinical Trial Request Form must be filed in the PSF</a:t>
          </a:r>
        </a:p>
      </dsp:txBody>
      <dsp:txXfrm rot="-5400000">
        <a:off x="1078108" y="1448133"/>
        <a:ext cx="9046831" cy="903360"/>
      </dsp:txXfrm>
    </dsp:sp>
    <dsp:sp modelId="{C8BE72DB-CD2E-40BE-8A0C-B7E1CF048227}">
      <dsp:nvSpPr>
        <dsp:cNvPr id="0" name=""/>
        <dsp:cNvSpPr/>
      </dsp:nvSpPr>
      <dsp:spPr>
        <a:xfrm rot="5400000">
          <a:off x="-231023" y="3026580"/>
          <a:ext cx="1540154" cy="107810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IMP Release</a:t>
          </a:r>
        </a:p>
      </dsp:txBody>
      <dsp:txXfrm rot="-5400000">
        <a:off x="0" y="3334611"/>
        <a:ext cx="1078108" cy="462046"/>
      </dsp:txXfrm>
    </dsp:sp>
    <dsp:sp modelId="{34F86662-5A6A-4C83-B4E8-740907B3343A}">
      <dsp:nvSpPr>
        <dsp:cNvPr id="0" name=""/>
        <dsp:cNvSpPr/>
      </dsp:nvSpPr>
      <dsp:spPr>
        <a:xfrm rot="5400000">
          <a:off x="5125408" y="-1251742"/>
          <a:ext cx="1001100" cy="90957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Clinical Trial Pharmacy release pack IDs on TRuST</a:t>
          </a:r>
        </a:p>
        <a:p>
          <a:pPr marL="57150" lvl="1" indent="-57150" algn="l" defTabSz="488950">
            <a:lnSpc>
              <a:spcPct val="90000"/>
            </a:lnSpc>
            <a:spcBef>
              <a:spcPct val="0"/>
            </a:spcBef>
            <a:spcAft>
              <a:spcPct val="15000"/>
            </a:spcAft>
            <a:buChar char="•"/>
          </a:pPr>
          <a:r>
            <a:rPr lang="en-GB" sz="1100" kern="1200" dirty="0"/>
            <a:t>The Clinical Trial Release Form is generated on </a:t>
          </a:r>
          <a:r>
            <a:rPr lang="en-GB" sz="1100" kern="1200" dirty="0" err="1"/>
            <a:t>TRuST</a:t>
          </a:r>
          <a:r>
            <a:rPr lang="en-GB" sz="1100" kern="1200" dirty="0"/>
            <a:t> and printed</a:t>
          </a:r>
        </a:p>
        <a:p>
          <a:pPr marL="57150" lvl="1" indent="-57150" algn="l" defTabSz="488950">
            <a:lnSpc>
              <a:spcPct val="90000"/>
            </a:lnSpc>
            <a:spcBef>
              <a:spcPct val="0"/>
            </a:spcBef>
            <a:spcAft>
              <a:spcPct val="15000"/>
            </a:spcAft>
            <a:buChar char="•"/>
          </a:pPr>
          <a:r>
            <a:rPr lang="en-GB" sz="1100" kern="1200" dirty="0"/>
            <a:t>Pack IDs are released to CTP staff or delegated </a:t>
          </a:r>
          <a:r>
            <a:rPr lang="en-GB" sz="1100" u="sng" kern="1200" dirty="0"/>
            <a:t>unblinded</a:t>
          </a:r>
          <a:r>
            <a:rPr lang="en-GB" sz="1100" kern="1200" dirty="0"/>
            <a:t> team member to prepare IMP infusion</a:t>
          </a:r>
        </a:p>
        <a:p>
          <a:pPr marL="57150" lvl="1" indent="-57150" algn="l" defTabSz="488950">
            <a:lnSpc>
              <a:spcPct val="90000"/>
            </a:lnSpc>
            <a:spcBef>
              <a:spcPct val="0"/>
            </a:spcBef>
            <a:spcAft>
              <a:spcPct val="15000"/>
            </a:spcAft>
            <a:buChar char="•"/>
          </a:pPr>
          <a:r>
            <a:rPr lang="en-GB" sz="1100" kern="1200" dirty="0"/>
            <a:t>Page 1 of the Clinical Trial Release Form is signed by CTP staff who released the IMP &amp; the </a:t>
          </a:r>
          <a:r>
            <a:rPr lang="en-GB" sz="1100" u="sng" kern="1200" dirty="0"/>
            <a:t>unblinded</a:t>
          </a:r>
          <a:r>
            <a:rPr lang="en-GB" sz="1100" kern="1200" dirty="0"/>
            <a:t> person collecting the IMP packs for preparation </a:t>
          </a:r>
        </a:p>
      </dsp:txBody>
      <dsp:txXfrm rot="-5400000">
        <a:off x="1078108" y="2844428"/>
        <a:ext cx="9046831" cy="903360"/>
      </dsp:txXfrm>
    </dsp:sp>
    <dsp:sp modelId="{4C6F5C05-042F-4566-8B13-834308628992}">
      <dsp:nvSpPr>
        <dsp:cNvPr id="0" name=""/>
        <dsp:cNvSpPr/>
      </dsp:nvSpPr>
      <dsp:spPr>
        <a:xfrm rot="5400000">
          <a:off x="-231023" y="4422876"/>
          <a:ext cx="1540154" cy="107810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IMP Preparation</a:t>
          </a:r>
        </a:p>
      </dsp:txBody>
      <dsp:txXfrm rot="-5400000">
        <a:off x="0" y="4730907"/>
        <a:ext cx="1078108" cy="462046"/>
      </dsp:txXfrm>
    </dsp:sp>
    <dsp:sp modelId="{976609B4-5E71-42C3-8643-4EF7BBA30FB0}">
      <dsp:nvSpPr>
        <dsp:cNvPr id="0" name=""/>
        <dsp:cNvSpPr/>
      </dsp:nvSpPr>
      <dsp:spPr>
        <a:xfrm rot="5400000">
          <a:off x="5125408" y="144552"/>
          <a:ext cx="1001100" cy="90957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CTP or delegated </a:t>
          </a:r>
          <a:r>
            <a:rPr lang="en-GB" sz="1100" u="sng" kern="1200" dirty="0"/>
            <a:t>unblinded</a:t>
          </a:r>
          <a:r>
            <a:rPr lang="en-GB" sz="1100" kern="1200" dirty="0"/>
            <a:t> team member prepare IMP with the IV bags provided</a:t>
          </a:r>
        </a:p>
        <a:p>
          <a:pPr marL="57150" lvl="1" indent="-57150" algn="l" defTabSz="488950">
            <a:lnSpc>
              <a:spcPct val="90000"/>
            </a:lnSpc>
            <a:spcBef>
              <a:spcPct val="0"/>
            </a:spcBef>
            <a:spcAft>
              <a:spcPct val="15000"/>
            </a:spcAft>
            <a:buChar char="•"/>
          </a:pPr>
          <a:r>
            <a:rPr lang="en-GB" sz="1100" kern="1200" dirty="0"/>
            <a:t>Part of page 2 of Clinical Trial Release Form is completed by the </a:t>
          </a:r>
          <a:r>
            <a:rPr lang="en-GB" sz="1100" u="sng" kern="1200" dirty="0"/>
            <a:t>unblinded</a:t>
          </a:r>
          <a:r>
            <a:rPr lang="en-GB" sz="1100" kern="1200" dirty="0"/>
            <a:t> team member who prepared the infusion</a:t>
          </a:r>
        </a:p>
        <a:p>
          <a:pPr marL="57150" lvl="1" indent="-57150" algn="l" defTabSz="488950">
            <a:lnSpc>
              <a:spcPct val="90000"/>
            </a:lnSpc>
            <a:spcBef>
              <a:spcPct val="0"/>
            </a:spcBef>
            <a:spcAft>
              <a:spcPct val="15000"/>
            </a:spcAft>
            <a:buChar char="•"/>
          </a:pPr>
          <a:r>
            <a:rPr lang="en-GB" sz="1100" kern="1200" dirty="0"/>
            <a:t>Infusion is labelled with </a:t>
          </a:r>
          <a:r>
            <a:rPr lang="en-GB" sz="1100" u="sng" kern="1200" dirty="0"/>
            <a:t>blinded</a:t>
          </a:r>
          <a:r>
            <a:rPr lang="en-GB" sz="1100" kern="1200" dirty="0"/>
            <a:t> IV bag labels that have been provided, IV bags are covered with coloured sleeves to protect from light</a:t>
          </a:r>
        </a:p>
        <a:p>
          <a:pPr marL="57150" lvl="1" indent="-57150" algn="l" defTabSz="488950">
            <a:lnSpc>
              <a:spcPct val="90000"/>
            </a:lnSpc>
            <a:spcBef>
              <a:spcPct val="0"/>
            </a:spcBef>
            <a:spcAft>
              <a:spcPct val="15000"/>
            </a:spcAft>
            <a:buChar char="•"/>
          </a:pPr>
          <a:r>
            <a:rPr lang="en-GB" sz="1100" kern="1200" dirty="0"/>
            <a:t>The prepared IV bag &amp; page 2 of the Clinical Trial Release Form are given to </a:t>
          </a:r>
          <a:r>
            <a:rPr lang="en-GB" sz="1100" u="sng" kern="1200" dirty="0"/>
            <a:t>blinded</a:t>
          </a:r>
          <a:r>
            <a:rPr lang="en-GB" sz="1100" kern="1200" dirty="0"/>
            <a:t> research nurse to administer infusion</a:t>
          </a:r>
        </a:p>
        <a:p>
          <a:pPr marL="57150" lvl="1" indent="-57150" algn="l" defTabSz="488950">
            <a:lnSpc>
              <a:spcPct val="90000"/>
            </a:lnSpc>
            <a:spcBef>
              <a:spcPct val="0"/>
            </a:spcBef>
            <a:spcAft>
              <a:spcPct val="15000"/>
            </a:spcAft>
            <a:buChar char="•"/>
          </a:pPr>
          <a:r>
            <a:rPr lang="en-GB" sz="1100" kern="1200" dirty="0"/>
            <a:t>The last section of page 2 of Clinical Trial Release Form is completed by the </a:t>
          </a:r>
          <a:r>
            <a:rPr lang="en-GB" sz="1100" u="sng" kern="1200" dirty="0"/>
            <a:t>blinded</a:t>
          </a:r>
          <a:r>
            <a:rPr lang="en-GB" sz="1100" kern="1200" dirty="0"/>
            <a:t> person who administered the infusion. This must be filed in ISF.</a:t>
          </a:r>
        </a:p>
      </dsp:txBody>
      <dsp:txXfrm rot="-5400000">
        <a:off x="1078108" y="4240722"/>
        <a:ext cx="9046831" cy="903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331BE-968B-4CAF-853D-268CEC6D8835}">
      <dsp:nvSpPr>
        <dsp:cNvPr id="0" name=""/>
        <dsp:cNvSpPr/>
      </dsp:nvSpPr>
      <dsp:spPr>
        <a:xfrm rot="5400000">
          <a:off x="-214032" y="1603557"/>
          <a:ext cx="1540154" cy="107810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Randomisation</a:t>
          </a:r>
        </a:p>
      </dsp:txBody>
      <dsp:txXfrm rot="-5400000">
        <a:off x="16991" y="1911588"/>
        <a:ext cx="1078108" cy="462046"/>
      </dsp:txXfrm>
    </dsp:sp>
    <dsp:sp modelId="{D19385AF-3698-4E92-9501-A63BFFD45C7E}">
      <dsp:nvSpPr>
        <dsp:cNvPr id="0" name=""/>
        <dsp:cNvSpPr/>
      </dsp:nvSpPr>
      <dsp:spPr>
        <a:xfrm rot="5400000">
          <a:off x="5125408" y="-2672104"/>
          <a:ext cx="1001100" cy="90957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Randomisation is performed by </a:t>
          </a:r>
          <a:r>
            <a:rPr lang="en-GB" sz="1100" u="sng" kern="1200" dirty="0"/>
            <a:t>unblinded</a:t>
          </a:r>
          <a:r>
            <a:rPr lang="en-GB" sz="1100" kern="1200" dirty="0"/>
            <a:t> nurse on TRuST, entering details from the blinded Clinical Trial Request Form</a:t>
          </a:r>
        </a:p>
        <a:p>
          <a:pPr marL="57150" lvl="1" indent="-57150" algn="l" defTabSz="488950">
            <a:lnSpc>
              <a:spcPct val="90000"/>
            </a:lnSpc>
            <a:spcBef>
              <a:spcPct val="0"/>
            </a:spcBef>
            <a:spcAft>
              <a:spcPct val="15000"/>
            </a:spcAft>
            <a:buChar char="•"/>
          </a:pPr>
          <a:r>
            <a:rPr lang="en-GB" sz="1100" kern="1200" dirty="0"/>
            <a:t>Clinical Trial Request Form (unblinded) is generated from TRuST, this should be printed and filed in PSF alongside the signed blinded Clinical Trial Request Form</a:t>
          </a:r>
        </a:p>
        <a:p>
          <a:pPr marL="57150" lvl="1" indent="-57150" algn="l" defTabSz="488950">
            <a:lnSpc>
              <a:spcPct val="90000"/>
            </a:lnSpc>
            <a:spcBef>
              <a:spcPct val="0"/>
            </a:spcBef>
            <a:spcAft>
              <a:spcPct val="15000"/>
            </a:spcAft>
            <a:buChar char="•"/>
          </a:pPr>
          <a:r>
            <a:rPr lang="en-GB" sz="1100" kern="1200" dirty="0"/>
            <a:t>The unblinded Clinical Trial Request Form does not require to be signed by a doctor as the blinded form has already been signed</a:t>
          </a:r>
        </a:p>
      </dsp:txBody>
      <dsp:txXfrm rot="-5400000">
        <a:off x="1078108" y="1424066"/>
        <a:ext cx="9046831" cy="903360"/>
      </dsp:txXfrm>
    </dsp:sp>
    <dsp:sp modelId="{37D3F7BB-0BAC-460D-A131-7DBFEACF8073}">
      <dsp:nvSpPr>
        <dsp:cNvPr id="0" name=""/>
        <dsp:cNvSpPr/>
      </dsp:nvSpPr>
      <dsp:spPr>
        <a:xfrm rot="5400000">
          <a:off x="-231012" y="231023"/>
          <a:ext cx="1540154" cy="107810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Clinical Trial Request Form</a:t>
          </a:r>
        </a:p>
      </dsp:txBody>
      <dsp:txXfrm rot="-5400000">
        <a:off x="11" y="539054"/>
        <a:ext cx="1078108" cy="462046"/>
      </dsp:txXfrm>
    </dsp:sp>
    <dsp:sp modelId="{A0639664-C738-4EC4-B0EC-65373B29D5C1}">
      <dsp:nvSpPr>
        <dsp:cNvPr id="0" name=""/>
        <dsp:cNvSpPr/>
      </dsp:nvSpPr>
      <dsp:spPr>
        <a:xfrm rot="5400000">
          <a:off x="5115494" y="-4047300"/>
          <a:ext cx="1001100" cy="90957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A blinded Clinical Trial Request Form (Visit 2) is completed by </a:t>
          </a:r>
          <a:r>
            <a:rPr lang="en-GB" sz="1100" u="sng" kern="1200" dirty="0"/>
            <a:t>blinded</a:t>
          </a:r>
          <a:r>
            <a:rPr lang="en-GB" sz="1100" kern="1200" dirty="0"/>
            <a:t> research nurse</a:t>
          </a:r>
        </a:p>
        <a:p>
          <a:pPr marL="57150" lvl="1" indent="-57150" algn="l" defTabSz="488950">
            <a:lnSpc>
              <a:spcPct val="90000"/>
            </a:lnSpc>
            <a:spcBef>
              <a:spcPct val="0"/>
            </a:spcBef>
            <a:spcAft>
              <a:spcPct val="15000"/>
            </a:spcAft>
            <a:buChar char="•"/>
          </a:pPr>
          <a:r>
            <a:rPr lang="en-GB" sz="1100" kern="1200" dirty="0"/>
            <a:t>The blinded Clinical Trial Request Form is signed by a </a:t>
          </a:r>
          <a:r>
            <a:rPr lang="en-GB" sz="1100" u="sng" kern="1200" dirty="0"/>
            <a:t>blinded</a:t>
          </a:r>
          <a:r>
            <a:rPr lang="en-GB" sz="1100" kern="1200" dirty="0"/>
            <a:t> research nurse &amp; </a:t>
          </a:r>
          <a:r>
            <a:rPr lang="en-GB" sz="1100" u="sng" kern="1200" dirty="0"/>
            <a:t>blinded</a:t>
          </a:r>
          <a:r>
            <a:rPr lang="en-GB" sz="1100" kern="1200" dirty="0"/>
            <a:t> trial doctor</a:t>
          </a:r>
        </a:p>
        <a:p>
          <a:pPr marL="57150" lvl="1" indent="-57150" algn="l" defTabSz="488950">
            <a:lnSpc>
              <a:spcPct val="90000"/>
            </a:lnSpc>
            <a:spcBef>
              <a:spcPct val="0"/>
            </a:spcBef>
            <a:spcAft>
              <a:spcPct val="15000"/>
            </a:spcAft>
            <a:buChar char="•"/>
          </a:pPr>
          <a:r>
            <a:rPr lang="en-GB" sz="1100" kern="1200" dirty="0"/>
            <a:t>The blinded Clinical Trial Request Form is provided to the </a:t>
          </a:r>
          <a:r>
            <a:rPr lang="en-GB" sz="1100" u="sng" kern="1200" dirty="0"/>
            <a:t>unblinded</a:t>
          </a:r>
          <a:r>
            <a:rPr lang="en-GB" sz="1100" kern="1200" dirty="0"/>
            <a:t> research nurse</a:t>
          </a:r>
        </a:p>
      </dsp:txBody>
      <dsp:txXfrm rot="-5400000">
        <a:off x="1068194" y="48870"/>
        <a:ext cx="9046831" cy="903360"/>
      </dsp:txXfrm>
    </dsp:sp>
    <dsp:sp modelId="{C8BE72DB-CD2E-40BE-8A0C-B7E1CF048227}">
      <dsp:nvSpPr>
        <dsp:cNvPr id="0" name=""/>
        <dsp:cNvSpPr/>
      </dsp:nvSpPr>
      <dsp:spPr>
        <a:xfrm rot="5400000">
          <a:off x="-231023" y="3026580"/>
          <a:ext cx="1540154" cy="107810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IMP Release</a:t>
          </a:r>
        </a:p>
      </dsp:txBody>
      <dsp:txXfrm rot="-5400000">
        <a:off x="0" y="3334611"/>
        <a:ext cx="1078108" cy="462046"/>
      </dsp:txXfrm>
    </dsp:sp>
    <dsp:sp modelId="{34F86662-5A6A-4C83-B4E8-740907B3343A}">
      <dsp:nvSpPr>
        <dsp:cNvPr id="0" name=""/>
        <dsp:cNvSpPr/>
      </dsp:nvSpPr>
      <dsp:spPr>
        <a:xfrm rot="5400000">
          <a:off x="5125408" y="-1251742"/>
          <a:ext cx="1001100" cy="90957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Clinical Trial Pharmacy release the pack IDs detailed on the unblinded Clinical Trial Request Form</a:t>
          </a:r>
        </a:p>
        <a:p>
          <a:pPr marL="57150" lvl="1" indent="-57150" algn="l" defTabSz="488950">
            <a:lnSpc>
              <a:spcPct val="90000"/>
            </a:lnSpc>
            <a:spcBef>
              <a:spcPct val="0"/>
            </a:spcBef>
            <a:spcAft>
              <a:spcPct val="15000"/>
            </a:spcAft>
            <a:buChar char="•"/>
          </a:pPr>
          <a:r>
            <a:rPr lang="en-GB" sz="1100" kern="1200"/>
            <a:t>The Clinical Trial Release Form is generated on TRuST and printed</a:t>
          </a:r>
          <a:endParaRPr lang="en-GB" sz="1100" kern="1200" dirty="0"/>
        </a:p>
        <a:p>
          <a:pPr marL="57150" lvl="1" indent="-57150" algn="l" defTabSz="488950">
            <a:lnSpc>
              <a:spcPct val="90000"/>
            </a:lnSpc>
            <a:spcBef>
              <a:spcPct val="0"/>
            </a:spcBef>
            <a:spcAft>
              <a:spcPct val="15000"/>
            </a:spcAft>
            <a:buChar char="•"/>
          </a:pPr>
          <a:r>
            <a:rPr lang="en-GB" sz="1100" kern="1200"/>
            <a:t>Pack IDs &amp; the Clinical Trial Release Form are provided to a delegated </a:t>
          </a:r>
          <a:r>
            <a:rPr lang="en-GB" sz="1100" u="sng" kern="1200"/>
            <a:t>unblinded</a:t>
          </a:r>
          <a:r>
            <a:rPr lang="en-GB" sz="1100" kern="1200"/>
            <a:t> team member to prepare IMP infusion</a:t>
          </a:r>
          <a:endParaRPr lang="en-GB" sz="1100" kern="1200" dirty="0"/>
        </a:p>
        <a:p>
          <a:pPr marL="57150" lvl="1" indent="-57150" algn="l" defTabSz="488950">
            <a:lnSpc>
              <a:spcPct val="90000"/>
            </a:lnSpc>
            <a:spcBef>
              <a:spcPct val="0"/>
            </a:spcBef>
            <a:spcAft>
              <a:spcPct val="15000"/>
            </a:spcAft>
            <a:buChar char="•"/>
          </a:pPr>
          <a:r>
            <a:rPr lang="en-GB" sz="1100" kern="1200" dirty="0"/>
            <a:t>Page 1 of the Clinical Trial Release Form must be signed by CTP staff who released the IMP &amp; the </a:t>
          </a:r>
          <a:r>
            <a:rPr lang="en-GB" sz="1100" u="sng" kern="1200" dirty="0"/>
            <a:t>unblinded</a:t>
          </a:r>
          <a:r>
            <a:rPr lang="en-GB" sz="1100" kern="1200" dirty="0"/>
            <a:t> team member who will prepare IMP </a:t>
          </a:r>
        </a:p>
      </dsp:txBody>
      <dsp:txXfrm rot="-5400000">
        <a:off x="1078108" y="2844428"/>
        <a:ext cx="9046831" cy="903360"/>
      </dsp:txXfrm>
    </dsp:sp>
    <dsp:sp modelId="{362B8DA5-FACF-421C-88AA-78F301056AE6}">
      <dsp:nvSpPr>
        <dsp:cNvPr id="0" name=""/>
        <dsp:cNvSpPr/>
      </dsp:nvSpPr>
      <dsp:spPr>
        <a:xfrm rot="5400000">
          <a:off x="-231023" y="4422876"/>
          <a:ext cx="1540154" cy="107810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IMP Preparation</a:t>
          </a:r>
        </a:p>
      </dsp:txBody>
      <dsp:txXfrm rot="-5400000">
        <a:off x="0" y="4730907"/>
        <a:ext cx="1078108" cy="462046"/>
      </dsp:txXfrm>
    </dsp:sp>
    <dsp:sp modelId="{D542595A-4705-4735-88D2-4509A2740992}">
      <dsp:nvSpPr>
        <dsp:cNvPr id="0" name=""/>
        <dsp:cNvSpPr/>
      </dsp:nvSpPr>
      <dsp:spPr>
        <a:xfrm rot="5400000">
          <a:off x="5125408" y="144552"/>
          <a:ext cx="1001100" cy="90957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CTP or delegated </a:t>
          </a:r>
          <a:r>
            <a:rPr lang="en-GB" sz="1100" u="sng" kern="1200" dirty="0"/>
            <a:t>unblinded</a:t>
          </a:r>
          <a:r>
            <a:rPr lang="en-GB" sz="1100" kern="1200" dirty="0"/>
            <a:t> team member prepare IMP infusion</a:t>
          </a:r>
        </a:p>
        <a:p>
          <a:pPr marL="57150" lvl="1" indent="-57150" algn="l" defTabSz="488950">
            <a:lnSpc>
              <a:spcPct val="90000"/>
            </a:lnSpc>
            <a:spcBef>
              <a:spcPct val="0"/>
            </a:spcBef>
            <a:spcAft>
              <a:spcPct val="15000"/>
            </a:spcAft>
            <a:buChar char="•"/>
          </a:pPr>
          <a:r>
            <a:rPr lang="en-GB" sz="1100" kern="1200"/>
            <a:t>Part of page 2 of Clinical Trial Release Form is completed by the </a:t>
          </a:r>
          <a:r>
            <a:rPr lang="en-GB" sz="1100" u="sng" kern="1200"/>
            <a:t>unblinded</a:t>
          </a:r>
          <a:r>
            <a:rPr lang="en-GB" sz="1100" kern="1200"/>
            <a:t> team member who prepared the infusion</a:t>
          </a:r>
          <a:endParaRPr lang="en-GB" sz="1100" kern="1200" dirty="0"/>
        </a:p>
        <a:p>
          <a:pPr marL="57150" lvl="1" indent="-57150" algn="l" defTabSz="488950">
            <a:lnSpc>
              <a:spcPct val="90000"/>
            </a:lnSpc>
            <a:spcBef>
              <a:spcPct val="0"/>
            </a:spcBef>
            <a:spcAft>
              <a:spcPct val="15000"/>
            </a:spcAft>
            <a:buChar char="•"/>
          </a:pPr>
          <a:r>
            <a:rPr lang="en-GB" sz="1100" kern="1200"/>
            <a:t>Infusion is labelled with </a:t>
          </a:r>
          <a:r>
            <a:rPr lang="en-GB" sz="1100" u="sng" kern="1200"/>
            <a:t>blinded</a:t>
          </a:r>
          <a:r>
            <a:rPr lang="en-GB" sz="1100" kern="1200"/>
            <a:t> IV bag labels that have been provided, IV bags are covered with coloured sleeves to protect from light</a:t>
          </a:r>
          <a:endParaRPr lang="en-GB" sz="1100" kern="1200" dirty="0"/>
        </a:p>
        <a:p>
          <a:pPr marL="57150" lvl="1" indent="-57150" algn="l" defTabSz="488950">
            <a:lnSpc>
              <a:spcPct val="90000"/>
            </a:lnSpc>
            <a:spcBef>
              <a:spcPct val="0"/>
            </a:spcBef>
            <a:spcAft>
              <a:spcPct val="15000"/>
            </a:spcAft>
            <a:buChar char="•"/>
          </a:pPr>
          <a:r>
            <a:rPr lang="en-GB" sz="1100" kern="1200"/>
            <a:t>The prepared IV bag &amp; page 2 of the Clinical Trial Release Form are given to </a:t>
          </a:r>
          <a:r>
            <a:rPr lang="en-GB" sz="1100" u="sng" kern="1200"/>
            <a:t>blinded</a:t>
          </a:r>
          <a:r>
            <a:rPr lang="en-GB" sz="1100" kern="1200"/>
            <a:t> research nurse to administer infusion</a:t>
          </a:r>
          <a:endParaRPr lang="en-GB" sz="1100" kern="1200" dirty="0"/>
        </a:p>
        <a:p>
          <a:pPr marL="57150" lvl="1" indent="-57150" algn="l" defTabSz="488950">
            <a:lnSpc>
              <a:spcPct val="90000"/>
            </a:lnSpc>
            <a:spcBef>
              <a:spcPct val="0"/>
            </a:spcBef>
            <a:spcAft>
              <a:spcPct val="15000"/>
            </a:spcAft>
            <a:buChar char="•"/>
          </a:pPr>
          <a:r>
            <a:rPr lang="en-GB" sz="1100" kern="1200" dirty="0"/>
            <a:t>The last section of page 2 of Clinical Trial Release Form is completed by the </a:t>
          </a:r>
          <a:r>
            <a:rPr lang="en-GB" sz="1100" u="sng" kern="1200" dirty="0"/>
            <a:t>blinded</a:t>
          </a:r>
          <a:r>
            <a:rPr lang="en-GB" sz="1100" kern="1200" dirty="0"/>
            <a:t> person who administered the infusion. This must be filed in ISF.</a:t>
          </a:r>
        </a:p>
      </dsp:txBody>
      <dsp:txXfrm rot="-5400000">
        <a:off x="1078108" y="4240722"/>
        <a:ext cx="9046831" cy="9033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331BE-968B-4CAF-853D-268CEC6D8835}">
      <dsp:nvSpPr>
        <dsp:cNvPr id="0" name=""/>
        <dsp:cNvSpPr/>
      </dsp:nvSpPr>
      <dsp:spPr>
        <a:xfrm rot="5400000">
          <a:off x="-214032" y="1603557"/>
          <a:ext cx="1540154" cy="107810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Randomisation</a:t>
          </a:r>
        </a:p>
      </dsp:txBody>
      <dsp:txXfrm rot="-5400000">
        <a:off x="16991" y="1911588"/>
        <a:ext cx="1078108" cy="462046"/>
      </dsp:txXfrm>
    </dsp:sp>
    <dsp:sp modelId="{D19385AF-3698-4E92-9501-A63BFFD45C7E}">
      <dsp:nvSpPr>
        <dsp:cNvPr id="0" name=""/>
        <dsp:cNvSpPr/>
      </dsp:nvSpPr>
      <dsp:spPr>
        <a:xfrm rot="5400000">
          <a:off x="5125408" y="-2672104"/>
          <a:ext cx="1001100" cy="90957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Randomisation is performed by </a:t>
          </a:r>
          <a:r>
            <a:rPr lang="en-GB" sz="1100" u="sng" kern="1200" dirty="0"/>
            <a:t>unblinded</a:t>
          </a:r>
          <a:r>
            <a:rPr lang="en-GB" sz="1100" kern="1200" dirty="0"/>
            <a:t> CTP staff on TRuST, entering details from the blinded Clinical Trial Request Form</a:t>
          </a:r>
        </a:p>
        <a:p>
          <a:pPr marL="57150" lvl="1" indent="-57150" algn="l" defTabSz="488950">
            <a:lnSpc>
              <a:spcPct val="90000"/>
            </a:lnSpc>
            <a:spcBef>
              <a:spcPct val="0"/>
            </a:spcBef>
            <a:spcAft>
              <a:spcPct val="15000"/>
            </a:spcAft>
            <a:buChar char="•"/>
          </a:pPr>
          <a:r>
            <a:rPr lang="en-GB" sz="1100" kern="1200" dirty="0"/>
            <a:t>Clinical Trial Request Form (unblinded) is generated from TRuST, this should be printed and filed in PSF alongside the signed blinded Clinical Trial Request Form</a:t>
          </a:r>
        </a:p>
        <a:p>
          <a:pPr marL="57150" lvl="1" indent="-57150" algn="l" defTabSz="488950">
            <a:lnSpc>
              <a:spcPct val="90000"/>
            </a:lnSpc>
            <a:spcBef>
              <a:spcPct val="0"/>
            </a:spcBef>
            <a:spcAft>
              <a:spcPct val="15000"/>
            </a:spcAft>
            <a:buChar char="•"/>
          </a:pPr>
          <a:r>
            <a:rPr lang="en-GB" sz="1100" kern="1200" dirty="0"/>
            <a:t>The unblinded Clinical Trial Request Form does not require to be signed by a doctor as the blinded form has already been signed</a:t>
          </a:r>
        </a:p>
      </dsp:txBody>
      <dsp:txXfrm rot="-5400000">
        <a:off x="1078108" y="1424066"/>
        <a:ext cx="9046831" cy="903360"/>
      </dsp:txXfrm>
    </dsp:sp>
    <dsp:sp modelId="{37D3F7BB-0BAC-460D-A131-7DBFEACF8073}">
      <dsp:nvSpPr>
        <dsp:cNvPr id="0" name=""/>
        <dsp:cNvSpPr/>
      </dsp:nvSpPr>
      <dsp:spPr>
        <a:xfrm rot="5400000">
          <a:off x="-231012" y="231023"/>
          <a:ext cx="1540154" cy="107810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Clinical Trial Request Form</a:t>
          </a:r>
        </a:p>
      </dsp:txBody>
      <dsp:txXfrm rot="-5400000">
        <a:off x="11" y="539054"/>
        <a:ext cx="1078108" cy="462046"/>
      </dsp:txXfrm>
    </dsp:sp>
    <dsp:sp modelId="{A0639664-C738-4EC4-B0EC-65373B29D5C1}">
      <dsp:nvSpPr>
        <dsp:cNvPr id="0" name=""/>
        <dsp:cNvSpPr/>
      </dsp:nvSpPr>
      <dsp:spPr>
        <a:xfrm rot="5400000">
          <a:off x="5115494" y="-4047300"/>
          <a:ext cx="1001100" cy="90957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A blinded Clinical Trial Request Form (Visit 2) is completed by </a:t>
          </a:r>
          <a:r>
            <a:rPr lang="en-GB" sz="1100" u="sng" kern="1200" dirty="0"/>
            <a:t>blinded</a:t>
          </a:r>
          <a:r>
            <a:rPr lang="en-GB" sz="1100" kern="1200" dirty="0"/>
            <a:t> research nurse</a:t>
          </a:r>
        </a:p>
        <a:p>
          <a:pPr marL="57150" lvl="1" indent="-57150" algn="l" defTabSz="488950">
            <a:lnSpc>
              <a:spcPct val="90000"/>
            </a:lnSpc>
            <a:spcBef>
              <a:spcPct val="0"/>
            </a:spcBef>
            <a:spcAft>
              <a:spcPct val="15000"/>
            </a:spcAft>
            <a:buChar char="•"/>
          </a:pPr>
          <a:r>
            <a:rPr lang="en-GB" sz="1100" kern="1200" dirty="0"/>
            <a:t>The blinded Clinical Trial Request Form is signed by a </a:t>
          </a:r>
          <a:r>
            <a:rPr lang="en-GB" sz="1100" u="sng" kern="1200" dirty="0"/>
            <a:t>blinded</a:t>
          </a:r>
          <a:r>
            <a:rPr lang="en-GB" sz="1100" kern="1200" dirty="0"/>
            <a:t> research nurse &amp; </a:t>
          </a:r>
          <a:r>
            <a:rPr lang="en-GB" sz="1100" u="sng" kern="1200" dirty="0"/>
            <a:t>blinded</a:t>
          </a:r>
          <a:r>
            <a:rPr lang="en-GB" sz="1100" kern="1200" dirty="0"/>
            <a:t> trial doctor</a:t>
          </a:r>
        </a:p>
        <a:p>
          <a:pPr marL="57150" lvl="1" indent="-57150" algn="l" defTabSz="488950">
            <a:lnSpc>
              <a:spcPct val="90000"/>
            </a:lnSpc>
            <a:spcBef>
              <a:spcPct val="0"/>
            </a:spcBef>
            <a:spcAft>
              <a:spcPct val="15000"/>
            </a:spcAft>
            <a:buChar char="•"/>
          </a:pPr>
          <a:r>
            <a:rPr lang="en-GB" sz="1100" kern="1200" dirty="0"/>
            <a:t>The blinded Clinical Trial Request Form is provided to Clinical Trial Pharmacy (CTP)</a:t>
          </a:r>
        </a:p>
      </dsp:txBody>
      <dsp:txXfrm rot="-5400000">
        <a:off x="1068194" y="48870"/>
        <a:ext cx="9046831" cy="903360"/>
      </dsp:txXfrm>
    </dsp:sp>
    <dsp:sp modelId="{C8BE72DB-CD2E-40BE-8A0C-B7E1CF048227}">
      <dsp:nvSpPr>
        <dsp:cNvPr id="0" name=""/>
        <dsp:cNvSpPr/>
      </dsp:nvSpPr>
      <dsp:spPr>
        <a:xfrm rot="5400000">
          <a:off x="-231023" y="3026580"/>
          <a:ext cx="1540154" cy="107810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IMP Release</a:t>
          </a:r>
        </a:p>
      </dsp:txBody>
      <dsp:txXfrm rot="-5400000">
        <a:off x="0" y="3334611"/>
        <a:ext cx="1078108" cy="462046"/>
      </dsp:txXfrm>
    </dsp:sp>
    <dsp:sp modelId="{34F86662-5A6A-4C83-B4E8-740907B3343A}">
      <dsp:nvSpPr>
        <dsp:cNvPr id="0" name=""/>
        <dsp:cNvSpPr/>
      </dsp:nvSpPr>
      <dsp:spPr>
        <a:xfrm rot="5400000">
          <a:off x="5125408" y="-1251742"/>
          <a:ext cx="1001100" cy="90957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Clinical Trial Pharmacy release the pack IDs detailed on the unblinded Clinical Trial Request Form</a:t>
          </a:r>
        </a:p>
        <a:p>
          <a:pPr marL="57150" lvl="1" indent="-57150" algn="l" defTabSz="488950">
            <a:lnSpc>
              <a:spcPct val="90000"/>
            </a:lnSpc>
            <a:spcBef>
              <a:spcPct val="0"/>
            </a:spcBef>
            <a:spcAft>
              <a:spcPct val="15000"/>
            </a:spcAft>
            <a:buChar char="•"/>
          </a:pPr>
          <a:r>
            <a:rPr lang="en-GB" sz="1100" kern="1200" dirty="0"/>
            <a:t>The Clinical Trial Release Form is generated on </a:t>
          </a:r>
          <a:r>
            <a:rPr lang="en-GB" sz="1100" kern="1200" dirty="0" err="1"/>
            <a:t>TRuST</a:t>
          </a:r>
          <a:r>
            <a:rPr lang="en-GB" sz="1100" kern="1200" dirty="0"/>
            <a:t> and printed</a:t>
          </a:r>
        </a:p>
        <a:p>
          <a:pPr marL="57150" lvl="1" indent="-57150" algn="l" defTabSz="488950">
            <a:lnSpc>
              <a:spcPct val="90000"/>
            </a:lnSpc>
            <a:spcBef>
              <a:spcPct val="0"/>
            </a:spcBef>
            <a:spcAft>
              <a:spcPct val="15000"/>
            </a:spcAft>
            <a:buChar char="•"/>
          </a:pPr>
          <a:r>
            <a:rPr lang="en-GB" sz="1100" kern="1200" dirty="0"/>
            <a:t>Pack IDs &amp; the Clinical Trial Release Form are provided to a delegated </a:t>
          </a:r>
          <a:r>
            <a:rPr lang="en-GB" sz="1100" u="sng" kern="1200" dirty="0"/>
            <a:t>unblinded</a:t>
          </a:r>
          <a:r>
            <a:rPr lang="en-GB" sz="1100" kern="1200" dirty="0"/>
            <a:t> team member to prepare IMP infusion</a:t>
          </a:r>
        </a:p>
        <a:p>
          <a:pPr marL="57150" lvl="1" indent="-57150" algn="l" defTabSz="488950">
            <a:lnSpc>
              <a:spcPct val="90000"/>
            </a:lnSpc>
            <a:spcBef>
              <a:spcPct val="0"/>
            </a:spcBef>
            <a:spcAft>
              <a:spcPct val="15000"/>
            </a:spcAft>
            <a:buChar char="•"/>
          </a:pPr>
          <a:r>
            <a:rPr lang="en-GB" sz="1100" kern="1200" dirty="0"/>
            <a:t>Page 1 of the Clinical Trial Release Form must be signed by CTP staff who released the IMP &amp; the </a:t>
          </a:r>
          <a:r>
            <a:rPr lang="en-GB" sz="1100" u="sng" kern="1200" dirty="0"/>
            <a:t>unblinded</a:t>
          </a:r>
          <a:r>
            <a:rPr lang="en-GB" sz="1100" kern="1200" dirty="0"/>
            <a:t> team member who will prepare IMP </a:t>
          </a:r>
        </a:p>
      </dsp:txBody>
      <dsp:txXfrm rot="-5400000">
        <a:off x="1078108" y="2844428"/>
        <a:ext cx="9046831" cy="903360"/>
      </dsp:txXfrm>
    </dsp:sp>
    <dsp:sp modelId="{362B8DA5-FACF-421C-88AA-78F301056AE6}">
      <dsp:nvSpPr>
        <dsp:cNvPr id="0" name=""/>
        <dsp:cNvSpPr/>
      </dsp:nvSpPr>
      <dsp:spPr>
        <a:xfrm rot="5400000">
          <a:off x="-231023" y="4422876"/>
          <a:ext cx="1540154" cy="107810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IMP Preparation</a:t>
          </a:r>
        </a:p>
      </dsp:txBody>
      <dsp:txXfrm rot="-5400000">
        <a:off x="0" y="4730907"/>
        <a:ext cx="1078108" cy="462046"/>
      </dsp:txXfrm>
    </dsp:sp>
    <dsp:sp modelId="{D542595A-4705-4735-88D2-4509A2740992}">
      <dsp:nvSpPr>
        <dsp:cNvPr id="0" name=""/>
        <dsp:cNvSpPr/>
      </dsp:nvSpPr>
      <dsp:spPr>
        <a:xfrm rot="5400000">
          <a:off x="5125408" y="144552"/>
          <a:ext cx="1001100" cy="90957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CTP or delegated </a:t>
          </a:r>
          <a:r>
            <a:rPr lang="en-GB" sz="1100" u="sng" kern="1200" dirty="0"/>
            <a:t>unblinded</a:t>
          </a:r>
          <a:r>
            <a:rPr lang="en-GB" sz="1100" kern="1200" dirty="0"/>
            <a:t> team member prepare IMP infusion</a:t>
          </a:r>
        </a:p>
        <a:p>
          <a:pPr marL="57150" lvl="1" indent="-57150" algn="l" defTabSz="488950">
            <a:lnSpc>
              <a:spcPct val="90000"/>
            </a:lnSpc>
            <a:spcBef>
              <a:spcPct val="0"/>
            </a:spcBef>
            <a:spcAft>
              <a:spcPct val="15000"/>
            </a:spcAft>
            <a:buChar char="•"/>
          </a:pPr>
          <a:r>
            <a:rPr lang="en-GB" sz="1100" kern="1200"/>
            <a:t>Part of page 2 of Clinical Trial Release Form is completed by the </a:t>
          </a:r>
          <a:r>
            <a:rPr lang="en-GB" sz="1100" u="sng" kern="1200"/>
            <a:t>unblinded</a:t>
          </a:r>
          <a:r>
            <a:rPr lang="en-GB" sz="1100" kern="1200"/>
            <a:t> team member who prepared the infusion</a:t>
          </a:r>
          <a:endParaRPr lang="en-GB" sz="1100" kern="1200" dirty="0"/>
        </a:p>
        <a:p>
          <a:pPr marL="57150" lvl="1" indent="-57150" algn="l" defTabSz="488950">
            <a:lnSpc>
              <a:spcPct val="90000"/>
            </a:lnSpc>
            <a:spcBef>
              <a:spcPct val="0"/>
            </a:spcBef>
            <a:spcAft>
              <a:spcPct val="15000"/>
            </a:spcAft>
            <a:buChar char="•"/>
          </a:pPr>
          <a:r>
            <a:rPr lang="en-GB" sz="1100" kern="1200"/>
            <a:t>Infusion is labelled with </a:t>
          </a:r>
          <a:r>
            <a:rPr lang="en-GB" sz="1100" u="sng" kern="1200"/>
            <a:t>blinded</a:t>
          </a:r>
          <a:r>
            <a:rPr lang="en-GB" sz="1100" kern="1200"/>
            <a:t> IV bag labels that have been provided, IV bags are covered with coloured sleeves to protect from light</a:t>
          </a:r>
          <a:endParaRPr lang="en-GB" sz="1100" kern="1200" dirty="0"/>
        </a:p>
        <a:p>
          <a:pPr marL="57150" lvl="1" indent="-57150" algn="l" defTabSz="488950">
            <a:lnSpc>
              <a:spcPct val="90000"/>
            </a:lnSpc>
            <a:spcBef>
              <a:spcPct val="0"/>
            </a:spcBef>
            <a:spcAft>
              <a:spcPct val="15000"/>
            </a:spcAft>
            <a:buChar char="•"/>
          </a:pPr>
          <a:r>
            <a:rPr lang="en-GB" sz="1100" kern="1200"/>
            <a:t>The prepared IV bag &amp; page 2 of the Clinical Trial Release Form are given to </a:t>
          </a:r>
          <a:r>
            <a:rPr lang="en-GB" sz="1100" u="sng" kern="1200"/>
            <a:t>blinded</a:t>
          </a:r>
          <a:r>
            <a:rPr lang="en-GB" sz="1100" kern="1200"/>
            <a:t> research nurse to administer infusion</a:t>
          </a:r>
          <a:endParaRPr lang="en-GB" sz="1100" kern="1200" dirty="0"/>
        </a:p>
        <a:p>
          <a:pPr marL="57150" lvl="1" indent="-57150" algn="l" defTabSz="488950">
            <a:lnSpc>
              <a:spcPct val="90000"/>
            </a:lnSpc>
            <a:spcBef>
              <a:spcPct val="0"/>
            </a:spcBef>
            <a:spcAft>
              <a:spcPct val="15000"/>
            </a:spcAft>
            <a:buChar char="•"/>
          </a:pPr>
          <a:r>
            <a:rPr lang="en-GB" sz="1100" kern="1200" dirty="0"/>
            <a:t>The last section of page 2 of Clinical Trial Release Form is completed by the </a:t>
          </a:r>
          <a:r>
            <a:rPr lang="en-GB" sz="1100" u="sng" kern="1200" dirty="0"/>
            <a:t>blinded</a:t>
          </a:r>
          <a:r>
            <a:rPr lang="en-GB" sz="1100" kern="1200" dirty="0"/>
            <a:t> person who administered the infusion. This must be filed in ISF.</a:t>
          </a:r>
        </a:p>
      </dsp:txBody>
      <dsp:txXfrm rot="-5400000">
        <a:off x="1078108" y="4240722"/>
        <a:ext cx="9046831" cy="9033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F1E64F-CC2F-46C1-BB49-EE09442226D0}" type="datetimeFigureOut">
              <a:rPr lang="en-GB" smtClean="0"/>
              <a:t>22/11/2023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C0550D-D039-4EF6-8D65-2BB6C4E77AC8}" type="slidenum">
              <a:rPr lang="en-GB" smtClean="0"/>
              <a:t>‹#›</a:t>
            </a:fld>
            <a:endParaRPr lang="en-GB"/>
          </a:p>
        </p:txBody>
      </p:sp>
    </p:spTree>
    <p:extLst>
      <p:ext uri="{BB962C8B-B14F-4D97-AF65-F5344CB8AC3E}">
        <p14:creationId xmlns:p14="http://schemas.microsoft.com/office/powerpoint/2010/main" val="3774029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Secondary objectives are around additional sputum analysis, quality of life &amp; safety </a:t>
            </a:r>
          </a:p>
        </p:txBody>
      </p:sp>
      <p:sp>
        <p:nvSpPr>
          <p:cNvPr id="4" name="Slide Number Placeholder 3"/>
          <p:cNvSpPr>
            <a:spLocks noGrp="1"/>
          </p:cNvSpPr>
          <p:nvPr>
            <p:ph type="sldNum" sz="quarter" idx="5"/>
          </p:nvPr>
        </p:nvSpPr>
        <p:spPr/>
        <p:txBody>
          <a:bodyPr/>
          <a:lstStyle/>
          <a:p>
            <a:fld id="{38C0550D-D039-4EF6-8D65-2BB6C4E77AC8}" type="slidenum">
              <a:rPr lang="en-GB" smtClean="0"/>
              <a:t>5</a:t>
            </a:fld>
            <a:endParaRPr lang="en-GB"/>
          </a:p>
        </p:txBody>
      </p:sp>
    </p:spTree>
    <p:extLst>
      <p:ext uri="{BB962C8B-B14F-4D97-AF65-F5344CB8AC3E}">
        <p14:creationId xmlns:p14="http://schemas.microsoft.com/office/powerpoint/2010/main" val="3192224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19</a:t>
            </a:fld>
            <a:endParaRPr lang="en-GB"/>
          </a:p>
        </p:txBody>
      </p:sp>
    </p:spTree>
    <p:extLst>
      <p:ext uri="{BB962C8B-B14F-4D97-AF65-F5344CB8AC3E}">
        <p14:creationId xmlns:p14="http://schemas.microsoft.com/office/powerpoint/2010/main" val="2582216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21</a:t>
            </a:fld>
            <a:endParaRPr lang="en-GB"/>
          </a:p>
        </p:txBody>
      </p:sp>
    </p:spTree>
    <p:extLst>
      <p:ext uri="{BB962C8B-B14F-4D97-AF65-F5344CB8AC3E}">
        <p14:creationId xmlns:p14="http://schemas.microsoft.com/office/powerpoint/2010/main" val="3436948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6905EF6-2515-FB49-9819-3DCF1233D525}" type="slidenum">
              <a:rPr lang="en-GB" smtClean="0"/>
              <a:t>22</a:t>
            </a:fld>
            <a:endParaRPr lang="en-GB"/>
          </a:p>
        </p:txBody>
      </p:sp>
    </p:spTree>
    <p:extLst>
      <p:ext uri="{BB962C8B-B14F-4D97-AF65-F5344CB8AC3E}">
        <p14:creationId xmlns:p14="http://schemas.microsoft.com/office/powerpoint/2010/main" val="452050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6905EF6-2515-FB49-9819-3DCF1233D525}" type="slidenum">
              <a:rPr lang="en-GB" smtClean="0"/>
              <a:t>23</a:t>
            </a:fld>
            <a:endParaRPr lang="en-GB"/>
          </a:p>
        </p:txBody>
      </p:sp>
    </p:spTree>
    <p:extLst>
      <p:ext uri="{BB962C8B-B14F-4D97-AF65-F5344CB8AC3E}">
        <p14:creationId xmlns:p14="http://schemas.microsoft.com/office/powerpoint/2010/main" val="2539342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33</a:t>
            </a:fld>
            <a:endParaRPr lang="en-GB"/>
          </a:p>
        </p:txBody>
      </p:sp>
    </p:spTree>
    <p:extLst>
      <p:ext uri="{BB962C8B-B14F-4D97-AF65-F5344CB8AC3E}">
        <p14:creationId xmlns:p14="http://schemas.microsoft.com/office/powerpoint/2010/main" val="2186179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34</a:t>
            </a:fld>
            <a:endParaRPr lang="en-GB"/>
          </a:p>
        </p:txBody>
      </p:sp>
    </p:spTree>
    <p:extLst>
      <p:ext uri="{BB962C8B-B14F-4D97-AF65-F5344CB8AC3E}">
        <p14:creationId xmlns:p14="http://schemas.microsoft.com/office/powerpoint/2010/main" val="1533726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35</a:t>
            </a:fld>
            <a:endParaRPr lang="en-GB"/>
          </a:p>
        </p:txBody>
      </p:sp>
    </p:spTree>
    <p:extLst>
      <p:ext uri="{BB962C8B-B14F-4D97-AF65-F5344CB8AC3E}">
        <p14:creationId xmlns:p14="http://schemas.microsoft.com/office/powerpoint/2010/main" val="1707735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42</a:t>
            </a:fld>
            <a:endParaRPr lang="en-GB"/>
          </a:p>
        </p:txBody>
      </p:sp>
    </p:spTree>
    <p:extLst>
      <p:ext uri="{BB962C8B-B14F-4D97-AF65-F5344CB8AC3E}">
        <p14:creationId xmlns:p14="http://schemas.microsoft.com/office/powerpoint/2010/main" val="1273847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43</a:t>
            </a:fld>
            <a:endParaRPr lang="en-GB"/>
          </a:p>
        </p:txBody>
      </p:sp>
    </p:spTree>
    <p:extLst>
      <p:ext uri="{BB962C8B-B14F-4D97-AF65-F5344CB8AC3E}">
        <p14:creationId xmlns:p14="http://schemas.microsoft.com/office/powerpoint/2010/main" val="3067265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44</a:t>
            </a:fld>
            <a:endParaRPr lang="en-GB"/>
          </a:p>
        </p:txBody>
      </p:sp>
    </p:spTree>
    <p:extLst>
      <p:ext uri="{BB962C8B-B14F-4D97-AF65-F5344CB8AC3E}">
        <p14:creationId xmlns:p14="http://schemas.microsoft.com/office/powerpoint/2010/main" val="3706272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Exploratory objectives are around further sputum analysis &amp; blood sample analysis</a:t>
            </a:r>
          </a:p>
        </p:txBody>
      </p:sp>
      <p:sp>
        <p:nvSpPr>
          <p:cNvPr id="4" name="Slide Number Placeholder 3"/>
          <p:cNvSpPr>
            <a:spLocks noGrp="1"/>
          </p:cNvSpPr>
          <p:nvPr>
            <p:ph type="sldNum" sz="quarter" idx="5"/>
          </p:nvPr>
        </p:nvSpPr>
        <p:spPr/>
        <p:txBody>
          <a:bodyPr/>
          <a:lstStyle/>
          <a:p>
            <a:fld id="{38C0550D-D039-4EF6-8D65-2BB6C4E77AC8}" type="slidenum">
              <a:rPr lang="en-GB" smtClean="0"/>
              <a:t>6</a:t>
            </a:fld>
            <a:endParaRPr lang="en-GB"/>
          </a:p>
        </p:txBody>
      </p:sp>
    </p:spTree>
    <p:extLst>
      <p:ext uri="{BB962C8B-B14F-4D97-AF65-F5344CB8AC3E}">
        <p14:creationId xmlns:p14="http://schemas.microsoft.com/office/powerpoint/2010/main" val="3395199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45</a:t>
            </a:fld>
            <a:endParaRPr lang="en-GB"/>
          </a:p>
        </p:txBody>
      </p:sp>
    </p:spTree>
    <p:extLst>
      <p:ext uri="{BB962C8B-B14F-4D97-AF65-F5344CB8AC3E}">
        <p14:creationId xmlns:p14="http://schemas.microsoft.com/office/powerpoint/2010/main" val="3953473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46</a:t>
            </a:fld>
            <a:endParaRPr lang="en-GB"/>
          </a:p>
        </p:txBody>
      </p:sp>
    </p:spTree>
    <p:extLst>
      <p:ext uri="{BB962C8B-B14F-4D97-AF65-F5344CB8AC3E}">
        <p14:creationId xmlns:p14="http://schemas.microsoft.com/office/powerpoint/2010/main" val="2037052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47</a:t>
            </a:fld>
            <a:endParaRPr lang="en-GB"/>
          </a:p>
        </p:txBody>
      </p:sp>
    </p:spTree>
    <p:extLst>
      <p:ext uri="{BB962C8B-B14F-4D97-AF65-F5344CB8AC3E}">
        <p14:creationId xmlns:p14="http://schemas.microsoft.com/office/powerpoint/2010/main" val="2624425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48</a:t>
            </a:fld>
            <a:endParaRPr lang="en-GB"/>
          </a:p>
        </p:txBody>
      </p:sp>
    </p:spTree>
    <p:extLst>
      <p:ext uri="{BB962C8B-B14F-4D97-AF65-F5344CB8AC3E}">
        <p14:creationId xmlns:p14="http://schemas.microsoft.com/office/powerpoint/2010/main" val="848807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49</a:t>
            </a:fld>
            <a:endParaRPr lang="en-GB"/>
          </a:p>
        </p:txBody>
      </p:sp>
    </p:spTree>
    <p:extLst>
      <p:ext uri="{BB962C8B-B14F-4D97-AF65-F5344CB8AC3E}">
        <p14:creationId xmlns:p14="http://schemas.microsoft.com/office/powerpoint/2010/main" val="3195365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54</a:t>
            </a:fld>
            <a:endParaRPr lang="en-GB"/>
          </a:p>
        </p:txBody>
      </p:sp>
    </p:spTree>
    <p:extLst>
      <p:ext uri="{BB962C8B-B14F-4D97-AF65-F5344CB8AC3E}">
        <p14:creationId xmlns:p14="http://schemas.microsoft.com/office/powerpoint/2010/main" val="2718497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55</a:t>
            </a:fld>
            <a:endParaRPr lang="en-GB"/>
          </a:p>
        </p:txBody>
      </p:sp>
    </p:spTree>
    <p:extLst>
      <p:ext uri="{BB962C8B-B14F-4D97-AF65-F5344CB8AC3E}">
        <p14:creationId xmlns:p14="http://schemas.microsoft.com/office/powerpoint/2010/main" val="2267720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56</a:t>
            </a:fld>
            <a:endParaRPr lang="en-GB"/>
          </a:p>
        </p:txBody>
      </p:sp>
    </p:spTree>
    <p:extLst>
      <p:ext uri="{BB962C8B-B14F-4D97-AF65-F5344CB8AC3E}">
        <p14:creationId xmlns:p14="http://schemas.microsoft.com/office/powerpoint/2010/main" val="2361334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57</a:t>
            </a:fld>
            <a:endParaRPr lang="en-GB"/>
          </a:p>
        </p:txBody>
      </p:sp>
    </p:spTree>
    <p:extLst>
      <p:ext uri="{BB962C8B-B14F-4D97-AF65-F5344CB8AC3E}">
        <p14:creationId xmlns:p14="http://schemas.microsoft.com/office/powerpoint/2010/main" val="3170461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59</a:t>
            </a:fld>
            <a:endParaRPr lang="en-GB"/>
          </a:p>
        </p:txBody>
      </p:sp>
    </p:spTree>
    <p:extLst>
      <p:ext uri="{BB962C8B-B14F-4D97-AF65-F5344CB8AC3E}">
        <p14:creationId xmlns:p14="http://schemas.microsoft.com/office/powerpoint/2010/main" val="3627499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7</a:t>
            </a:fld>
            <a:endParaRPr lang="en-GB"/>
          </a:p>
        </p:txBody>
      </p:sp>
    </p:spTree>
    <p:extLst>
      <p:ext uri="{BB962C8B-B14F-4D97-AF65-F5344CB8AC3E}">
        <p14:creationId xmlns:p14="http://schemas.microsoft.com/office/powerpoint/2010/main" val="35953048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60</a:t>
            </a:fld>
            <a:endParaRPr lang="en-GB"/>
          </a:p>
        </p:txBody>
      </p:sp>
    </p:spTree>
    <p:extLst>
      <p:ext uri="{BB962C8B-B14F-4D97-AF65-F5344CB8AC3E}">
        <p14:creationId xmlns:p14="http://schemas.microsoft.com/office/powerpoint/2010/main" val="5499385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61</a:t>
            </a:fld>
            <a:endParaRPr lang="en-GB"/>
          </a:p>
        </p:txBody>
      </p:sp>
    </p:spTree>
    <p:extLst>
      <p:ext uri="{BB962C8B-B14F-4D97-AF65-F5344CB8AC3E}">
        <p14:creationId xmlns:p14="http://schemas.microsoft.com/office/powerpoint/2010/main" val="1786669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62</a:t>
            </a:fld>
            <a:endParaRPr lang="en-GB"/>
          </a:p>
        </p:txBody>
      </p:sp>
    </p:spTree>
    <p:extLst>
      <p:ext uri="{BB962C8B-B14F-4D97-AF65-F5344CB8AC3E}">
        <p14:creationId xmlns:p14="http://schemas.microsoft.com/office/powerpoint/2010/main" val="36444444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63</a:t>
            </a:fld>
            <a:endParaRPr lang="en-GB"/>
          </a:p>
        </p:txBody>
      </p:sp>
    </p:spTree>
    <p:extLst>
      <p:ext uri="{BB962C8B-B14F-4D97-AF65-F5344CB8AC3E}">
        <p14:creationId xmlns:p14="http://schemas.microsoft.com/office/powerpoint/2010/main" val="30672652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64</a:t>
            </a:fld>
            <a:endParaRPr lang="en-GB"/>
          </a:p>
        </p:txBody>
      </p:sp>
    </p:spTree>
    <p:extLst>
      <p:ext uri="{BB962C8B-B14F-4D97-AF65-F5344CB8AC3E}">
        <p14:creationId xmlns:p14="http://schemas.microsoft.com/office/powerpoint/2010/main" val="24747838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65</a:t>
            </a:fld>
            <a:endParaRPr lang="en-GB"/>
          </a:p>
        </p:txBody>
      </p:sp>
    </p:spTree>
    <p:extLst>
      <p:ext uri="{BB962C8B-B14F-4D97-AF65-F5344CB8AC3E}">
        <p14:creationId xmlns:p14="http://schemas.microsoft.com/office/powerpoint/2010/main" val="36480396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66</a:t>
            </a:fld>
            <a:endParaRPr lang="en-GB"/>
          </a:p>
        </p:txBody>
      </p:sp>
    </p:spTree>
    <p:extLst>
      <p:ext uri="{BB962C8B-B14F-4D97-AF65-F5344CB8AC3E}">
        <p14:creationId xmlns:p14="http://schemas.microsoft.com/office/powerpoint/2010/main" val="27741306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67</a:t>
            </a:fld>
            <a:endParaRPr lang="en-GB"/>
          </a:p>
        </p:txBody>
      </p:sp>
    </p:spTree>
    <p:extLst>
      <p:ext uri="{BB962C8B-B14F-4D97-AF65-F5344CB8AC3E}">
        <p14:creationId xmlns:p14="http://schemas.microsoft.com/office/powerpoint/2010/main" val="38338688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68</a:t>
            </a:fld>
            <a:endParaRPr lang="en-GB"/>
          </a:p>
        </p:txBody>
      </p:sp>
    </p:spTree>
    <p:extLst>
      <p:ext uri="{BB962C8B-B14F-4D97-AF65-F5344CB8AC3E}">
        <p14:creationId xmlns:p14="http://schemas.microsoft.com/office/powerpoint/2010/main" val="12060425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69</a:t>
            </a:fld>
            <a:endParaRPr lang="en-GB"/>
          </a:p>
        </p:txBody>
      </p:sp>
    </p:spTree>
    <p:extLst>
      <p:ext uri="{BB962C8B-B14F-4D97-AF65-F5344CB8AC3E}">
        <p14:creationId xmlns:p14="http://schemas.microsoft.com/office/powerpoint/2010/main" val="3067265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8</a:t>
            </a:fld>
            <a:endParaRPr lang="en-GB"/>
          </a:p>
        </p:txBody>
      </p:sp>
    </p:spTree>
    <p:extLst>
      <p:ext uri="{BB962C8B-B14F-4D97-AF65-F5344CB8AC3E}">
        <p14:creationId xmlns:p14="http://schemas.microsoft.com/office/powerpoint/2010/main" val="3232498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70</a:t>
            </a:fld>
            <a:endParaRPr lang="en-GB"/>
          </a:p>
        </p:txBody>
      </p:sp>
    </p:spTree>
    <p:extLst>
      <p:ext uri="{BB962C8B-B14F-4D97-AF65-F5344CB8AC3E}">
        <p14:creationId xmlns:p14="http://schemas.microsoft.com/office/powerpoint/2010/main" val="12473088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71</a:t>
            </a:fld>
            <a:endParaRPr lang="en-GB"/>
          </a:p>
        </p:txBody>
      </p:sp>
    </p:spTree>
    <p:extLst>
      <p:ext uri="{BB962C8B-B14F-4D97-AF65-F5344CB8AC3E}">
        <p14:creationId xmlns:p14="http://schemas.microsoft.com/office/powerpoint/2010/main" val="2125619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72</a:t>
            </a:fld>
            <a:endParaRPr lang="en-GB"/>
          </a:p>
        </p:txBody>
      </p:sp>
    </p:spTree>
    <p:extLst>
      <p:ext uri="{BB962C8B-B14F-4D97-AF65-F5344CB8AC3E}">
        <p14:creationId xmlns:p14="http://schemas.microsoft.com/office/powerpoint/2010/main" val="40628748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73</a:t>
            </a:fld>
            <a:endParaRPr lang="en-GB"/>
          </a:p>
        </p:txBody>
      </p:sp>
    </p:spTree>
    <p:extLst>
      <p:ext uri="{BB962C8B-B14F-4D97-AF65-F5344CB8AC3E}">
        <p14:creationId xmlns:p14="http://schemas.microsoft.com/office/powerpoint/2010/main" val="24747838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74</a:t>
            </a:fld>
            <a:endParaRPr lang="en-GB"/>
          </a:p>
        </p:txBody>
      </p:sp>
    </p:spTree>
    <p:extLst>
      <p:ext uri="{BB962C8B-B14F-4D97-AF65-F5344CB8AC3E}">
        <p14:creationId xmlns:p14="http://schemas.microsoft.com/office/powerpoint/2010/main" val="10813531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75</a:t>
            </a:fld>
            <a:endParaRPr lang="en-GB"/>
          </a:p>
        </p:txBody>
      </p:sp>
    </p:spTree>
    <p:extLst>
      <p:ext uri="{BB962C8B-B14F-4D97-AF65-F5344CB8AC3E}">
        <p14:creationId xmlns:p14="http://schemas.microsoft.com/office/powerpoint/2010/main" val="40013593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76</a:t>
            </a:fld>
            <a:endParaRPr lang="en-GB"/>
          </a:p>
        </p:txBody>
      </p:sp>
    </p:spTree>
    <p:extLst>
      <p:ext uri="{BB962C8B-B14F-4D97-AF65-F5344CB8AC3E}">
        <p14:creationId xmlns:p14="http://schemas.microsoft.com/office/powerpoint/2010/main" val="16908938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77</a:t>
            </a:fld>
            <a:endParaRPr lang="en-GB"/>
          </a:p>
        </p:txBody>
      </p:sp>
    </p:spTree>
    <p:extLst>
      <p:ext uri="{BB962C8B-B14F-4D97-AF65-F5344CB8AC3E}">
        <p14:creationId xmlns:p14="http://schemas.microsoft.com/office/powerpoint/2010/main" val="3872009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78</a:t>
            </a:fld>
            <a:endParaRPr lang="en-GB"/>
          </a:p>
        </p:txBody>
      </p:sp>
    </p:spTree>
    <p:extLst>
      <p:ext uri="{BB962C8B-B14F-4D97-AF65-F5344CB8AC3E}">
        <p14:creationId xmlns:p14="http://schemas.microsoft.com/office/powerpoint/2010/main" val="24747838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79</a:t>
            </a:fld>
            <a:endParaRPr lang="en-GB"/>
          </a:p>
        </p:txBody>
      </p:sp>
    </p:spTree>
    <p:extLst>
      <p:ext uri="{BB962C8B-B14F-4D97-AF65-F5344CB8AC3E}">
        <p14:creationId xmlns:p14="http://schemas.microsoft.com/office/powerpoint/2010/main" val="3067265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9</a:t>
            </a:fld>
            <a:endParaRPr lang="en-GB"/>
          </a:p>
        </p:txBody>
      </p:sp>
    </p:spTree>
    <p:extLst>
      <p:ext uri="{BB962C8B-B14F-4D97-AF65-F5344CB8AC3E}">
        <p14:creationId xmlns:p14="http://schemas.microsoft.com/office/powerpoint/2010/main" val="32682756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80</a:t>
            </a:fld>
            <a:endParaRPr lang="en-GB"/>
          </a:p>
        </p:txBody>
      </p:sp>
    </p:spTree>
    <p:extLst>
      <p:ext uri="{BB962C8B-B14F-4D97-AF65-F5344CB8AC3E}">
        <p14:creationId xmlns:p14="http://schemas.microsoft.com/office/powerpoint/2010/main" val="29008026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81</a:t>
            </a:fld>
            <a:endParaRPr lang="en-GB"/>
          </a:p>
        </p:txBody>
      </p:sp>
    </p:spTree>
    <p:extLst>
      <p:ext uri="{BB962C8B-B14F-4D97-AF65-F5344CB8AC3E}">
        <p14:creationId xmlns:p14="http://schemas.microsoft.com/office/powerpoint/2010/main" val="2208669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10</a:t>
            </a:fld>
            <a:endParaRPr lang="en-GB"/>
          </a:p>
        </p:txBody>
      </p:sp>
    </p:spTree>
    <p:extLst>
      <p:ext uri="{BB962C8B-B14F-4D97-AF65-F5344CB8AC3E}">
        <p14:creationId xmlns:p14="http://schemas.microsoft.com/office/powerpoint/2010/main" val="2161048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15</a:t>
            </a:fld>
            <a:endParaRPr lang="en-GB"/>
          </a:p>
        </p:txBody>
      </p:sp>
    </p:spTree>
    <p:extLst>
      <p:ext uri="{BB962C8B-B14F-4D97-AF65-F5344CB8AC3E}">
        <p14:creationId xmlns:p14="http://schemas.microsoft.com/office/powerpoint/2010/main" val="808522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16</a:t>
            </a:fld>
            <a:endParaRPr lang="en-GB"/>
          </a:p>
        </p:txBody>
      </p:sp>
    </p:spTree>
    <p:extLst>
      <p:ext uri="{BB962C8B-B14F-4D97-AF65-F5344CB8AC3E}">
        <p14:creationId xmlns:p14="http://schemas.microsoft.com/office/powerpoint/2010/main" val="2548157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0550D-D039-4EF6-8D65-2BB6C4E77AC8}" type="slidenum">
              <a:rPr lang="en-GB" smtClean="0"/>
              <a:t>18</a:t>
            </a:fld>
            <a:endParaRPr lang="en-GB"/>
          </a:p>
        </p:txBody>
      </p:sp>
    </p:spTree>
    <p:extLst>
      <p:ext uri="{BB962C8B-B14F-4D97-AF65-F5344CB8AC3E}">
        <p14:creationId xmlns:p14="http://schemas.microsoft.com/office/powerpoint/2010/main" val="995427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72673-B463-473A-AE6E-5C3698BD7E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FF4A21C-2267-48AF-86E9-E620EC80A5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CEC5A33-3761-47C3-95DE-2BF165DDE1C6}"/>
              </a:ext>
            </a:extLst>
          </p:cNvPr>
          <p:cNvSpPr>
            <a:spLocks noGrp="1"/>
          </p:cNvSpPr>
          <p:nvPr>
            <p:ph type="dt" sz="half" idx="10"/>
          </p:nvPr>
        </p:nvSpPr>
        <p:spPr/>
        <p:txBody>
          <a:bodyPr/>
          <a:lstStyle/>
          <a:p>
            <a:fld id="{8C973760-2AA3-4DAB-B9A0-7BCCD79DB9BB}" type="datetime1">
              <a:rPr lang="en-GB" smtClean="0"/>
              <a:t>22/11/2023</a:t>
            </a:fld>
            <a:endParaRPr lang="en-GB"/>
          </a:p>
        </p:txBody>
      </p:sp>
      <p:sp>
        <p:nvSpPr>
          <p:cNvPr id="5" name="Footer Placeholder 4">
            <a:extLst>
              <a:ext uri="{FF2B5EF4-FFF2-40B4-BE49-F238E27FC236}">
                <a16:creationId xmlns:a16="http://schemas.microsoft.com/office/drawing/2014/main" id="{A2EB847D-03F7-4E44-B77F-B2EB08DC67D7}"/>
              </a:ext>
            </a:extLst>
          </p:cNvPr>
          <p:cNvSpPr>
            <a:spLocks noGrp="1"/>
          </p:cNvSpPr>
          <p:nvPr>
            <p:ph type="ftr" sz="quarter" idx="11"/>
          </p:nvPr>
        </p:nvSpPr>
        <p:spPr/>
        <p:txBody>
          <a:bodyPr/>
          <a:lstStyle/>
          <a:p>
            <a:r>
              <a:rPr lang="en-GB"/>
              <a:t>GREAT-2 Training Presentation 1 Introduction V0.1 02-12-22</a:t>
            </a:r>
          </a:p>
        </p:txBody>
      </p:sp>
      <p:sp>
        <p:nvSpPr>
          <p:cNvPr id="6" name="Slide Number Placeholder 5">
            <a:extLst>
              <a:ext uri="{FF2B5EF4-FFF2-40B4-BE49-F238E27FC236}">
                <a16:creationId xmlns:a16="http://schemas.microsoft.com/office/drawing/2014/main" id="{254B278E-7670-41E4-9918-EF5C3C4D348D}"/>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2541551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D0C23-7CE5-47AC-B603-C31A1744099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AFDEB6-2D8C-4A63-8283-B5306504EB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771ECC-350F-49F5-94A8-3AD2EC1EF9C7}"/>
              </a:ext>
            </a:extLst>
          </p:cNvPr>
          <p:cNvSpPr>
            <a:spLocks noGrp="1"/>
          </p:cNvSpPr>
          <p:nvPr>
            <p:ph type="dt" sz="half" idx="10"/>
          </p:nvPr>
        </p:nvSpPr>
        <p:spPr/>
        <p:txBody>
          <a:bodyPr/>
          <a:lstStyle/>
          <a:p>
            <a:fld id="{9D4C2570-D805-4311-B3CE-21ABE610D5E6}" type="datetime1">
              <a:rPr lang="en-GB" smtClean="0"/>
              <a:t>22/11/2023</a:t>
            </a:fld>
            <a:endParaRPr lang="en-GB"/>
          </a:p>
        </p:txBody>
      </p:sp>
      <p:sp>
        <p:nvSpPr>
          <p:cNvPr id="5" name="Footer Placeholder 4">
            <a:extLst>
              <a:ext uri="{FF2B5EF4-FFF2-40B4-BE49-F238E27FC236}">
                <a16:creationId xmlns:a16="http://schemas.microsoft.com/office/drawing/2014/main" id="{811AB424-C784-40B1-BE01-98564B114B53}"/>
              </a:ext>
            </a:extLst>
          </p:cNvPr>
          <p:cNvSpPr>
            <a:spLocks noGrp="1"/>
          </p:cNvSpPr>
          <p:nvPr>
            <p:ph type="ftr" sz="quarter" idx="11"/>
          </p:nvPr>
        </p:nvSpPr>
        <p:spPr/>
        <p:txBody>
          <a:bodyPr/>
          <a:lstStyle/>
          <a:p>
            <a:r>
              <a:rPr lang="en-GB"/>
              <a:t>GREAT-2 Training Presentation 1 Introduction V0.1 02-12-22</a:t>
            </a:r>
          </a:p>
        </p:txBody>
      </p:sp>
      <p:sp>
        <p:nvSpPr>
          <p:cNvPr id="6" name="Slide Number Placeholder 5">
            <a:extLst>
              <a:ext uri="{FF2B5EF4-FFF2-40B4-BE49-F238E27FC236}">
                <a16:creationId xmlns:a16="http://schemas.microsoft.com/office/drawing/2014/main" id="{80343205-FA4A-40F3-805E-ECE126CE322F}"/>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150444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570CD1-0D12-4797-9E50-AA85724F5B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341C96-7C7F-4E5C-81D0-753993B5B8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8FF059-E35B-4926-ABDB-C46418BC4A86}"/>
              </a:ext>
            </a:extLst>
          </p:cNvPr>
          <p:cNvSpPr>
            <a:spLocks noGrp="1"/>
          </p:cNvSpPr>
          <p:nvPr>
            <p:ph type="dt" sz="half" idx="10"/>
          </p:nvPr>
        </p:nvSpPr>
        <p:spPr/>
        <p:txBody>
          <a:bodyPr/>
          <a:lstStyle/>
          <a:p>
            <a:fld id="{59BA5986-A010-422A-AF11-6636871A2583}" type="datetime1">
              <a:rPr lang="en-GB" smtClean="0"/>
              <a:t>22/11/2023</a:t>
            </a:fld>
            <a:endParaRPr lang="en-GB"/>
          </a:p>
        </p:txBody>
      </p:sp>
      <p:sp>
        <p:nvSpPr>
          <p:cNvPr id="5" name="Footer Placeholder 4">
            <a:extLst>
              <a:ext uri="{FF2B5EF4-FFF2-40B4-BE49-F238E27FC236}">
                <a16:creationId xmlns:a16="http://schemas.microsoft.com/office/drawing/2014/main" id="{F9BE47A7-42DC-4EF9-8FA5-BBC7A703D535}"/>
              </a:ext>
            </a:extLst>
          </p:cNvPr>
          <p:cNvSpPr>
            <a:spLocks noGrp="1"/>
          </p:cNvSpPr>
          <p:nvPr>
            <p:ph type="ftr" sz="quarter" idx="11"/>
          </p:nvPr>
        </p:nvSpPr>
        <p:spPr/>
        <p:txBody>
          <a:bodyPr/>
          <a:lstStyle/>
          <a:p>
            <a:r>
              <a:rPr lang="en-GB"/>
              <a:t>GREAT-2 Training Presentation 1 Introduction V0.1 02-12-22</a:t>
            </a:r>
          </a:p>
        </p:txBody>
      </p:sp>
      <p:sp>
        <p:nvSpPr>
          <p:cNvPr id="6" name="Slide Number Placeholder 5">
            <a:extLst>
              <a:ext uri="{FF2B5EF4-FFF2-40B4-BE49-F238E27FC236}">
                <a16:creationId xmlns:a16="http://schemas.microsoft.com/office/drawing/2014/main" id="{23451B7E-F753-462D-93B1-CA0BB248BC29}"/>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2048897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F2C9B-4AC1-494B-BA77-04B89E8F8E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49C1CC-63D4-4322-AF81-9144D33D15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34BECC-D184-49BB-9627-46989BDF97AE}"/>
              </a:ext>
            </a:extLst>
          </p:cNvPr>
          <p:cNvSpPr>
            <a:spLocks noGrp="1"/>
          </p:cNvSpPr>
          <p:nvPr>
            <p:ph type="dt" sz="half" idx="10"/>
          </p:nvPr>
        </p:nvSpPr>
        <p:spPr/>
        <p:txBody>
          <a:bodyPr/>
          <a:lstStyle/>
          <a:p>
            <a:fld id="{56583742-A857-4055-AC86-0EB961BDE55C}" type="datetime1">
              <a:rPr lang="en-GB" smtClean="0"/>
              <a:t>22/11/2023</a:t>
            </a:fld>
            <a:endParaRPr lang="en-GB"/>
          </a:p>
        </p:txBody>
      </p:sp>
      <p:sp>
        <p:nvSpPr>
          <p:cNvPr id="5" name="Footer Placeholder 4">
            <a:extLst>
              <a:ext uri="{FF2B5EF4-FFF2-40B4-BE49-F238E27FC236}">
                <a16:creationId xmlns:a16="http://schemas.microsoft.com/office/drawing/2014/main" id="{E2A718B1-F14B-4CEF-ADE7-A5946BADE569}"/>
              </a:ext>
            </a:extLst>
          </p:cNvPr>
          <p:cNvSpPr>
            <a:spLocks noGrp="1"/>
          </p:cNvSpPr>
          <p:nvPr>
            <p:ph type="ftr" sz="quarter" idx="11"/>
          </p:nvPr>
        </p:nvSpPr>
        <p:spPr/>
        <p:txBody>
          <a:bodyPr/>
          <a:lstStyle/>
          <a:p>
            <a:r>
              <a:rPr lang="en-GB"/>
              <a:t>GREAT-2 Training Presentation 1 Introduction V0.1 02-12-22</a:t>
            </a:r>
          </a:p>
        </p:txBody>
      </p:sp>
      <p:sp>
        <p:nvSpPr>
          <p:cNvPr id="6" name="Slide Number Placeholder 5">
            <a:extLst>
              <a:ext uri="{FF2B5EF4-FFF2-40B4-BE49-F238E27FC236}">
                <a16:creationId xmlns:a16="http://schemas.microsoft.com/office/drawing/2014/main" id="{8A9ADEE1-DB79-4FEB-A892-FBC88E900506}"/>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86800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7591C-F970-4BB1-B59A-D26F650347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02B0D3-08CF-42FA-BB59-F49F9192A4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3B4E0D-DE1F-486B-9130-BF2F42EBA741}"/>
              </a:ext>
            </a:extLst>
          </p:cNvPr>
          <p:cNvSpPr>
            <a:spLocks noGrp="1"/>
          </p:cNvSpPr>
          <p:nvPr>
            <p:ph type="dt" sz="half" idx="10"/>
          </p:nvPr>
        </p:nvSpPr>
        <p:spPr/>
        <p:txBody>
          <a:bodyPr/>
          <a:lstStyle/>
          <a:p>
            <a:fld id="{5B35AB57-B7E2-4380-A5B1-7A3C2A655302}" type="datetime1">
              <a:rPr lang="en-GB" smtClean="0"/>
              <a:t>22/11/2023</a:t>
            </a:fld>
            <a:endParaRPr lang="en-GB"/>
          </a:p>
        </p:txBody>
      </p:sp>
      <p:sp>
        <p:nvSpPr>
          <p:cNvPr id="5" name="Footer Placeholder 4">
            <a:extLst>
              <a:ext uri="{FF2B5EF4-FFF2-40B4-BE49-F238E27FC236}">
                <a16:creationId xmlns:a16="http://schemas.microsoft.com/office/drawing/2014/main" id="{F0C2F911-B052-4B9A-A00C-68369FA30648}"/>
              </a:ext>
            </a:extLst>
          </p:cNvPr>
          <p:cNvSpPr>
            <a:spLocks noGrp="1"/>
          </p:cNvSpPr>
          <p:nvPr>
            <p:ph type="ftr" sz="quarter" idx="11"/>
          </p:nvPr>
        </p:nvSpPr>
        <p:spPr/>
        <p:txBody>
          <a:bodyPr/>
          <a:lstStyle/>
          <a:p>
            <a:r>
              <a:rPr lang="en-GB"/>
              <a:t>GREAT-2 Training Presentation 1 Introduction V0.1 02-12-22</a:t>
            </a:r>
          </a:p>
        </p:txBody>
      </p:sp>
      <p:sp>
        <p:nvSpPr>
          <p:cNvPr id="6" name="Slide Number Placeholder 5">
            <a:extLst>
              <a:ext uri="{FF2B5EF4-FFF2-40B4-BE49-F238E27FC236}">
                <a16:creationId xmlns:a16="http://schemas.microsoft.com/office/drawing/2014/main" id="{37AAE0ED-8D1F-4B5B-81E3-97F155597586}"/>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1401642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D1C1A-66B8-410E-88F7-CB21FA1A04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148354-3C42-4854-AC0D-21DEC99D26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8CF493-FB8D-48A1-8069-17E5D70F19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90FA15D-6B16-4CA1-9A98-69F896BF6F58}"/>
              </a:ext>
            </a:extLst>
          </p:cNvPr>
          <p:cNvSpPr>
            <a:spLocks noGrp="1"/>
          </p:cNvSpPr>
          <p:nvPr>
            <p:ph type="dt" sz="half" idx="10"/>
          </p:nvPr>
        </p:nvSpPr>
        <p:spPr/>
        <p:txBody>
          <a:bodyPr/>
          <a:lstStyle/>
          <a:p>
            <a:fld id="{8F2B7B8D-D947-432A-9C0A-28297CB4CAB9}" type="datetime1">
              <a:rPr lang="en-GB" smtClean="0"/>
              <a:t>22/11/2023</a:t>
            </a:fld>
            <a:endParaRPr lang="en-GB"/>
          </a:p>
        </p:txBody>
      </p:sp>
      <p:sp>
        <p:nvSpPr>
          <p:cNvPr id="6" name="Footer Placeholder 5">
            <a:extLst>
              <a:ext uri="{FF2B5EF4-FFF2-40B4-BE49-F238E27FC236}">
                <a16:creationId xmlns:a16="http://schemas.microsoft.com/office/drawing/2014/main" id="{198E96AA-1633-4747-8244-47646E3E63FA}"/>
              </a:ext>
            </a:extLst>
          </p:cNvPr>
          <p:cNvSpPr>
            <a:spLocks noGrp="1"/>
          </p:cNvSpPr>
          <p:nvPr>
            <p:ph type="ftr" sz="quarter" idx="11"/>
          </p:nvPr>
        </p:nvSpPr>
        <p:spPr/>
        <p:txBody>
          <a:bodyPr/>
          <a:lstStyle/>
          <a:p>
            <a:r>
              <a:rPr lang="en-GB"/>
              <a:t>GREAT-2 Training Presentation 1 Introduction V0.1 02-12-22</a:t>
            </a:r>
          </a:p>
        </p:txBody>
      </p:sp>
      <p:sp>
        <p:nvSpPr>
          <p:cNvPr id="7" name="Slide Number Placeholder 6">
            <a:extLst>
              <a:ext uri="{FF2B5EF4-FFF2-40B4-BE49-F238E27FC236}">
                <a16:creationId xmlns:a16="http://schemas.microsoft.com/office/drawing/2014/main" id="{984064C2-A8D9-489D-87CE-D4894C57365C}"/>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8549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49CF4-F0B3-4F45-9B3D-4BE4A8B730B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66F1D9-02F8-435E-B878-17C893E603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01B808-555A-4F69-AD5F-A3ECB61BBC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FA724EB-01B1-4902-8C1E-E772F16B58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B77F15-D883-4529-9C8B-DB8D243BF3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0127C4-AAC1-4529-9F07-F0CBF4F7E629}"/>
              </a:ext>
            </a:extLst>
          </p:cNvPr>
          <p:cNvSpPr>
            <a:spLocks noGrp="1"/>
          </p:cNvSpPr>
          <p:nvPr>
            <p:ph type="dt" sz="half" idx="10"/>
          </p:nvPr>
        </p:nvSpPr>
        <p:spPr/>
        <p:txBody>
          <a:bodyPr/>
          <a:lstStyle/>
          <a:p>
            <a:fld id="{85CD2F4F-3925-43DF-8F03-13140802F73B}" type="datetime1">
              <a:rPr lang="en-GB" smtClean="0"/>
              <a:t>22/11/2023</a:t>
            </a:fld>
            <a:endParaRPr lang="en-GB"/>
          </a:p>
        </p:txBody>
      </p:sp>
      <p:sp>
        <p:nvSpPr>
          <p:cNvPr id="8" name="Footer Placeholder 7">
            <a:extLst>
              <a:ext uri="{FF2B5EF4-FFF2-40B4-BE49-F238E27FC236}">
                <a16:creationId xmlns:a16="http://schemas.microsoft.com/office/drawing/2014/main" id="{37616D1E-D3C2-40CC-961B-286CC7A0DD92}"/>
              </a:ext>
            </a:extLst>
          </p:cNvPr>
          <p:cNvSpPr>
            <a:spLocks noGrp="1"/>
          </p:cNvSpPr>
          <p:nvPr>
            <p:ph type="ftr" sz="quarter" idx="11"/>
          </p:nvPr>
        </p:nvSpPr>
        <p:spPr/>
        <p:txBody>
          <a:bodyPr/>
          <a:lstStyle/>
          <a:p>
            <a:r>
              <a:rPr lang="en-GB"/>
              <a:t>GREAT-2 Training Presentation 1 Introduction V0.1 02-12-22</a:t>
            </a:r>
          </a:p>
        </p:txBody>
      </p:sp>
      <p:sp>
        <p:nvSpPr>
          <p:cNvPr id="9" name="Slide Number Placeholder 8">
            <a:extLst>
              <a:ext uri="{FF2B5EF4-FFF2-40B4-BE49-F238E27FC236}">
                <a16:creationId xmlns:a16="http://schemas.microsoft.com/office/drawing/2014/main" id="{EA401AD7-2ECB-4411-B10B-3728C245B142}"/>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4210798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E2057-BB0A-4AA2-B82F-523CA8013E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7B40822-F1DC-4520-81D5-5693AB5D9CB4}"/>
              </a:ext>
            </a:extLst>
          </p:cNvPr>
          <p:cNvSpPr>
            <a:spLocks noGrp="1"/>
          </p:cNvSpPr>
          <p:nvPr>
            <p:ph type="dt" sz="half" idx="10"/>
          </p:nvPr>
        </p:nvSpPr>
        <p:spPr/>
        <p:txBody>
          <a:bodyPr/>
          <a:lstStyle/>
          <a:p>
            <a:fld id="{ED1FF03A-D5FE-4EBA-A89E-32504AD4396E}" type="datetime1">
              <a:rPr lang="en-GB" smtClean="0"/>
              <a:t>22/11/2023</a:t>
            </a:fld>
            <a:endParaRPr lang="en-GB"/>
          </a:p>
        </p:txBody>
      </p:sp>
      <p:sp>
        <p:nvSpPr>
          <p:cNvPr id="4" name="Footer Placeholder 3">
            <a:extLst>
              <a:ext uri="{FF2B5EF4-FFF2-40B4-BE49-F238E27FC236}">
                <a16:creationId xmlns:a16="http://schemas.microsoft.com/office/drawing/2014/main" id="{0D0AD1AE-0A84-4C96-BBFA-2903788AFACD}"/>
              </a:ext>
            </a:extLst>
          </p:cNvPr>
          <p:cNvSpPr>
            <a:spLocks noGrp="1"/>
          </p:cNvSpPr>
          <p:nvPr>
            <p:ph type="ftr" sz="quarter" idx="11"/>
          </p:nvPr>
        </p:nvSpPr>
        <p:spPr/>
        <p:txBody>
          <a:bodyPr/>
          <a:lstStyle/>
          <a:p>
            <a:r>
              <a:rPr lang="en-GB"/>
              <a:t>GREAT-2 Training Presentation 1 Introduction V0.1 02-12-22</a:t>
            </a:r>
          </a:p>
        </p:txBody>
      </p:sp>
      <p:sp>
        <p:nvSpPr>
          <p:cNvPr id="5" name="Slide Number Placeholder 4">
            <a:extLst>
              <a:ext uri="{FF2B5EF4-FFF2-40B4-BE49-F238E27FC236}">
                <a16:creationId xmlns:a16="http://schemas.microsoft.com/office/drawing/2014/main" id="{1BD80C16-B016-42C2-818D-70F7A97CBFEF}"/>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272208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A04839-0D3A-42F5-B473-E621341C2CBC}"/>
              </a:ext>
            </a:extLst>
          </p:cNvPr>
          <p:cNvSpPr>
            <a:spLocks noGrp="1"/>
          </p:cNvSpPr>
          <p:nvPr>
            <p:ph type="dt" sz="half" idx="10"/>
          </p:nvPr>
        </p:nvSpPr>
        <p:spPr/>
        <p:txBody>
          <a:bodyPr/>
          <a:lstStyle/>
          <a:p>
            <a:fld id="{8E4648A0-328B-46BB-84AD-52F1B7198D73}" type="datetime1">
              <a:rPr lang="en-GB" smtClean="0"/>
              <a:t>22/11/2023</a:t>
            </a:fld>
            <a:endParaRPr lang="en-GB"/>
          </a:p>
        </p:txBody>
      </p:sp>
      <p:sp>
        <p:nvSpPr>
          <p:cNvPr id="3" name="Footer Placeholder 2">
            <a:extLst>
              <a:ext uri="{FF2B5EF4-FFF2-40B4-BE49-F238E27FC236}">
                <a16:creationId xmlns:a16="http://schemas.microsoft.com/office/drawing/2014/main" id="{7AA721E5-A67E-4296-84FD-FF7E70C47FE9}"/>
              </a:ext>
            </a:extLst>
          </p:cNvPr>
          <p:cNvSpPr>
            <a:spLocks noGrp="1"/>
          </p:cNvSpPr>
          <p:nvPr>
            <p:ph type="ftr" sz="quarter" idx="11"/>
          </p:nvPr>
        </p:nvSpPr>
        <p:spPr/>
        <p:txBody>
          <a:bodyPr/>
          <a:lstStyle/>
          <a:p>
            <a:r>
              <a:rPr lang="en-GB"/>
              <a:t>GREAT-2 Training Presentation 1 Introduction V0.1 02-12-22</a:t>
            </a:r>
          </a:p>
        </p:txBody>
      </p:sp>
      <p:sp>
        <p:nvSpPr>
          <p:cNvPr id="4" name="Slide Number Placeholder 3">
            <a:extLst>
              <a:ext uri="{FF2B5EF4-FFF2-40B4-BE49-F238E27FC236}">
                <a16:creationId xmlns:a16="http://schemas.microsoft.com/office/drawing/2014/main" id="{1CD9FCD0-B7A0-45FD-8002-3B7ADBBFBE99}"/>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3237985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6901-313F-4AB5-8492-745BBF3311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57C630-C276-4598-804E-CCB09A751F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DF8294-A6F7-475B-B64E-5C92320BE8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E852F-200F-4859-9566-091A92C88C50}"/>
              </a:ext>
            </a:extLst>
          </p:cNvPr>
          <p:cNvSpPr>
            <a:spLocks noGrp="1"/>
          </p:cNvSpPr>
          <p:nvPr>
            <p:ph type="dt" sz="half" idx="10"/>
          </p:nvPr>
        </p:nvSpPr>
        <p:spPr/>
        <p:txBody>
          <a:bodyPr/>
          <a:lstStyle/>
          <a:p>
            <a:fld id="{E4591335-CD84-426D-B764-70B4E8F8A2E9}" type="datetime1">
              <a:rPr lang="en-GB" smtClean="0"/>
              <a:t>22/11/2023</a:t>
            </a:fld>
            <a:endParaRPr lang="en-GB"/>
          </a:p>
        </p:txBody>
      </p:sp>
      <p:sp>
        <p:nvSpPr>
          <p:cNvPr id="6" name="Footer Placeholder 5">
            <a:extLst>
              <a:ext uri="{FF2B5EF4-FFF2-40B4-BE49-F238E27FC236}">
                <a16:creationId xmlns:a16="http://schemas.microsoft.com/office/drawing/2014/main" id="{F6FB9D36-5E1E-4792-9268-27F58F8CC341}"/>
              </a:ext>
            </a:extLst>
          </p:cNvPr>
          <p:cNvSpPr>
            <a:spLocks noGrp="1"/>
          </p:cNvSpPr>
          <p:nvPr>
            <p:ph type="ftr" sz="quarter" idx="11"/>
          </p:nvPr>
        </p:nvSpPr>
        <p:spPr/>
        <p:txBody>
          <a:bodyPr/>
          <a:lstStyle/>
          <a:p>
            <a:r>
              <a:rPr lang="en-GB"/>
              <a:t>GREAT-2 Training Presentation 1 Introduction V0.1 02-12-22</a:t>
            </a:r>
          </a:p>
        </p:txBody>
      </p:sp>
      <p:sp>
        <p:nvSpPr>
          <p:cNvPr id="7" name="Slide Number Placeholder 6">
            <a:extLst>
              <a:ext uri="{FF2B5EF4-FFF2-40B4-BE49-F238E27FC236}">
                <a16:creationId xmlns:a16="http://schemas.microsoft.com/office/drawing/2014/main" id="{4BAE4D3A-F5BF-4D87-B031-0099978D3ACC}"/>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2818192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DF2D1-1785-4561-8FE9-427B792BE3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1743DFE-CC7D-4E7C-BF05-38DB4D1804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6D41F28-0192-4F74-B534-07975D744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9C97F0-A32E-4171-93D2-CD769E5666B5}"/>
              </a:ext>
            </a:extLst>
          </p:cNvPr>
          <p:cNvSpPr>
            <a:spLocks noGrp="1"/>
          </p:cNvSpPr>
          <p:nvPr>
            <p:ph type="dt" sz="half" idx="10"/>
          </p:nvPr>
        </p:nvSpPr>
        <p:spPr/>
        <p:txBody>
          <a:bodyPr/>
          <a:lstStyle/>
          <a:p>
            <a:fld id="{3C5A9075-2245-44B9-B073-35B1EEF6492B}" type="datetime1">
              <a:rPr lang="en-GB" smtClean="0"/>
              <a:t>22/11/2023</a:t>
            </a:fld>
            <a:endParaRPr lang="en-GB"/>
          </a:p>
        </p:txBody>
      </p:sp>
      <p:sp>
        <p:nvSpPr>
          <p:cNvPr id="6" name="Footer Placeholder 5">
            <a:extLst>
              <a:ext uri="{FF2B5EF4-FFF2-40B4-BE49-F238E27FC236}">
                <a16:creationId xmlns:a16="http://schemas.microsoft.com/office/drawing/2014/main" id="{110161AC-137F-4F59-9901-1C91B5ED18D6}"/>
              </a:ext>
            </a:extLst>
          </p:cNvPr>
          <p:cNvSpPr>
            <a:spLocks noGrp="1"/>
          </p:cNvSpPr>
          <p:nvPr>
            <p:ph type="ftr" sz="quarter" idx="11"/>
          </p:nvPr>
        </p:nvSpPr>
        <p:spPr/>
        <p:txBody>
          <a:bodyPr/>
          <a:lstStyle/>
          <a:p>
            <a:r>
              <a:rPr lang="en-GB"/>
              <a:t>GREAT-2 Training Presentation 1 Introduction V0.1 02-12-22</a:t>
            </a:r>
          </a:p>
        </p:txBody>
      </p:sp>
      <p:sp>
        <p:nvSpPr>
          <p:cNvPr id="7" name="Slide Number Placeholder 6">
            <a:extLst>
              <a:ext uri="{FF2B5EF4-FFF2-40B4-BE49-F238E27FC236}">
                <a16:creationId xmlns:a16="http://schemas.microsoft.com/office/drawing/2014/main" id="{9DC70FC5-DBFC-4C43-A687-7DE7345BB85B}"/>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1984391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E102-428B-484B-A3CF-F6F6297E43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A5BAC4-FF72-453F-A3D9-0F3C0E63CC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701867-11C0-4366-96AF-AF77556E8D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7E8683-AB5C-40F0-9976-DAD9A9256C6F}" type="datetime1">
              <a:rPr lang="en-GB" smtClean="0"/>
              <a:t>22/11/2023</a:t>
            </a:fld>
            <a:endParaRPr lang="en-GB"/>
          </a:p>
        </p:txBody>
      </p:sp>
      <p:sp>
        <p:nvSpPr>
          <p:cNvPr id="5" name="Footer Placeholder 4">
            <a:extLst>
              <a:ext uri="{FF2B5EF4-FFF2-40B4-BE49-F238E27FC236}">
                <a16:creationId xmlns:a16="http://schemas.microsoft.com/office/drawing/2014/main" id="{A1FA0BD3-636E-4DC8-BA51-CAFA2BDC6B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GREAT-2 Training Presentation 1 Introduction V0.1 02-12-22</a:t>
            </a:r>
          </a:p>
        </p:txBody>
      </p:sp>
      <p:sp>
        <p:nvSpPr>
          <p:cNvPr id="6" name="Slide Number Placeholder 5">
            <a:extLst>
              <a:ext uri="{FF2B5EF4-FFF2-40B4-BE49-F238E27FC236}">
                <a16:creationId xmlns:a16="http://schemas.microsoft.com/office/drawing/2014/main" id="{51EC18D0-15F4-4ADA-A4D4-BD1C685DFA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25873-D336-487A-A319-996D5E8BF626}" type="slidenum">
              <a:rPr lang="en-GB" smtClean="0"/>
              <a:t>‹#›</a:t>
            </a:fld>
            <a:endParaRPr lang="en-GB"/>
          </a:p>
        </p:txBody>
      </p:sp>
    </p:spTree>
    <p:extLst>
      <p:ext uri="{BB962C8B-B14F-4D97-AF65-F5344CB8AC3E}">
        <p14:creationId xmlns:p14="http://schemas.microsoft.com/office/powerpoint/2010/main" val="3291358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mailto:great-2-tm@dundee.ac.uk"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sites.dundee.ac.uk/great-2/" TargetMode="External"/><Relationship Id="rId4" Type="http://schemas.openxmlformats.org/officeDocument/2006/relationships/hyperlink" Target="https://hicservices.dundee.ac.uk/TRuS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www.smokingpackyears.co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tiff"/></Relationships>
</file>

<file path=ppt/slides/_rels/slide5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tiff"/><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mailto:Chloe.McLaughlin@qub.ac.uk" TargetMode="External"/><Relationship Id="rId4" Type="http://schemas.openxmlformats.org/officeDocument/2006/relationships/hyperlink" Target="mailto:great-2-tm@dundee.ac.uk"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6.emf"/><Relationship Id="rId4" Type="http://schemas.openxmlformats.org/officeDocument/2006/relationships/package" Target="../embeddings/Microsoft_Word_Document.docx"/></Relationships>
</file>

<file path=ppt/slides/_rels/slide6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6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hyperlink" Target="https://uk.castoredc.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hyperlink" Target="mailto:Great-2-DM@dundee.ac.uk"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hyperlink" Target="mailto:GREAT-2-TM@dundee.ac.uk" TargetMode="External"/><Relationship Id="rId5" Type="http://schemas.openxmlformats.org/officeDocument/2006/relationships/hyperlink" Target="mailto:tascpotentialbreach@dundee.ac.uk" TargetMode="External"/><Relationship Id="rId4" Type="http://schemas.openxmlformats.org/officeDocument/2006/relationships/hyperlink" Target="https://www.dundee.ac.uk/tasc/policies-sops-templates/study-progres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mailto:Great-2-TM@dundee.ac.uk"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hyperlink" Target="mailto:great-2-tm@dundee.ac.uk"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mailto:great-2-tm@dundee.ac.uk"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BDACB-1169-4E16-ACD0-02A31F0556FB}"/>
              </a:ext>
            </a:extLst>
          </p:cNvPr>
          <p:cNvSpPr>
            <a:spLocks noGrp="1"/>
          </p:cNvSpPr>
          <p:nvPr>
            <p:ph type="ctrTitle"/>
          </p:nvPr>
        </p:nvSpPr>
        <p:spPr>
          <a:xfrm>
            <a:off x="1506524" y="1061055"/>
            <a:ext cx="9144000" cy="1404475"/>
          </a:xfrm>
        </p:spPr>
        <p:txBody>
          <a:bodyPr>
            <a:normAutofit/>
          </a:bodyPr>
          <a:lstStyle/>
          <a:p>
            <a:r>
              <a:rPr lang="en-GB" sz="4400" b="1" dirty="0">
                <a:solidFill>
                  <a:srgbClr val="007481"/>
                </a:solidFill>
                <a:latin typeface="Arial" panose="020B0604020202020204" pitchFamily="34" charset="0"/>
                <a:cs typeface="Arial" panose="020B0604020202020204" pitchFamily="34" charset="0"/>
              </a:rPr>
              <a:t>GREAT-2 SIV training presentation</a:t>
            </a:r>
            <a:endParaRPr lang="en-GB" sz="44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A2CD732-BA59-4CFA-9C33-B9EDFF438FD6}"/>
              </a:ext>
            </a:extLst>
          </p:cNvPr>
          <p:cNvSpPr>
            <a:spLocks noGrp="1"/>
          </p:cNvSpPr>
          <p:nvPr>
            <p:ph type="subTitle" idx="1"/>
          </p:nvPr>
        </p:nvSpPr>
        <p:spPr>
          <a:xfrm>
            <a:off x="1524000" y="2688493"/>
            <a:ext cx="9144000" cy="3047144"/>
          </a:xfrm>
        </p:spPr>
        <p:txBody>
          <a:bodyPr>
            <a:normAutofit fontScale="92500" lnSpcReduction="10000"/>
          </a:bodyPr>
          <a:lstStyle/>
          <a:p>
            <a:pPr>
              <a:lnSpc>
                <a:spcPct val="115000"/>
              </a:lnSpc>
              <a:spcAft>
                <a:spcPts val="600"/>
              </a:spcAft>
            </a:pPr>
            <a:r>
              <a:rPr lang="en-GB" sz="1800" b="1" dirty="0" err="1">
                <a:effectLst/>
                <a:latin typeface="Arial" panose="020B0604020202020204" pitchFamily="34" charset="0"/>
                <a:ea typeface="Calibri" panose="020F0502020204030204" pitchFamily="34" charset="0"/>
                <a:cs typeface="Arial" panose="020B0604020202020204" pitchFamily="34" charset="0"/>
              </a:rPr>
              <a:t>GR</a:t>
            </a:r>
            <a:r>
              <a:rPr lang="en-GB" sz="1800" dirty="0" err="1">
                <a:effectLst/>
                <a:latin typeface="Arial" panose="020B0604020202020204" pitchFamily="34" charset="0"/>
                <a:ea typeface="Calibri" panose="020F0502020204030204" pitchFamily="34" charset="0"/>
                <a:cs typeface="Arial" panose="020B0604020202020204" pitchFamily="34" charset="0"/>
              </a:rPr>
              <a:t>emubamab</a:t>
            </a:r>
            <a:r>
              <a:rPr lang="en-GB" sz="1800" dirty="0">
                <a:effectLst/>
                <a:latin typeface="Arial" panose="020B0604020202020204" pitchFamily="34" charset="0"/>
                <a:ea typeface="Calibri" panose="020F0502020204030204" pitchFamily="34" charset="0"/>
                <a:cs typeface="Arial" panose="020B0604020202020204" pitchFamily="34" charset="0"/>
              </a:rPr>
              <a:t> </a:t>
            </a:r>
            <a:r>
              <a:rPr lang="en-GB" sz="1800" b="1" dirty="0" err="1">
                <a:effectLst/>
                <a:latin typeface="Arial" panose="020B0604020202020204" pitchFamily="34" charset="0"/>
                <a:ea typeface="Calibri" panose="020F0502020204030204" pitchFamily="34" charset="0"/>
                <a:cs typeface="Arial" panose="020B0604020202020204" pitchFamily="34" charset="0"/>
              </a:rPr>
              <a:t>E</a:t>
            </a:r>
            <a:r>
              <a:rPr lang="en-GB" sz="1800" dirty="0" err="1">
                <a:effectLst/>
                <a:latin typeface="Arial" panose="020B0604020202020204" pitchFamily="34" charset="0"/>
                <a:ea typeface="Calibri" panose="020F0502020204030204" pitchFamily="34" charset="0"/>
                <a:cs typeface="Arial" panose="020B0604020202020204" pitchFamily="34" charset="0"/>
              </a:rPr>
              <a:t>r</a:t>
            </a:r>
            <a:r>
              <a:rPr lang="en-GB" sz="1800" b="1" dirty="0" err="1">
                <a:effectLst/>
                <a:latin typeface="Arial" panose="020B0604020202020204" pitchFamily="34" charset="0"/>
                <a:ea typeface="Calibri" panose="020F0502020204030204" pitchFamily="34" charset="0"/>
                <a:cs typeface="Arial" panose="020B0604020202020204" pitchFamily="34" charset="0"/>
              </a:rPr>
              <a:t>A</a:t>
            </a:r>
            <a:r>
              <a:rPr lang="en-GB" sz="1800" dirty="0" err="1">
                <a:effectLst/>
                <a:latin typeface="Arial" panose="020B0604020202020204" pitchFamily="34" charset="0"/>
                <a:ea typeface="Calibri" panose="020F0502020204030204" pitchFamily="34" charset="0"/>
                <a:cs typeface="Arial" panose="020B0604020202020204" pitchFamily="34" charset="0"/>
              </a:rPr>
              <a:t>dication</a:t>
            </a:r>
            <a:r>
              <a:rPr lang="en-GB" sz="1800" dirty="0">
                <a:effectLst/>
                <a:latin typeface="Arial" panose="020B0604020202020204" pitchFamily="34" charset="0"/>
                <a:ea typeface="Calibri" panose="020F0502020204030204" pitchFamily="34" charset="0"/>
                <a:cs typeface="Arial" panose="020B0604020202020204" pitchFamily="34" charset="0"/>
              </a:rPr>
              <a:t> </a:t>
            </a:r>
            <a:r>
              <a:rPr lang="en-GB" sz="1800" b="1" dirty="0">
                <a:effectLst/>
                <a:latin typeface="Arial" panose="020B0604020202020204" pitchFamily="34" charset="0"/>
                <a:ea typeface="Calibri" panose="020F0502020204030204" pitchFamily="34" charset="0"/>
                <a:cs typeface="Arial" panose="020B0604020202020204" pitchFamily="34" charset="0"/>
              </a:rPr>
              <a:t>T</a:t>
            </a:r>
            <a:r>
              <a:rPr lang="en-GB" sz="1800" dirty="0">
                <a:effectLst/>
                <a:latin typeface="Arial" panose="020B0604020202020204" pitchFamily="34" charset="0"/>
                <a:ea typeface="Calibri" panose="020F0502020204030204" pitchFamily="34" charset="0"/>
                <a:cs typeface="Arial" panose="020B0604020202020204" pitchFamily="34" charset="0"/>
              </a:rPr>
              <a:t>rial (GREAT-2)</a:t>
            </a:r>
          </a:p>
          <a:p>
            <a:pPr>
              <a:lnSpc>
                <a:spcPct val="115000"/>
              </a:lnSpc>
              <a:spcAft>
                <a:spcPts val="600"/>
              </a:spcAft>
            </a:pPr>
            <a:r>
              <a:rPr lang="en-GB" sz="1800" dirty="0">
                <a:effectLst/>
                <a:latin typeface="Arial" panose="020B0604020202020204" pitchFamily="34" charset="0"/>
                <a:ea typeface="Calibri" panose="020F0502020204030204" pitchFamily="34" charset="0"/>
                <a:cs typeface="Arial" panose="020B0604020202020204" pitchFamily="34" charset="0"/>
              </a:rPr>
              <a:t>A phase 2 trial of Gremubamab compared to placebo in participants with bronchiectasis and chronic </a:t>
            </a:r>
            <a:r>
              <a:rPr lang="en-GB" sz="1800" i="1" dirty="0">
                <a:effectLst/>
                <a:latin typeface="Arial" panose="020B0604020202020204" pitchFamily="34" charset="0"/>
                <a:ea typeface="Calibri" panose="020F0502020204030204" pitchFamily="34" charset="0"/>
                <a:cs typeface="Arial" panose="020B0604020202020204" pitchFamily="34" charset="0"/>
              </a:rPr>
              <a:t>Pseudomonas aeruginosa</a:t>
            </a:r>
            <a:r>
              <a:rPr lang="en-GB" sz="1800" dirty="0">
                <a:effectLst/>
                <a:latin typeface="Arial" panose="020B0604020202020204" pitchFamily="34" charset="0"/>
                <a:ea typeface="Calibri" panose="020F0502020204030204" pitchFamily="34" charset="0"/>
                <a:cs typeface="Arial" panose="020B0604020202020204" pitchFamily="34" charset="0"/>
              </a:rPr>
              <a:t> infection</a:t>
            </a:r>
            <a:r>
              <a:rPr lang="en-GB" sz="1800" i="1"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600"/>
              </a:spcAft>
            </a:pPr>
            <a:r>
              <a:rPr lang="en-GB" sz="1800" b="0" i="0" u="none" strike="noStrike" baseline="0" dirty="0">
                <a:solidFill>
                  <a:srgbClr val="000000"/>
                </a:solidFill>
                <a:latin typeface="Calibri" panose="020F0502020204030204" pitchFamily="34" charset="0"/>
              </a:rPr>
              <a:t>GREAT‐2 website </a:t>
            </a:r>
            <a:r>
              <a:rPr lang="en-GB" sz="1800" b="0" i="0" u="none" strike="noStrike" baseline="0" dirty="0">
                <a:solidFill>
                  <a:srgbClr val="0563C2"/>
                </a:solidFill>
                <a:latin typeface="Calibri" panose="020F0502020204030204" pitchFamily="34" charset="0"/>
              </a:rPr>
              <a:t>https://sites.dundee.ac.uk/great‐2/</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r>
              <a:rPr lang="en-GB" sz="1800" dirty="0"/>
              <a:t>CI: Professor James Chalmers, University of Dundee</a:t>
            </a:r>
          </a:p>
          <a:p>
            <a:r>
              <a:rPr lang="en-GB" sz="1800" dirty="0"/>
              <a:t>Trial Management: Tayside Clinical Trials Unit, University of Dundee: </a:t>
            </a:r>
            <a:r>
              <a:rPr lang="en-GB" sz="1800" dirty="0">
                <a:hlinkClick r:id="rId2"/>
              </a:rPr>
              <a:t>great-2-tm@dundee.ac.uk</a:t>
            </a:r>
            <a:r>
              <a:rPr lang="en-GB" sz="1800" dirty="0"/>
              <a:t> </a:t>
            </a:r>
          </a:p>
          <a:p>
            <a:r>
              <a:rPr lang="en-GB" sz="1800" dirty="0"/>
              <a:t>Sponsor: University of Dundee &amp; NHS Tayside</a:t>
            </a:r>
          </a:p>
          <a:p>
            <a:r>
              <a:rPr lang="en-GB" sz="1800" dirty="0"/>
              <a:t>SIV presentation for GREAT-2 Protocol V4</a:t>
            </a:r>
          </a:p>
        </p:txBody>
      </p:sp>
      <p:sp>
        <p:nvSpPr>
          <p:cNvPr id="4" name="Footer Placeholder 3">
            <a:extLst>
              <a:ext uri="{FF2B5EF4-FFF2-40B4-BE49-F238E27FC236}">
                <a16:creationId xmlns:a16="http://schemas.microsoft.com/office/drawing/2014/main" id="{C6F9D7F3-8CE6-43E2-A3E0-5D15EED0DC77}"/>
              </a:ext>
            </a:extLst>
          </p:cNvPr>
          <p:cNvSpPr>
            <a:spLocks noGrp="1"/>
          </p:cNvSpPr>
          <p:nvPr>
            <p:ph type="ftr" sz="quarter" idx="11"/>
          </p:nvPr>
        </p:nvSpPr>
        <p:spPr>
          <a:xfrm>
            <a:off x="7924800" y="136525"/>
            <a:ext cx="4114800" cy="365125"/>
          </a:xfrm>
        </p:spPr>
        <p:txBody>
          <a:bodyPr/>
          <a:lstStyle/>
          <a:p>
            <a:r>
              <a:rPr lang="en-GB" dirty="0">
                <a:solidFill>
                  <a:srgbClr val="898989"/>
                </a:solidFill>
              </a:rPr>
              <a:t>GREAT-2 SIV Presentation for AM08 V4 02-11-2023</a:t>
            </a:r>
          </a:p>
        </p:txBody>
      </p:sp>
      <p:pic>
        <p:nvPicPr>
          <p:cNvPr id="5" name="Picture 4">
            <a:extLst>
              <a:ext uri="{FF2B5EF4-FFF2-40B4-BE49-F238E27FC236}">
                <a16:creationId xmlns:a16="http://schemas.microsoft.com/office/drawing/2014/main" id="{25D97F19-1B08-4B95-BCCA-004C62A360DC}"/>
              </a:ext>
            </a:extLst>
          </p:cNvPr>
          <p:cNvPicPr>
            <a:picLocks noChangeAspect="1"/>
          </p:cNvPicPr>
          <p:nvPr/>
        </p:nvPicPr>
        <p:blipFill>
          <a:blip r:embed="rId3"/>
          <a:stretch>
            <a:fillRect/>
          </a:stretch>
        </p:blipFill>
        <p:spPr>
          <a:xfrm>
            <a:off x="-12000" y="6116229"/>
            <a:ext cx="12204000" cy="704443"/>
          </a:xfrm>
          <a:prstGeom prst="rect">
            <a:avLst/>
          </a:prstGeom>
        </p:spPr>
      </p:pic>
      <p:sp>
        <p:nvSpPr>
          <p:cNvPr id="6" name="Slide Number Placeholder 5">
            <a:extLst>
              <a:ext uri="{FF2B5EF4-FFF2-40B4-BE49-F238E27FC236}">
                <a16:creationId xmlns:a16="http://schemas.microsoft.com/office/drawing/2014/main" id="{83788640-EEF7-466C-9813-970DB2D849DD}"/>
              </a:ext>
            </a:extLst>
          </p:cNvPr>
          <p:cNvSpPr>
            <a:spLocks noGrp="1"/>
          </p:cNvSpPr>
          <p:nvPr>
            <p:ph type="sldNum" sz="quarter" idx="12"/>
          </p:nvPr>
        </p:nvSpPr>
        <p:spPr/>
        <p:txBody>
          <a:bodyPr/>
          <a:lstStyle/>
          <a:p>
            <a:fld id="{8DC25873-D336-487A-A319-996D5E8BF626}" type="slidenum">
              <a:rPr lang="en-GB" smtClean="0"/>
              <a:t>1</a:t>
            </a:fld>
            <a:endParaRPr lang="en-GB"/>
          </a:p>
        </p:txBody>
      </p:sp>
      <p:pic>
        <p:nvPicPr>
          <p:cNvPr id="7" name="Picture 6" descr="Logo&#10;&#10;Description automatically generated">
            <a:extLst>
              <a:ext uri="{FF2B5EF4-FFF2-40B4-BE49-F238E27FC236}">
                <a16:creationId xmlns:a16="http://schemas.microsoft.com/office/drawing/2014/main" id="{F73F1ADD-6A35-EB8D-E844-269B7F3599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1" y="136526"/>
            <a:ext cx="2708246" cy="684408"/>
          </a:xfrm>
          <a:prstGeom prst="rect">
            <a:avLst/>
          </a:prstGeom>
        </p:spPr>
      </p:pic>
    </p:spTree>
    <p:extLst>
      <p:ext uri="{BB962C8B-B14F-4D97-AF65-F5344CB8AC3E}">
        <p14:creationId xmlns:p14="http://schemas.microsoft.com/office/powerpoint/2010/main" val="2942099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5" name="TextBox 4">
            <a:extLst>
              <a:ext uri="{FF2B5EF4-FFF2-40B4-BE49-F238E27FC236}">
                <a16:creationId xmlns:a16="http://schemas.microsoft.com/office/drawing/2014/main" id="{0E49C7EF-0D41-4C33-92B3-635E3200B9DE}"/>
              </a:ext>
            </a:extLst>
          </p:cNvPr>
          <p:cNvSpPr txBox="1"/>
          <p:nvPr/>
        </p:nvSpPr>
        <p:spPr>
          <a:xfrm>
            <a:off x="840645" y="467312"/>
            <a:ext cx="10510709" cy="3724096"/>
          </a:xfrm>
          <a:prstGeom prst="rect">
            <a:avLst/>
          </a:prstGeom>
          <a:noFill/>
        </p:spPr>
        <p:txBody>
          <a:bodyPr wrap="square" rtlCol="0">
            <a:spAutoFit/>
          </a:bodyPr>
          <a:lstStyle/>
          <a:p>
            <a:r>
              <a:rPr lang="en-GB" sz="2000" b="1" dirty="0">
                <a:solidFill>
                  <a:srgbClr val="007481"/>
                </a:solidFill>
                <a:latin typeface="Arial" panose="020B0604020202020204" pitchFamily="34" charset="0"/>
                <a:cs typeface="Arial" panose="020B0604020202020204" pitchFamily="34" charset="0"/>
              </a:rPr>
              <a:t>Participant Identification &amp; Pre-screen</a:t>
            </a:r>
            <a:r>
              <a:rPr lang="en-GB" dirty="0"/>
              <a:t>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Identified from clinic, rehabilitation classes and local databases (where consent is given to receive information about research trials)</a:t>
            </a:r>
          </a:p>
          <a:p>
            <a:pPr marL="285750" indent="-285750">
              <a:spcBef>
                <a:spcPts val="1200"/>
              </a:spcBef>
              <a:buFont typeface="Arial" panose="020B0604020202020204" pitchFamily="34" charset="0"/>
              <a:buChar char="•"/>
            </a:pPr>
            <a:r>
              <a:rPr lang="en-GB" dirty="0">
                <a:latin typeface="Arial" panose="020B0604020202020204" pitchFamily="34" charset="0"/>
                <a:cs typeface="Arial" panose="020B0604020202020204" pitchFamily="34" charset="0"/>
              </a:rPr>
              <a:t>Potential participants must have at least 24 hours to consider whether or not to participate after receiving the full PIS before a screening visit is arranged.</a:t>
            </a:r>
          </a:p>
          <a:p>
            <a:pPr marL="285750" indent="-285750">
              <a:spcBef>
                <a:spcPts val="1200"/>
              </a:spcBef>
              <a:buFont typeface="Arial" panose="020B0604020202020204" pitchFamily="34" charset="0"/>
              <a:buChar char="•"/>
            </a:pPr>
            <a:r>
              <a:rPr lang="en-GB" dirty="0">
                <a:latin typeface="Arial" panose="020B0604020202020204" pitchFamily="34" charset="0"/>
                <a:cs typeface="Arial" panose="020B0604020202020204" pitchFamily="34" charset="0"/>
              </a:rPr>
              <a:t>Record </a:t>
            </a:r>
            <a:r>
              <a:rPr lang="en-GB" b="1" dirty="0">
                <a:latin typeface="Arial" panose="020B0604020202020204" pitchFamily="34" charset="0"/>
                <a:cs typeface="Arial" panose="020B0604020202020204" pitchFamily="34" charset="0"/>
              </a:rPr>
              <a:t>all</a:t>
            </a:r>
            <a:r>
              <a:rPr lang="en-GB" dirty="0">
                <a:latin typeface="Arial" panose="020B0604020202020204" pitchFamily="34" charset="0"/>
                <a:cs typeface="Arial" panose="020B0604020202020204" pitchFamily="34" charset="0"/>
              </a:rPr>
              <a:t> participants who are </a:t>
            </a:r>
            <a:r>
              <a:rPr lang="en-GB" b="1" dirty="0">
                <a:latin typeface="Arial" panose="020B0604020202020204" pitchFamily="34" charset="0"/>
                <a:cs typeface="Arial" panose="020B0604020202020204" pitchFamily="34" charset="0"/>
              </a:rPr>
              <a:t>pre-screened</a:t>
            </a:r>
            <a:r>
              <a:rPr lang="en-GB" dirty="0">
                <a:latin typeface="Arial" panose="020B0604020202020204" pitchFamily="34" charset="0"/>
                <a:cs typeface="Arial" panose="020B0604020202020204" pitchFamily="34" charset="0"/>
              </a:rPr>
              <a:t> on the  </a:t>
            </a:r>
            <a:r>
              <a:rPr lang="en-GB" b="1" dirty="0">
                <a:solidFill>
                  <a:srgbClr val="0070C0"/>
                </a:solidFill>
                <a:latin typeface="Arial" panose="020B0604020202020204" pitchFamily="34" charset="0"/>
                <a:cs typeface="Arial" panose="020B0604020202020204" pitchFamily="34" charset="0"/>
              </a:rPr>
              <a:t>Screening Log </a:t>
            </a:r>
            <a:r>
              <a:rPr lang="en-GB" dirty="0">
                <a:latin typeface="Arial" panose="020B0604020202020204" pitchFamily="34" charset="0"/>
                <a:cs typeface="Arial" panose="020B0604020202020204" pitchFamily="34" charset="0"/>
              </a:rPr>
              <a:t>for CONSORT reporting. </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Record: if eligible, or the reason for ineligibility, or if patient declined</a:t>
            </a:r>
          </a:p>
          <a:p>
            <a:pPr marL="742950" lvl="1"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lvl="1"/>
            <a:r>
              <a:rPr lang="en-GB" b="1" dirty="0">
                <a:solidFill>
                  <a:srgbClr val="007481"/>
                </a:solidFill>
                <a:latin typeface="Arial" panose="020B0604020202020204" pitchFamily="34" charset="0"/>
                <a:cs typeface="Arial" panose="020B0604020202020204" pitchFamily="34" charset="0"/>
              </a:rPr>
              <a:t>Recruitment Timeline</a:t>
            </a:r>
          </a:p>
          <a:p>
            <a:pPr marL="285750" lvl="1"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Due to IMP expiry dates the first dose of IMP (visit 2) must be completed before end of December 2023</a:t>
            </a:r>
          </a:p>
        </p:txBody>
      </p:sp>
      <p:sp>
        <p:nvSpPr>
          <p:cNvPr id="4" name="Slide Number Placeholder 3">
            <a:extLst>
              <a:ext uri="{FF2B5EF4-FFF2-40B4-BE49-F238E27FC236}">
                <a16:creationId xmlns:a16="http://schemas.microsoft.com/office/drawing/2014/main" id="{B066370D-E50E-4F98-B873-40C12B4E28FB}"/>
              </a:ext>
            </a:extLst>
          </p:cNvPr>
          <p:cNvSpPr>
            <a:spLocks noGrp="1"/>
          </p:cNvSpPr>
          <p:nvPr>
            <p:ph type="sldNum" sz="quarter" idx="12"/>
          </p:nvPr>
        </p:nvSpPr>
        <p:spPr/>
        <p:txBody>
          <a:bodyPr/>
          <a:lstStyle/>
          <a:p>
            <a:fld id="{8DC25873-D336-487A-A319-996D5E8BF626}" type="slidenum">
              <a:rPr lang="en-GB" smtClean="0"/>
              <a:t>10</a:t>
            </a:fld>
            <a:endParaRPr lang="en-GB"/>
          </a:p>
        </p:txBody>
      </p:sp>
    </p:spTree>
    <p:extLst>
      <p:ext uri="{BB962C8B-B14F-4D97-AF65-F5344CB8AC3E}">
        <p14:creationId xmlns:p14="http://schemas.microsoft.com/office/powerpoint/2010/main" val="660452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r>
              <a:rPr lang="en-GB"/>
              <a:t>GREAT-2 Training Presentation 1 Introduction V0.1 02-12-22</a:t>
            </a:r>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2"/>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832F65D1-45AF-4354-A18F-B9F21D08CB8A}"/>
              </a:ext>
            </a:extLst>
          </p:cNvPr>
          <p:cNvSpPr txBox="1"/>
          <p:nvPr/>
        </p:nvSpPr>
        <p:spPr>
          <a:xfrm>
            <a:off x="607879" y="505857"/>
            <a:ext cx="10535138" cy="5365123"/>
          </a:xfrm>
          <a:prstGeom prst="rect">
            <a:avLst/>
          </a:prstGeom>
          <a:noFill/>
        </p:spPr>
        <p:txBody>
          <a:bodyPr wrap="square" rtlCol="0">
            <a:spAutoFit/>
          </a:bodyPr>
          <a:lstStyle/>
          <a:p>
            <a:r>
              <a:rPr lang="en-GB" b="1" dirty="0">
                <a:solidFill>
                  <a:srgbClr val="007481"/>
                </a:solidFill>
                <a:latin typeface="Arial" panose="020B0604020202020204" pitchFamily="34" charset="0"/>
                <a:cs typeface="Arial" panose="020B0604020202020204" pitchFamily="34" charset="0"/>
              </a:rPr>
              <a:t>Inclusion Criteria</a:t>
            </a:r>
          </a:p>
          <a:p>
            <a:endParaRPr lang="en-GB" sz="1600" dirty="0"/>
          </a:p>
          <a:p>
            <a:pPr marL="342900" lvl="0" indent="-342900" algn="just">
              <a:spcAft>
                <a:spcPts val="600"/>
              </a:spcAft>
              <a:buFont typeface="+mj-lt"/>
              <a:buAutoNum type="arabicPeriod"/>
            </a:pPr>
            <a:r>
              <a:rPr lang="en-GB" sz="1700" dirty="0">
                <a:effectLst/>
                <a:latin typeface="Arial" panose="020B0604020202020204" pitchFamily="34" charset="0"/>
                <a:ea typeface="Calibri" panose="020F0502020204030204" pitchFamily="34" charset="0"/>
                <a:cs typeface="Arial" panose="020B0604020202020204" pitchFamily="34" charset="0"/>
              </a:rPr>
              <a:t>Age &gt;18 to &lt;86</a:t>
            </a:r>
          </a:p>
          <a:p>
            <a:pPr marL="342900" lvl="0" indent="-342900" algn="just">
              <a:spcAft>
                <a:spcPts val="600"/>
              </a:spcAft>
              <a:buFont typeface="+mj-lt"/>
              <a:buAutoNum type="arabicPeriod"/>
            </a:pPr>
            <a:r>
              <a:rPr lang="en-GB" sz="1700" dirty="0">
                <a:effectLst/>
                <a:latin typeface="Arial" panose="020B0604020202020204" pitchFamily="34" charset="0"/>
                <a:ea typeface="Calibri" panose="020F0502020204030204" pitchFamily="34" charset="0"/>
                <a:cs typeface="Arial" panose="020B0604020202020204" pitchFamily="34" charset="0"/>
              </a:rPr>
              <a:t>Clinical diagnosis of Bronchiectasis. </a:t>
            </a:r>
          </a:p>
          <a:p>
            <a:pPr marL="342900" lvl="0" indent="-342900" algn="just">
              <a:spcAft>
                <a:spcPts val="600"/>
              </a:spcAft>
              <a:buFont typeface="+mj-lt"/>
              <a:buAutoNum type="arabicPeriod"/>
            </a:pPr>
            <a:r>
              <a:rPr lang="en-GB" sz="1700" dirty="0">
                <a:effectLst/>
                <a:latin typeface="Arial" panose="020B0604020202020204" pitchFamily="34" charset="0"/>
                <a:ea typeface="Calibri" panose="020F0502020204030204" pitchFamily="34" charset="0"/>
                <a:cs typeface="Arial" panose="020B0604020202020204" pitchFamily="34" charset="0"/>
              </a:rPr>
              <a:t>Able to and provided informed consent.</a:t>
            </a:r>
          </a:p>
          <a:p>
            <a:pPr marL="342900" lvl="0" indent="-342900" algn="just">
              <a:spcAft>
                <a:spcPts val="600"/>
              </a:spcAft>
              <a:buFont typeface="+mj-lt"/>
              <a:buAutoNum type="arabicPeriod"/>
            </a:pPr>
            <a:r>
              <a:rPr lang="en-GB" sz="1700" dirty="0">
                <a:effectLst/>
                <a:latin typeface="Arial" panose="020B0604020202020204" pitchFamily="34" charset="0"/>
                <a:ea typeface="Calibri" panose="020F0502020204030204" pitchFamily="34" charset="0"/>
                <a:cs typeface="Arial" panose="020B0604020202020204" pitchFamily="34" charset="0"/>
              </a:rPr>
              <a:t>Previous </a:t>
            </a:r>
            <a:r>
              <a:rPr lang="en-GB" sz="1700" dirty="0">
                <a:solidFill>
                  <a:srgbClr val="202124"/>
                </a:solidFill>
                <a:effectLst/>
                <a:latin typeface="Arial" panose="020B0604020202020204" pitchFamily="34" charset="0"/>
                <a:ea typeface="Calibri" panose="020F0502020204030204" pitchFamily="34" charset="0"/>
                <a:cs typeface="Arial" panose="020B0604020202020204" pitchFamily="34" charset="0"/>
              </a:rPr>
              <a:t>computerised tomography</a:t>
            </a:r>
            <a:r>
              <a:rPr lang="en-GB" sz="1700" dirty="0">
                <a:effectLst/>
                <a:latin typeface="Arial" panose="020B0604020202020204" pitchFamily="34" charset="0"/>
                <a:ea typeface="Calibri" panose="020F0502020204030204" pitchFamily="34" charset="0"/>
                <a:cs typeface="Arial" panose="020B0604020202020204" pitchFamily="34" charset="0"/>
              </a:rPr>
              <a:t> (CT) scan of the chest demonstrating bronchiectasis in 1 or more lobes</a:t>
            </a:r>
          </a:p>
          <a:p>
            <a:pPr marL="342900" lvl="0" indent="-342900" algn="just">
              <a:spcAft>
                <a:spcPts val="600"/>
              </a:spcAft>
              <a:buFont typeface="+mj-lt"/>
              <a:buAutoNum type="arabicPeriod"/>
            </a:pPr>
            <a:r>
              <a:rPr lang="en-GB" sz="1700" i="1" dirty="0">
                <a:effectLst/>
                <a:latin typeface="Arial" panose="020B0604020202020204" pitchFamily="34" charset="0"/>
                <a:ea typeface="Calibri" panose="020F0502020204030204" pitchFamily="34" charset="0"/>
                <a:cs typeface="Arial" panose="020B0604020202020204" pitchFamily="34" charset="0"/>
              </a:rPr>
              <a:t>P. aeruginosa </a:t>
            </a:r>
            <a:r>
              <a:rPr lang="en-GB" sz="1700" dirty="0">
                <a:effectLst/>
                <a:latin typeface="Arial" panose="020B0604020202020204" pitchFamily="34" charset="0"/>
                <a:ea typeface="Calibri" panose="020F0502020204030204" pitchFamily="34" charset="0"/>
                <a:cs typeface="Arial" panose="020B0604020202020204" pitchFamily="34" charset="0"/>
              </a:rPr>
              <a:t>in sputum, bronchoalveolar lavage or another airway sample at least once in the 24 months prior to screening*. </a:t>
            </a:r>
          </a:p>
          <a:p>
            <a:pPr marL="342900" lvl="0" indent="-342900" algn="just">
              <a:spcAft>
                <a:spcPts val="600"/>
              </a:spcAft>
              <a:buFont typeface="+mj-lt"/>
              <a:buAutoNum type="arabicPeriod"/>
            </a:pPr>
            <a:r>
              <a:rPr lang="en-GB" sz="1700" dirty="0">
                <a:effectLst/>
                <a:latin typeface="Arial" panose="020B0604020202020204" pitchFamily="34" charset="0"/>
                <a:ea typeface="Calibri" panose="020F0502020204030204" pitchFamily="34" charset="0"/>
                <a:cs typeface="Arial" panose="020B0604020202020204" pitchFamily="34" charset="0"/>
              </a:rPr>
              <a:t>A sputum sample that is culture or PCR positive for </a:t>
            </a:r>
            <a:r>
              <a:rPr lang="en-GB" sz="1700" i="1" dirty="0">
                <a:effectLst/>
                <a:latin typeface="Arial" panose="020B0604020202020204" pitchFamily="34" charset="0"/>
                <a:ea typeface="Calibri" panose="020F0502020204030204" pitchFamily="34" charset="0"/>
                <a:cs typeface="Arial" panose="020B0604020202020204" pitchFamily="34" charset="0"/>
              </a:rPr>
              <a:t>P. aeruginosa</a:t>
            </a:r>
            <a:r>
              <a:rPr lang="en-GB" sz="1700" dirty="0">
                <a:effectLst/>
                <a:latin typeface="Arial" panose="020B0604020202020204" pitchFamily="34" charset="0"/>
                <a:ea typeface="Calibri" panose="020F0502020204030204" pitchFamily="34" charset="0"/>
                <a:cs typeface="Arial" panose="020B0604020202020204" pitchFamily="34" charset="0"/>
              </a:rPr>
              <a:t> sent at the screening visit and within 35 days of randomization* †.</a:t>
            </a:r>
          </a:p>
          <a:p>
            <a:pPr lvl="0" algn="just">
              <a:lnSpc>
                <a:spcPct val="115000"/>
              </a:lnSpc>
              <a:spcAft>
                <a:spcPts val="600"/>
              </a:spcAft>
            </a:pPr>
            <a:endParaRPr lang="en-GB" sz="17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600"/>
              </a:spcAft>
            </a:pPr>
            <a:r>
              <a:rPr lang="en-GB" sz="1700" dirty="0">
                <a:effectLst/>
                <a:latin typeface="Arial" panose="020B0604020202020204" pitchFamily="34" charset="0"/>
                <a:ea typeface="Calibri" panose="020F0502020204030204" pitchFamily="34" charset="0"/>
                <a:cs typeface="Arial" panose="020B0604020202020204" pitchFamily="34" charset="0"/>
              </a:rPr>
              <a:t> *a participant who does not have a positive sample for </a:t>
            </a:r>
            <a:r>
              <a:rPr lang="en-GB" sz="1700" i="1" dirty="0">
                <a:effectLst/>
                <a:latin typeface="Arial" panose="020B0604020202020204" pitchFamily="34" charset="0"/>
                <a:ea typeface="Calibri" panose="020F0502020204030204" pitchFamily="34" charset="0"/>
                <a:cs typeface="Arial" panose="020B0604020202020204" pitchFamily="34" charset="0"/>
              </a:rPr>
              <a:t>P. aeruginosa</a:t>
            </a:r>
            <a:r>
              <a:rPr lang="en-GB" sz="1700" dirty="0">
                <a:effectLst/>
                <a:latin typeface="Arial" panose="020B0604020202020204" pitchFamily="34" charset="0"/>
                <a:ea typeface="Calibri" panose="020F0502020204030204" pitchFamily="34" charset="0"/>
                <a:cs typeface="Arial" panose="020B0604020202020204" pitchFamily="34" charset="0"/>
              </a:rPr>
              <a:t> in the previous 24 months may submit two samples, at least 21 days apart, during the 35-day screening period. If these samples are both positive for </a:t>
            </a:r>
            <a:r>
              <a:rPr lang="en-GB" sz="1700" i="1" dirty="0">
                <a:effectLst/>
                <a:latin typeface="Arial" panose="020B0604020202020204" pitchFamily="34" charset="0"/>
                <a:ea typeface="Calibri" panose="020F0502020204030204" pitchFamily="34" charset="0"/>
                <a:cs typeface="Arial" panose="020B0604020202020204" pitchFamily="34" charset="0"/>
              </a:rPr>
              <a:t>P. aeruginosa</a:t>
            </a:r>
            <a:r>
              <a:rPr lang="en-GB" sz="1700" dirty="0">
                <a:effectLst/>
                <a:latin typeface="Arial" panose="020B0604020202020204" pitchFamily="34" charset="0"/>
                <a:ea typeface="Calibri" panose="020F0502020204030204" pitchFamily="34" charset="0"/>
                <a:cs typeface="Arial" panose="020B0604020202020204" pitchFamily="34" charset="0"/>
              </a:rPr>
              <a:t> then inclusion criteria 5 and 6 will be deemed met and the patient may be enrolled. </a:t>
            </a:r>
          </a:p>
          <a:p>
            <a:pPr algn="just">
              <a:lnSpc>
                <a:spcPct val="115000"/>
              </a:lnSpc>
              <a:spcAft>
                <a:spcPts val="600"/>
              </a:spcAft>
            </a:pPr>
            <a:r>
              <a:rPr lang="en-GB" sz="1700" dirty="0">
                <a:effectLst/>
                <a:latin typeface="Arial" panose="020B0604020202020204" pitchFamily="34" charset="0"/>
                <a:ea typeface="Calibri" panose="020F0502020204030204" pitchFamily="34" charset="0"/>
                <a:cs typeface="Arial" panose="020B0604020202020204" pitchFamily="34" charset="0"/>
              </a:rPr>
              <a:t>† repeat sputum samples may be provided during the screening period, if the sample taken during the screening visit is negative for P. aeruginosa.</a:t>
            </a:r>
          </a:p>
        </p:txBody>
      </p:sp>
      <p:sp>
        <p:nvSpPr>
          <p:cNvPr id="5" name="Slide Number Placeholder 4">
            <a:extLst>
              <a:ext uri="{FF2B5EF4-FFF2-40B4-BE49-F238E27FC236}">
                <a16:creationId xmlns:a16="http://schemas.microsoft.com/office/drawing/2014/main" id="{A7F8554F-4199-493A-BB3F-A44552C92E55}"/>
              </a:ext>
            </a:extLst>
          </p:cNvPr>
          <p:cNvSpPr>
            <a:spLocks noGrp="1"/>
          </p:cNvSpPr>
          <p:nvPr>
            <p:ph type="sldNum" sz="quarter" idx="12"/>
          </p:nvPr>
        </p:nvSpPr>
        <p:spPr/>
        <p:txBody>
          <a:bodyPr/>
          <a:lstStyle/>
          <a:p>
            <a:fld id="{8DC25873-D336-487A-A319-996D5E8BF626}" type="slidenum">
              <a:rPr lang="en-GB" smtClean="0"/>
              <a:t>11</a:t>
            </a:fld>
            <a:endParaRPr lang="en-GB"/>
          </a:p>
        </p:txBody>
      </p:sp>
    </p:spTree>
    <p:extLst>
      <p:ext uri="{BB962C8B-B14F-4D97-AF65-F5344CB8AC3E}">
        <p14:creationId xmlns:p14="http://schemas.microsoft.com/office/powerpoint/2010/main" val="2623451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r>
              <a:rPr lang="en-GB"/>
              <a:t>GREAT-2 Training Presentation 1 Introduction V0.1 02-12-22</a:t>
            </a:r>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2"/>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832F65D1-45AF-4354-A18F-B9F21D08CB8A}"/>
              </a:ext>
            </a:extLst>
          </p:cNvPr>
          <p:cNvSpPr txBox="1"/>
          <p:nvPr/>
        </p:nvSpPr>
        <p:spPr>
          <a:xfrm>
            <a:off x="622030" y="401554"/>
            <a:ext cx="11424561" cy="5509842"/>
          </a:xfrm>
          <a:prstGeom prst="rect">
            <a:avLst/>
          </a:prstGeom>
          <a:noFill/>
        </p:spPr>
        <p:txBody>
          <a:bodyPr wrap="square" rtlCol="0">
            <a:spAutoFit/>
          </a:bodyPr>
          <a:lstStyle/>
          <a:p>
            <a:r>
              <a:rPr lang="en-GB" sz="2000" b="1" dirty="0">
                <a:solidFill>
                  <a:srgbClr val="007481"/>
                </a:solidFill>
                <a:latin typeface="Arial" panose="020B0604020202020204" pitchFamily="34" charset="0"/>
                <a:cs typeface="Arial" panose="020B0604020202020204" pitchFamily="34" charset="0"/>
              </a:rPr>
              <a:t>Exclusion Criteria</a:t>
            </a:r>
          </a:p>
          <a:p>
            <a:endParaRPr lang="en-GB" dirty="0"/>
          </a:p>
          <a:p>
            <a:pPr marL="342900" lvl="0" indent="-342900">
              <a:spcAft>
                <a:spcPts val="600"/>
              </a:spcAft>
              <a:buFont typeface="+mj-lt"/>
              <a:buAutoNum type="arabicPeriod"/>
            </a:pPr>
            <a:r>
              <a:rPr lang="en-GB" sz="1800" dirty="0">
                <a:effectLst/>
                <a:latin typeface="Arial" panose="020B0604020202020204" pitchFamily="34" charset="0"/>
                <a:ea typeface="Calibri" panose="020F0502020204030204" pitchFamily="34" charset="0"/>
                <a:cs typeface="Arial" panose="020B0604020202020204" pitchFamily="34" charset="0"/>
              </a:rPr>
              <a:t>Known hypersensitivity to Gremubamab or any excipient of the investigational product</a:t>
            </a:r>
          </a:p>
          <a:p>
            <a:pPr marL="342900" lvl="0" indent="-342900">
              <a:spcAft>
                <a:spcPts val="600"/>
              </a:spcAft>
              <a:buFont typeface="+mj-lt"/>
              <a:buAutoNum type="arabicPeriod"/>
            </a:pPr>
            <a:r>
              <a:rPr lang="en-GB" sz="1800" dirty="0">
                <a:effectLst/>
                <a:latin typeface="Arial" panose="020B0604020202020204" pitchFamily="34" charset="0"/>
                <a:ea typeface="Calibri" panose="020F0502020204030204" pitchFamily="34" charset="0"/>
                <a:cs typeface="Arial" panose="020B0604020202020204" pitchFamily="34" charset="0"/>
              </a:rPr>
              <a:t>Known clinical diagnosis of Cystic fibrosis</a:t>
            </a:r>
          </a:p>
          <a:p>
            <a:pPr marL="342900" lvl="0" indent="-342900">
              <a:spcAft>
                <a:spcPts val="600"/>
              </a:spcAft>
              <a:buFont typeface="+mj-lt"/>
              <a:buAutoNum type="arabicPeriod"/>
            </a:pPr>
            <a:r>
              <a:rPr lang="en-GB" sz="1800" dirty="0">
                <a:effectLst/>
                <a:latin typeface="Arial" panose="020B0604020202020204" pitchFamily="34" charset="0"/>
                <a:ea typeface="Calibri" panose="020F0502020204030204" pitchFamily="34" charset="0"/>
                <a:cs typeface="Arial" panose="020B0604020202020204" pitchFamily="34" charset="0"/>
              </a:rPr>
              <a:t>Immunodeficiency requiring replacement immunoglobulin.</a:t>
            </a:r>
          </a:p>
          <a:p>
            <a:pPr marL="342900" lvl="0" indent="-342900">
              <a:spcAft>
                <a:spcPts val="600"/>
              </a:spcAft>
              <a:buFont typeface="+mj-lt"/>
              <a:buAutoNum type="arabicPeriod"/>
            </a:pPr>
            <a:r>
              <a:rPr lang="en-GB" sz="1800" dirty="0">
                <a:effectLst/>
                <a:latin typeface="Arial" panose="020B0604020202020204" pitchFamily="34" charset="0"/>
                <a:ea typeface="Calibri" panose="020F0502020204030204" pitchFamily="34" charset="0"/>
                <a:cs typeface="Arial" panose="020B0604020202020204" pitchFamily="34" charset="0"/>
              </a:rPr>
              <a:t>Active tuberculosis or nontuberculous mycobacterial infection (currently under treatment or requiring treatment in the opinion of the investigator). </a:t>
            </a:r>
          </a:p>
          <a:p>
            <a:pPr marL="342900" lvl="0" indent="-342900">
              <a:spcAft>
                <a:spcPts val="600"/>
              </a:spcAft>
              <a:buFont typeface="+mj-lt"/>
              <a:buAutoNum type="arabicPeriod"/>
            </a:pPr>
            <a:r>
              <a:rPr lang="en-GB" sz="1800" dirty="0">
                <a:effectLst/>
                <a:latin typeface="Arial" panose="020B0604020202020204" pitchFamily="34" charset="0"/>
                <a:ea typeface="Calibri" panose="020F0502020204030204" pitchFamily="34" charset="0"/>
                <a:cs typeface="Arial" panose="020B0604020202020204" pitchFamily="34" charset="0"/>
              </a:rPr>
              <a:t>Active allergic bronchopulmonary aspergillosis (receiving treatment with corticosteroids and/or antifungal medication).</a:t>
            </a:r>
          </a:p>
          <a:p>
            <a:pPr marL="342900" lvl="0" indent="-342900">
              <a:spcAft>
                <a:spcPts val="600"/>
              </a:spcAft>
              <a:buFont typeface="+mj-lt"/>
              <a:buAutoNum type="arabicPeriod"/>
            </a:pPr>
            <a:r>
              <a:rPr lang="en-GB" sz="1800" dirty="0">
                <a:effectLst/>
                <a:latin typeface="Arial" panose="020B0604020202020204" pitchFamily="34" charset="0"/>
                <a:ea typeface="Calibri" panose="020F0502020204030204" pitchFamily="34" charset="0"/>
                <a:cs typeface="Arial" panose="020B0604020202020204" pitchFamily="34" charset="0"/>
              </a:rPr>
              <a:t>Recent significant haemoptysis (a volume requiring clinical intervention, within the previous 4 weeks prior to screening).</a:t>
            </a:r>
          </a:p>
          <a:p>
            <a:pPr marL="342900" lvl="0" indent="-342900">
              <a:spcAft>
                <a:spcPts val="600"/>
              </a:spcAft>
              <a:buFont typeface="+mj-lt"/>
              <a:buAutoNum type="arabicPeriod"/>
            </a:pPr>
            <a:r>
              <a:rPr lang="en-GB" sz="1800" dirty="0">
                <a:effectLst/>
                <a:latin typeface="Arial" panose="020B0604020202020204" pitchFamily="34" charset="0"/>
                <a:ea typeface="Calibri" panose="020F0502020204030204" pitchFamily="34" charset="0"/>
                <a:cs typeface="Arial" panose="020B0604020202020204" pitchFamily="34" charset="0"/>
              </a:rPr>
              <a:t>Treatment with long term inhaled, systemic or nebulized anti-pseudomonal antibiotics which are newly initiated within the previous 3 months prior to </a:t>
            </a:r>
            <a:r>
              <a:rPr lang="en-GB" sz="1800" dirty="0" err="1">
                <a:effectLst/>
                <a:latin typeface="Arial" panose="020B0604020202020204" pitchFamily="34" charset="0"/>
                <a:ea typeface="Calibri" panose="020F0502020204030204" pitchFamily="34" charset="0"/>
                <a:cs typeface="Arial" panose="020B0604020202020204" pitchFamily="34" charset="0"/>
              </a:rPr>
              <a:t>screening</a:t>
            </a:r>
            <a:r>
              <a:rPr lang="en-GB" sz="1800" baseline="30000" dirty="0" err="1">
                <a:effectLst/>
                <a:latin typeface="Arial" panose="020B0604020202020204" pitchFamily="34" charset="0"/>
                <a:ea typeface="Calibri" panose="020F0502020204030204" pitchFamily="34" charset="0"/>
                <a:cs typeface="Arial" panose="020B0604020202020204" pitchFamily="34" charset="0"/>
              </a:rPr>
              <a:t>a</a:t>
            </a:r>
            <a:r>
              <a:rPr lang="en-GB" sz="18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pPr>
            <a:r>
              <a:rPr lang="en-GB" sz="1800" baseline="30000" dirty="0">
                <a:effectLst/>
                <a:latin typeface="Arial" panose="020B0604020202020204" pitchFamily="34" charset="0"/>
                <a:ea typeface="Calibri" panose="020F0502020204030204" pitchFamily="34" charset="0"/>
                <a:cs typeface="Arial" panose="020B0604020202020204" pitchFamily="34" charset="0"/>
              </a:rPr>
              <a:t>a</a:t>
            </a:r>
            <a:r>
              <a:rPr lang="en-GB" sz="1800" dirty="0">
                <a:effectLst/>
                <a:latin typeface="Arial" panose="020B0604020202020204" pitchFamily="34" charset="0"/>
                <a:ea typeface="Calibri" panose="020F0502020204030204" pitchFamily="34" charset="0"/>
                <a:cs typeface="Arial" panose="020B0604020202020204" pitchFamily="34" charset="0"/>
              </a:rPr>
              <a:t> Participants who are receiving stable chronic inhaled/nebulized antibiotics with no planned changes to treatment during the trial are eligible. Treatment with systemic macrolide or other oral prophylactic antibiotics are allowed, providing a stable dose, and initiation of treatment at least 3 months prior to screening and maintained throughout the study.</a:t>
            </a:r>
          </a:p>
        </p:txBody>
      </p:sp>
      <p:sp>
        <p:nvSpPr>
          <p:cNvPr id="5" name="Slide Number Placeholder 4">
            <a:extLst>
              <a:ext uri="{FF2B5EF4-FFF2-40B4-BE49-F238E27FC236}">
                <a16:creationId xmlns:a16="http://schemas.microsoft.com/office/drawing/2014/main" id="{39EA32EE-840B-4FCC-8F73-47C564F5904B}"/>
              </a:ext>
            </a:extLst>
          </p:cNvPr>
          <p:cNvSpPr>
            <a:spLocks noGrp="1"/>
          </p:cNvSpPr>
          <p:nvPr>
            <p:ph type="sldNum" sz="quarter" idx="12"/>
          </p:nvPr>
        </p:nvSpPr>
        <p:spPr/>
        <p:txBody>
          <a:bodyPr/>
          <a:lstStyle/>
          <a:p>
            <a:fld id="{8DC25873-D336-487A-A319-996D5E8BF626}" type="slidenum">
              <a:rPr lang="en-GB" smtClean="0"/>
              <a:t>12</a:t>
            </a:fld>
            <a:endParaRPr lang="en-GB"/>
          </a:p>
        </p:txBody>
      </p:sp>
    </p:spTree>
    <p:extLst>
      <p:ext uri="{BB962C8B-B14F-4D97-AF65-F5344CB8AC3E}">
        <p14:creationId xmlns:p14="http://schemas.microsoft.com/office/powerpoint/2010/main" val="244503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r>
              <a:rPr lang="en-GB"/>
              <a:t>GREAT-2 Training Presentation 1 Introduction V0.1 02-12-22</a:t>
            </a:r>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2"/>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832F65D1-45AF-4354-A18F-B9F21D08CB8A}"/>
              </a:ext>
            </a:extLst>
          </p:cNvPr>
          <p:cNvSpPr txBox="1"/>
          <p:nvPr/>
        </p:nvSpPr>
        <p:spPr>
          <a:xfrm>
            <a:off x="622030" y="401554"/>
            <a:ext cx="11424561" cy="5416868"/>
          </a:xfrm>
          <a:prstGeom prst="rect">
            <a:avLst/>
          </a:prstGeom>
          <a:noFill/>
        </p:spPr>
        <p:txBody>
          <a:bodyPr wrap="square" rtlCol="0">
            <a:spAutoFit/>
          </a:bodyPr>
          <a:lstStyle/>
          <a:p>
            <a:r>
              <a:rPr lang="en-GB" sz="2000" b="1" dirty="0">
                <a:solidFill>
                  <a:srgbClr val="007481"/>
                </a:solidFill>
                <a:latin typeface="Arial" panose="020B0604020202020204" pitchFamily="34" charset="0"/>
                <a:cs typeface="Arial" panose="020B0604020202020204" pitchFamily="34" charset="0"/>
              </a:rPr>
              <a:t>Exclusion Criteria continued</a:t>
            </a:r>
          </a:p>
          <a:p>
            <a:pPr lvl="0"/>
            <a:r>
              <a:rPr lang="en-GB" sz="1800" dirty="0">
                <a:effectLst/>
                <a:latin typeface="Arial" panose="020B0604020202020204" pitchFamily="34" charset="0"/>
                <a:ea typeface="Calibri" panose="020F0502020204030204" pitchFamily="34" charset="0"/>
                <a:cs typeface="Arial" panose="020B0604020202020204" pitchFamily="34" charset="0"/>
              </a:rPr>
              <a:t>8.   Chronic treatment with cyclical doses of inhaled or nebulized antibiotics e.g. 28 days on and 28 days off</a:t>
            </a:r>
            <a:r>
              <a:rPr lang="en-GB" sz="1800" baseline="30000" dirty="0">
                <a:effectLst/>
                <a:latin typeface="Arial" panose="020B0604020202020204" pitchFamily="34" charset="0"/>
                <a:ea typeface="Calibri" panose="020F0502020204030204" pitchFamily="34" charset="0"/>
                <a:cs typeface="Arial" panose="020B0604020202020204" pitchFamily="34" charset="0"/>
              </a:rPr>
              <a:t> </a:t>
            </a:r>
            <a:r>
              <a:rPr lang="en-GB" sz="1800" dirty="0">
                <a:effectLst/>
                <a:latin typeface="Arial" panose="020B0604020202020204" pitchFamily="34" charset="0"/>
                <a:ea typeface="Calibri" panose="020F0502020204030204" pitchFamily="34" charset="0"/>
                <a:cs typeface="Arial" panose="020B0604020202020204" pitchFamily="34" charset="0"/>
              </a:rPr>
              <a:t>at the time of screening. </a:t>
            </a:r>
          </a:p>
          <a:p>
            <a:pPr lvl="0"/>
            <a:endParaRPr lang="en-GB" sz="900" dirty="0">
              <a:effectLst/>
              <a:latin typeface="Arial" panose="020B0604020202020204" pitchFamily="34" charset="0"/>
              <a:ea typeface="Calibri" panose="020F0502020204030204" pitchFamily="34" charset="0"/>
              <a:cs typeface="Arial" panose="020B0604020202020204" pitchFamily="34" charset="0"/>
            </a:endParaRPr>
          </a:p>
          <a:p>
            <a:pPr lvl="0"/>
            <a:r>
              <a:rPr lang="en-GB" sz="1800" dirty="0">
                <a:effectLst/>
                <a:latin typeface="Arial" panose="020B0604020202020204" pitchFamily="34" charset="0"/>
                <a:ea typeface="Calibri" panose="020F0502020204030204" pitchFamily="34" charset="0"/>
                <a:cs typeface="Arial" panose="020B0604020202020204" pitchFamily="34" charset="0"/>
              </a:rPr>
              <a:t>9.   Receipt of antipseudomonal antibiotics for an exacerbation during the screening </a:t>
            </a:r>
            <a:r>
              <a:rPr lang="en-GB" sz="1800" dirty="0" err="1">
                <a:effectLst/>
                <a:latin typeface="Arial" panose="020B0604020202020204" pitchFamily="34" charset="0"/>
                <a:ea typeface="Calibri" panose="020F0502020204030204" pitchFamily="34" charset="0"/>
                <a:cs typeface="Arial" panose="020B0604020202020204" pitchFamily="34" charset="0"/>
              </a:rPr>
              <a:t>period</a:t>
            </a:r>
            <a:r>
              <a:rPr lang="en-GB" baseline="30000" dirty="0" err="1">
                <a:latin typeface="Arial" panose="020B0604020202020204" pitchFamily="34" charset="0"/>
                <a:ea typeface="Calibri" panose="020F0502020204030204" pitchFamily="34" charset="0"/>
                <a:cs typeface="Arial" panose="020B0604020202020204" pitchFamily="34" charset="0"/>
              </a:rPr>
              <a:t>b</a:t>
            </a:r>
            <a:r>
              <a:rPr lang="en-GB" sz="1800" dirty="0">
                <a:effectLst/>
                <a:latin typeface="Arial" panose="020B0604020202020204" pitchFamily="34" charset="0"/>
                <a:ea typeface="Calibri" panose="020F0502020204030204" pitchFamily="34" charset="0"/>
                <a:cs typeface="Arial" panose="020B0604020202020204" pitchFamily="34" charset="0"/>
              </a:rPr>
              <a:t>. </a:t>
            </a:r>
          </a:p>
          <a:p>
            <a:pPr>
              <a:spcAft>
                <a:spcPts val="1200"/>
              </a:spcAft>
            </a:pPr>
            <a:r>
              <a:rPr lang="en-GB" baseline="30000" dirty="0">
                <a:latin typeface="Arial" panose="020B0604020202020204" pitchFamily="34" charset="0"/>
                <a:ea typeface="Calibri" panose="020F0502020204030204" pitchFamily="34" charset="0"/>
                <a:cs typeface="Arial" panose="020B0604020202020204" pitchFamily="34" charset="0"/>
              </a:rPr>
              <a:t>b</a:t>
            </a:r>
            <a:r>
              <a:rPr lang="en-GB" sz="1800" baseline="30000" dirty="0">
                <a:effectLst/>
                <a:latin typeface="Arial" panose="020B0604020202020204" pitchFamily="34" charset="0"/>
                <a:ea typeface="Calibri" panose="020F0502020204030204" pitchFamily="34" charset="0"/>
                <a:cs typeface="Arial" panose="020B0604020202020204" pitchFamily="34" charset="0"/>
              </a:rPr>
              <a:t> </a:t>
            </a:r>
            <a:r>
              <a:rPr lang="en-GB" sz="1800" dirty="0">
                <a:effectLst/>
                <a:latin typeface="Arial" panose="020B0604020202020204" pitchFamily="34" charset="0"/>
                <a:ea typeface="Calibri" panose="020F0502020204030204" pitchFamily="34" charset="0"/>
                <a:cs typeface="Arial" panose="020B0604020202020204" pitchFamily="34" charset="0"/>
              </a:rPr>
              <a:t>Patients receiving antipseudomonal antibiotics during the screening period may prolong the screening period to a maximum of 60 days and may be randomised provided they have a positive sputum sample for </a:t>
            </a:r>
            <a:r>
              <a:rPr lang="en-GB" sz="1800" i="1" dirty="0">
                <a:effectLst/>
                <a:latin typeface="Arial" panose="020B0604020202020204" pitchFamily="34" charset="0"/>
                <a:ea typeface="Calibri" panose="020F0502020204030204" pitchFamily="34" charset="0"/>
                <a:cs typeface="Arial" panose="020B0604020202020204" pitchFamily="34" charset="0"/>
              </a:rPr>
              <a:t>P. aeruginosa </a:t>
            </a:r>
            <a:r>
              <a:rPr lang="en-GB" sz="1800" dirty="0">
                <a:effectLst/>
                <a:latin typeface="Arial" panose="020B0604020202020204" pitchFamily="34" charset="0"/>
                <a:ea typeface="Calibri" panose="020F0502020204030204" pitchFamily="34" charset="0"/>
                <a:cs typeface="Arial" panose="020B0604020202020204" pitchFamily="34" charset="0"/>
              </a:rPr>
              <a:t>following cessation of antibiotic therapy. All eligibility criteria must be met prior to randomisation, re-screening procedures to assess eligibility may be required.</a:t>
            </a:r>
          </a:p>
          <a:p>
            <a:pPr lvl="0">
              <a:spcAft>
                <a:spcPts val="600"/>
              </a:spcAft>
            </a:pPr>
            <a:r>
              <a:rPr lang="en-GB" sz="1800" dirty="0">
                <a:effectLst/>
                <a:latin typeface="Arial" panose="020B0604020202020204" pitchFamily="34" charset="0"/>
                <a:ea typeface="Calibri" panose="020F0502020204030204" pitchFamily="34" charset="0"/>
                <a:cs typeface="Arial" panose="020B0604020202020204" pitchFamily="34" charset="0"/>
              </a:rPr>
              <a:t>10.  Treatment with immunosuppressives within previous 6 months prior to screening.</a:t>
            </a:r>
          </a:p>
          <a:p>
            <a:pPr marL="361950" lvl="0" indent="-361950"/>
            <a:r>
              <a:rPr lang="en-GB" sz="1800" dirty="0">
                <a:effectLst/>
                <a:latin typeface="Arial" panose="020B0604020202020204" pitchFamily="34" charset="0"/>
                <a:ea typeface="Calibri" panose="020F0502020204030204" pitchFamily="34" charset="0"/>
                <a:cs typeface="Arial" panose="020B0604020202020204" pitchFamily="34" charset="0"/>
              </a:rPr>
              <a:t>11.  Participants with a primary diagnosis of Chronic obstructive pulmonary disease (COPD) associated with &gt;10 pack years smoking </a:t>
            </a:r>
            <a:r>
              <a:rPr lang="en-GB" sz="1800" dirty="0" err="1">
                <a:effectLst/>
                <a:latin typeface="Arial" panose="020B0604020202020204" pitchFamily="34" charset="0"/>
                <a:ea typeface="Calibri" panose="020F0502020204030204" pitchFamily="34" charset="0"/>
                <a:cs typeface="Arial" panose="020B0604020202020204" pitchFamily="34" charset="0"/>
              </a:rPr>
              <a:t>history</a:t>
            </a:r>
            <a:r>
              <a:rPr lang="en-GB" baseline="30000" dirty="0" err="1">
                <a:latin typeface="Arial" panose="020B0604020202020204" pitchFamily="34" charset="0"/>
                <a:ea typeface="Calibri" panose="020F0502020204030204" pitchFamily="34" charset="0"/>
                <a:cs typeface="Arial" panose="020B0604020202020204" pitchFamily="34" charset="0"/>
              </a:rPr>
              <a:t>c</a:t>
            </a:r>
            <a:r>
              <a:rPr lang="en-GB" sz="1800" dirty="0">
                <a:effectLst/>
                <a:latin typeface="Arial" panose="020B0604020202020204" pitchFamily="34" charset="0"/>
                <a:ea typeface="Calibri" panose="020F0502020204030204" pitchFamily="34" charset="0"/>
                <a:cs typeface="Arial" panose="020B0604020202020204" pitchFamily="34" charset="0"/>
              </a:rPr>
              <a:t>.</a:t>
            </a:r>
          </a:p>
          <a:p>
            <a:pPr marL="447675" lvl="0" indent="-447675">
              <a:spcAft>
                <a:spcPts val="600"/>
              </a:spcAft>
            </a:pPr>
            <a:r>
              <a:rPr lang="en-GB" sz="1800" dirty="0">
                <a:effectLst/>
                <a:latin typeface="Arial" panose="020B0604020202020204" pitchFamily="34" charset="0"/>
                <a:ea typeface="Calibri" panose="020F0502020204030204" pitchFamily="34" charset="0"/>
                <a:cs typeface="Arial" panose="020B0604020202020204" pitchFamily="34" charset="0"/>
              </a:rPr>
              <a:t>12.  Participants with a primary diagnosis of asthma or asthma which is considered to be poorly controlled at </a:t>
            </a:r>
            <a:r>
              <a:rPr lang="en-GB" sz="1800" dirty="0" err="1">
                <a:effectLst/>
                <a:latin typeface="Arial" panose="020B0604020202020204" pitchFamily="34" charset="0"/>
                <a:ea typeface="Calibri" panose="020F0502020204030204" pitchFamily="34" charset="0"/>
                <a:cs typeface="Arial" panose="020B0604020202020204" pitchFamily="34" charset="0"/>
              </a:rPr>
              <a:t>screening</a:t>
            </a:r>
            <a:r>
              <a:rPr lang="en-GB" baseline="30000" dirty="0" err="1">
                <a:latin typeface="Arial" panose="020B0604020202020204" pitchFamily="34" charset="0"/>
                <a:ea typeface="Calibri" panose="020F0502020204030204" pitchFamily="34" charset="0"/>
                <a:cs typeface="Arial" panose="020B0604020202020204" pitchFamily="34" charset="0"/>
              </a:rPr>
              <a:t>c</a:t>
            </a:r>
            <a:r>
              <a:rPr lang="en-GB" sz="1800" dirty="0">
                <a:effectLst/>
                <a:latin typeface="Arial" panose="020B0604020202020204" pitchFamily="34" charset="0"/>
                <a:ea typeface="Calibri" panose="020F0502020204030204" pitchFamily="34" charset="0"/>
                <a:cs typeface="Arial" panose="020B0604020202020204" pitchFamily="34" charset="0"/>
              </a:rPr>
              <a:t>. </a:t>
            </a:r>
          </a:p>
          <a:p>
            <a:pPr>
              <a:spcAft>
                <a:spcPts val="600"/>
              </a:spcAft>
            </a:pPr>
            <a:r>
              <a:rPr lang="en-GB" baseline="30000" dirty="0" err="1">
                <a:latin typeface="Arial" panose="020B0604020202020204" pitchFamily="34" charset="0"/>
                <a:ea typeface="Calibri" panose="020F0502020204030204" pitchFamily="34" charset="0"/>
                <a:cs typeface="Arial" panose="020B0604020202020204" pitchFamily="34" charset="0"/>
              </a:rPr>
              <a:t>c</a:t>
            </a:r>
            <a:r>
              <a:rPr lang="en-GB" sz="1800" dirty="0" err="1">
                <a:effectLst/>
                <a:latin typeface="Arial" panose="020B0604020202020204" pitchFamily="34" charset="0"/>
                <a:ea typeface="Calibri" panose="020F0502020204030204" pitchFamily="34" charset="0"/>
                <a:cs typeface="Arial" panose="020B0604020202020204" pitchFamily="34" charset="0"/>
              </a:rPr>
              <a:t>Asthma</a:t>
            </a:r>
            <a:r>
              <a:rPr lang="en-GB" sz="1800" dirty="0">
                <a:effectLst/>
                <a:latin typeface="Arial" panose="020B0604020202020204" pitchFamily="34" charset="0"/>
                <a:ea typeface="Calibri" panose="020F0502020204030204" pitchFamily="34" charset="0"/>
                <a:cs typeface="Arial" panose="020B0604020202020204" pitchFamily="34" charset="0"/>
              </a:rPr>
              <a:t> and COPD are common co-diagnoses in patients with bronchiectasis. Where a patient has a diagnosis of bronchiectasis plus either asthma or COPD, they may be enrolled in the trial if the clinician performing the screening assessment determines that bronchiectasis is the primary clinical diagnosis, </a:t>
            </a:r>
            <a:r>
              <a:rPr lang="en-GB" sz="1800" dirty="0" err="1">
                <a:effectLst/>
                <a:latin typeface="Arial" panose="020B0604020202020204" pitchFamily="34" charset="0"/>
                <a:ea typeface="Calibri" panose="020F0502020204030204" pitchFamily="34" charset="0"/>
                <a:cs typeface="Arial" panose="020B0604020202020204" pitchFamily="34" charset="0"/>
              </a:rPr>
              <a:t>i.e</a:t>
            </a:r>
            <a:r>
              <a:rPr lang="en-GB" sz="1800" dirty="0">
                <a:effectLst/>
                <a:latin typeface="Arial" panose="020B0604020202020204" pitchFamily="34" charset="0"/>
                <a:ea typeface="Calibri" panose="020F0502020204030204" pitchFamily="34" charset="0"/>
                <a:cs typeface="Arial" panose="020B0604020202020204" pitchFamily="34" charset="0"/>
              </a:rPr>
              <a:t> where the patient’s symptoms and exacerbations are primarily due to bronchiectasis in the opinion of the investigator. </a:t>
            </a:r>
          </a:p>
        </p:txBody>
      </p:sp>
      <p:sp>
        <p:nvSpPr>
          <p:cNvPr id="5" name="Slide Number Placeholder 4">
            <a:extLst>
              <a:ext uri="{FF2B5EF4-FFF2-40B4-BE49-F238E27FC236}">
                <a16:creationId xmlns:a16="http://schemas.microsoft.com/office/drawing/2014/main" id="{EF851D1D-A8EF-4FC7-8283-6C6A0EEE44C8}"/>
              </a:ext>
            </a:extLst>
          </p:cNvPr>
          <p:cNvSpPr>
            <a:spLocks noGrp="1"/>
          </p:cNvSpPr>
          <p:nvPr>
            <p:ph type="sldNum" sz="quarter" idx="12"/>
          </p:nvPr>
        </p:nvSpPr>
        <p:spPr/>
        <p:txBody>
          <a:bodyPr/>
          <a:lstStyle/>
          <a:p>
            <a:fld id="{8DC25873-D336-487A-A319-996D5E8BF626}" type="slidenum">
              <a:rPr lang="en-GB" smtClean="0"/>
              <a:t>13</a:t>
            </a:fld>
            <a:endParaRPr lang="en-GB"/>
          </a:p>
        </p:txBody>
      </p:sp>
    </p:spTree>
    <p:extLst>
      <p:ext uri="{BB962C8B-B14F-4D97-AF65-F5344CB8AC3E}">
        <p14:creationId xmlns:p14="http://schemas.microsoft.com/office/powerpoint/2010/main" val="2851248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r>
              <a:rPr lang="en-GB"/>
              <a:t>GREAT-2 Training Presentation 1 Introduction V0.1 02-12-22</a:t>
            </a:r>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2"/>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832F65D1-45AF-4354-A18F-B9F21D08CB8A}"/>
              </a:ext>
            </a:extLst>
          </p:cNvPr>
          <p:cNvSpPr txBox="1"/>
          <p:nvPr/>
        </p:nvSpPr>
        <p:spPr>
          <a:xfrm>
            <a:off x="622030" y="401554"/>
            <a:ext cx="11424561" cy="5002010"/>
          </a:xfrm>
          <a:prstGeom prst="rect">
            <a:avLst/>
          </a:prstGeom>
          <a:noFill/>
        </p:spPr>
        <p:txBody>
          <a:bodyPr wrap="square" rtlCol="0">
            <a:spAutoFit/>
          </a:bodyPr>
          <a:lstStyle/>
          <a:p>
            <a:pPr>
              <a:lnSpc>
                <a:spcPct val="115000"/>
              </a:lnSpc>
              <a:spcAft>
                <a:spcPts val="600"/>
              </a:spcAft>
            </a:pPr>
            <a:r>
              <a:rPr lang="en-GB" sz="2000" b="1" dirty="0">
                <a:solidFill>
                  <a:srgbClr val="007481"/>
                </a:solidFill>
                <a:latin typeface="Arial" panose="020B0604020202020204" pitchFamily="34" charset="0"/>
                <a:cs typeface="Arial" panose="020B0604020202020204" pitchFamily="34" charset="0"/>
              </a:rPr>
              <a:t>Exclusion Criteria continued</a:t>
            </a:r>
          </a:p>
          <a:p>
            <a:pPr lvl="0">
              <a:spcAft>
                <a:spcPts val="600"/>
              </a:spcAft>
            </a:pPr>
            <a:r>
              <a:rPr lang="en-GB" sz="1800" dirty="0">
                <a:effectLst/>
                <a:latin typeface="Arial" panose="020B0604020202020204" pitchFamily="34" charset="0"/>
                <a:ea typeface="Calibri" panose="020F0502020204030204" pitchFamily="34" charset="0"/>
                <a:cs typeface="Arial" panose="020B0604020202020204" pitchFamily="34" charset="0"/>
              </a:rPr>
              <a:t>13.  Participants with FEV</a:t>
            </a:r>
            <a:r>
              <a:rPr lang="en-GB" sz="1800" baseline="-25000" dirty="0">
                <a:effectLst/>
                <a:latin typeface="Arial" panose="020B0604020202020204" pitchFamily="34" charset="0"/>
                <a:ea typeface="Calibri" panose="020F0502020204030204" pitchFamily="34" charset="0"/>
                <a:cs typeface="Arial" panose="020B0604020202020204" pitchFamily="34" charset="0"/>
              </a:rPr>
              <a:t>1</a:t>
            </a:r>
            <a:r>
              <a:rPr lang="en-GB" sz="1800" dirty="0">
                <a:effectLst/>
                <a:latin typeface="Arial" panose="020B0604020202020204" pitchFamily="34" charset="0"/>
                <a:ea typeface="Calibri" panose="020F0502020204030204" pitchFamily="34" charset="0"/>
                <a:cs typeface="Arial" panose="020B0604020202020204" pitchFamily="34" charset="0"/>
              </a:rPr>
              <a:t> &lt;25% predicted value at screening.</a:t>
            </a:r>
          </a:p>
          <a:p>
            <a:pPr marL="447675" lvl="0" indent="-447675">
              <a:spcAft>
                <a:spcPts val="600"/>
              </a:spcAft>
            </a:pPr>
            <a:r>
              <a:rPr lang="en-GB" sz="1800" dirty="0">
                <a:effectLst/>
                <a:latin typeface="Arial" panose="020B0604020202020204" pitchFamily="34" charset="0"/>
                <a:ea typeface="Calibri" panose="020F0502020204030204" pitchFamily="34" charset="0"/>
                <a:cs typeface="Arial" panose="020B0604020202020204" pitchFamily="34" charset="0"/>
              </a:rPr>
              <a:t>14.  Glomerular filtration rate (eGFR) below 25ml/min/1.73m</a:t>
            </a:r>
            <a:r>
              <a:rPr lang="en-GB" sz="1800" baseline="30000" dirty="0">
                <a:effectLst/>
                <a:latin typeface="Arial" panose="020B0604020202020204" pitchFamily="34" charset="0"/>
                <a:ea typeface="Calibri" panose="020F0502020204030204" pitchFamily="34" charset="0"/>
                <a:cs typeface="Arial" panose="020B0604020202020204" pitchFamily="34" charset="0"/>
              </a:rPr>
              <a:t>2</a:t>
            </a:r>
            <a:r>
              <a:rPr lang="en-GB" sz="1800" dirty="0">
                <a:effectLst/>
                <a:latin typeface="Arial" panose="020B0604020202020204" pitchFamily="34" charset="0"/>
                <a:ea typeface="Calibri" panose="020F0502020204030204" pitchFamily="34" charset="0"/>
                <a:cs typeface="Arial" panose="020B0604020202020204" pitchFamily="34" charset="0"/>
              </a:rPr>
              <a:t> or requiring dialysis. This will be determined at screening. </a:t>
            </a:r>
          </a:p>
          <a:p>
            <a:pPr marL="447675" lvl="0" indent="-447675">
              <a:spcAft>
                <a:spcPts val="600"/>
              </a:spcAft>
            </a:pPr>
            <a:r>
              <a:rPr lang="en-GB" sz="1800" dirty="0">
                <a:effectLst/>
                <a:latin typeface="Arial" panose="020B0604020202020204" pitchFamily="34" charset="0"/>
                <a:ea typeface="Calibri" panose="020F0502020204030204" pitchFamily="34" charset="0"/>
                <a:cs typeface="Arial" panose="020B0604020202020204" pitchFamily="34" charset="0"/>
              </a:rPr>
              <a:t>15.  Use of any investigational drugs within five times of the elimination half-life after the last dose or within 30 days, whichever is longer.</a:t>
            </a:r>
          </a:p>
          <a:p>
            <a:pPr marL="447675" lvl="0" indent="-447675">
              <a:spcAft>
                <a:spcPts val="600"/>
              </a:spcAft>
            </a:pPr>
            <a:r>
              <a:rPr lang="en-GB" sz="1800" dirty="0">
                <a:effectLst/>
                <a:latin typeface="Arial" panose="020B0604020202020204" pitchFamily="34" charset="0"/>
                <a:ea typeface="Calibri" panose="020F0502020204030204" pitchFamily="34" charset="0"/>
                <a:cs typeface="Arial" panose="020B0604020202020204" pitchFamily="34" charset="0"/>
              </a:rPr>
              <a:t>16.  Unstable co-morbidities (e.g., cardiovascular disease, active malignancy) which in the opinion of the investigator would make participation in the trial not in the participant’s best interest.</a:t>
            </a:r>
          </a:p>
          <a:p>
            <a:pPr lvl="0">
              <a:spcAft>
                <a:spcPts val="600"/>
              </a:spcAft>
            </a:pPr>
            <a:r>
              <a:rPr lang="en-GB" sz="1800" dirty="0">
                <a:effectLst/>
                <a:latin typeface="Arial" panose="020B0604020202020204" pitchFamily="34" charset="0"/>
                <a:ea typeface="Calibri" panose="020F0502020204030204" pitchFamily="34" charset="0"/>
                <a:cs typeface="Arial" panose="020B0604020202020204" pitchFamily="34" charset="0"/>
              </a:rPr>
              <a:t>17.  Pregnant or lactating females.</a:t>
            </a:r>
          </a:p>
          <a:p>
            <a:pPr marL="447675" lvl="0" indent="-447675">
              <a:spcAft>
                <a:spcPts val="600"/>
              </a:spcAft>
            </a:pPr>
            <a:r>
              <a:rPr lang="en-GB" sz="1800" dirty="0">
                <a:effectLst/>
                <a:latin typeface="Arial" panose="020B0604020202020204" pitchFamily="34" charset="0"/>
                <a:ea typeface="Calibri" panose="020F0502020204030204" pitchFamily="34" charset="0"/>
                <a:cs typeface="Arial" panose="020B0604020202020204" pitchFamily="34" charset="0"/>
              </a:rPr>
              <a:t>18.  Women of child baring age or male partners of women of child baring age and not practicing a method of acceptable birth </a:t>
            </a:r>
            <a:r>
              <a:rPr lang="en-GB" sz="1800" dirty="0" err="1">
                <a:effectLst/>
                <a:latin typeface="Arial" panose="020B0604020202020204" pitchFamily="34" charset="0"/>
                <a:ea typeface="Calibri" panose="020F0502020204030204" pitchFamily="34" charset="0"/>
                <a:cs typeface="Arial" panose="020B0604020202020204" pitchFamily="34" charset="0"/>
              </a:rPr>
              <a:t>control</a:t>
            </a:r>
            <a:r>
              <a:rPr lang="en-GB" baseline="30000" dirty="0" err="1">
                <a:latin typeface="Arial" panose="020B0604020202020204" pitchFamily="34" charset="0"/>
                <a:ea typeface="Calibri" panose="020F0502020204030204" pitchFamily="34" charset="0"/>
                <a:cs typeface="Arial" panose="020B0604020202020204" pitchFamily="34" charset="0"/>
              </a:rPr>
              <a:t>d</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600"/>
              </a:spcAft>
            </a:pPr>
            <a:r>
              <a:rPr lang="en-GB" baseline="30000" dirty="0">
                <a:latin typeface="Arial" panose="020B0604020202020204" pitchFamily="34" charset="0"/>
                <a:ea typeface="Calibri" panose="020F0502020204030204" pitchFamily="34" charset="0"/>
                <a:cs typeface="Arial" panose="020B0604020202020204" pitchFamily="34" charset="0"/>
              </a:rPr>
              <a:t>d</a:t>
            </a:r>
            <a:r>
              <a:rPr lang="en-GB" sz="1800" baseline="30000" dirty="0">
                <a:effectLst/>
                <a:latin typeface="Arial" panose="020B0604020202020204" pitchFamily="34" charset="0"/>
                <a:ea typeface="Calibri" panose="020F0502020204030204" pitchFamily="34" charset="0"/>
                <a:cs typeface="Arial" panose="020B0604020202020204" pitchFamily="34" charset="0"/>
              </a:rPr>
              <a:t>  </a:t>
            </a:r>
            <a:r>
              <a:rPr lang="en-GB" sz="1800" dirty="0">
                <a:effectLst/>
                <a:latin typeface="Arial" panose="020B0604020202020204" pitchFamily="34" charset="0"/>
                <a:ea typeface="Calibri" panose="020F0502020204030204" pitchFamily="34" charset="0"/>
                <a:cs typeface="Arial" panose="020B0604020202020204" pitchFamily="34" charset="0"/>
              </a:rPr>
              <a:t>See protocol section 8.1: Women of child bearing potential (WOCBP) must be willing to have pregnancy testing prior to trial entry and prior to each administration of trial medication dose. In addition, WOCBP must be willing to use a form of a medically approved birth control method throughout the trial (and for minimum of 16 weeks after last dose)</a:t>
            </a:r>
          </a:p>
        </p:txBody>
      </p:sp>
      <p:sp>
        <p:nvSpPr>
          <p:cNvPr id="5" name="Slide Number Placeholder 4">
            <a:extLst>
              <a:ext uri="{FF2B5EF4-FFF2-40B4-BE49-F238E27FC236}">
                <a16:creationId xmlns:a16="http://schemas.microsoft.com/office/drawing/2014/main" id="{818B34E2-50BB-4C32-95DF-F00E3365DAA1}"/>
              </a:ext>
            </a:extLst>
          </p:cNvPr>
          <p:cNvSpPr>
            <a:spLocks noGrp="1"/>
          </p:cNvSpPr>
          <p:nvPr>
            <p:ph type="sldNum" sz="quarter" idx="12"/>
          </p:nvPr>
        </p:nvSpPr>
        <p:spPr/>
        <p:txBody>
          <a:bodyPr/>
          <a:lstStyle/>
          <a:p>
            <a:fld id="{8DC25873-D336-487A-A319-996D5E8BF626}" type="slidenum">
              <a:rPr lang="en-GB" smtClean="0"/>
              <a:t>14</a:t>
            </a:fld>
            <a:endParaRPr lang="en-GB"/>
          </a:p>
        </p:txBody>
      </p:sp>
    </p:spTree>
    <p:extLst>
      <p:ext uri="{BB962C8B-B14F-4D97-AF65-F5344CB8AC3E}">
        <p14:creationId xmlns:p14="http://schemas.microsoft.com/office/powerpoint/2010/main" val="1968935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15</a:t>
            </a:fld>
            <a:endParaRPr lang="en-GB"/>
          </a:p>
        </p:txBody>
      </p:sp>
      <p:sp>
        <p:nvSpPr>
          <p:cNvPr id="8" name="Title 1">
            <a:extLst>
              <a:ext uri="{FF2B5EF4-FFF2-40B4-BE49-F238E27FC236}">
                <a16:creationId xmlns:a16="http://schemas.microsoft.com/office/drawing/2014/main" id="{8C055549-5DD9-4C66-85CD-C97B74304643}"/>
              </a:ext>
            </a:extLst>
          </p:cNvPr>
          <p:cNvSpPr txBox="1">
            <a:spLocks/>
          </p:cNvSpPr>
          <p:nvPr/>
        </p:nvSpPr>
        <p:spPr>
          <a:xfrm>
            <a:off x="1524000" y="1122363"/>
            <a:ext cx="9144000" cy="23876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br>
              <a:rPr lang="en-GB" dirty="0"/>
            </a:br>
            <a:br>
              <a:rPr lang="en-GB" dirty="0">
                <a:solidFill>
                  <a:srgbClr val="007481"/>
                </a:solidFill>
                <a:latin typeface="Arial" panose="020B0604020202020204" pitchFamily="34" charset="0"/>
                <a:cs typeface="Arial" panose="020B0604020202020204" pitchFamily="34" charset="0"/>
              </a:rPr>
            </a:br>
            <a:r>
              <a:rPr lang="en-GB" sz="3600" b="1" dirty="0">
                <a:solidFill>
                  <a:srgbClr val="007481"/>
                </a:solidFill>
                <a:latin typeface="Arial" panose="020B0604020202020204" pitchFamily="34" charset="0"/>
                <a:cs typeface="Arial" panose="020B0604020202020204" pitchFamily="34" charset="0"/>
              </a:rPr>
              <a:t>Visits</a:t>
            </a:r>
            <a:br>
              <a:rPr lang="en-GB" dirty="0"/>
            </a:br>
            <a:endParaRPr lang="en-GB" dirty="0"/>
          </a:p>
        </p:txBody>
      </p:sp>
    </p:spTree>
    <p:extLst>
      <p:ext uri="{BB962C8B-B14F-4D97-AF65-F5344CB8AC3E}">
        <p14:creationId xmlns:p14="http://schemas.microsoft.com/office/powerpoint/2010/main" val="2182969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16</a:t>
            </a:fld>
            <a:endParaRPr lang="en-GB"/>
          </a:p>
        </p:txBody>
      </p:sp>
      <p:graphicFrame>
        <p:nvGraphicFramePr>
          <p:cNvPr id="8" name="Table 7">
            <a:extLst>
              <a:ext uri="{FF2B5EF4-FFF2-40B4-BE49-F238E27FC236}">
                <a16:creationId xmlns:a16="http://schemas.microsoft.com/office/drawing/2014/main" id="{4E79E122-AB0A-4381-ADF2-9FC0D85C6D5D}"/>
              </a:ext>
            </a:extLst>
          </p:cNvPr>
          <p:cNvGraphicFramePr>
            <a:graphicFrameLocks noGrp="1"/>
          </p:cNvGraphicFramePr>
          <p:nvPr/>
        </p:nvGraphicFramePr>
        <p:xfrm>
          <a:off x="1305683" y="66028"/>
          <a:ext cx="9580633" cy="6049776"/>
        </p:xfrm>
        <a:graphic>
          <a:graphicData uri="http://schemas.openxmlformats.org/drawingml/2006/table">
            <a:tbl>
              <a:tblPr firstRow="1" firstCol="1" bandRow="1">
                <a:tableStyleId>{5C22544A-7EE6-4342-B048-85BDC9FD1C3A}</a:tableStyleId>
              </a:tblPr>
              <a:tblGrid>
                <a:gridCol w="1305237">
                  <a:extLst>
                    <a:ext uri="{9D8B030D-6E8A-4147-A177-3AD203B41FA5}">
                      <a16:colId xmlns:a16="http://schemas.microsoft.com/office/drawing/2014/main" val="3393062099"/>
                    </a:ext>
                  </a:extLst>
                </a:gridCol>
                <a:gridCol w="716795">
                  <a:extLst>
                    <a:ext uri="{9D8B030D-6E8A-4147-A177-3AD203B41FA5}">
                      <a16:colId xmlns:a16="http://schemas.microsoft.com/office/drawing/2014/main" val="1181316318"/>
                    </a:ext>
                  </a:extLst>
                </a:gridCol>
                <a:gridCol w="878633">
                  <a:extLst>
                    <a:ext uri="{9D8B030D-6E8A-4147-A177-3AD203B41FA5}">
                      <a16:colId xmlns:a16="http://schemas.microsoft.com/office/drawing/2014/main" val="2858541627"/>
                    </a:ext>
                  </a:extLst>
                </a:gridCol>
                <a:gridCol w="791204">
                  <a:extLst>
                    <a:ext uri="{9D8B030D-6E8A-4147-A177-3AD203B41FA5}">
                      <a16:colId xmlns:a16="http://schemas.microsoft.com/office/drawing/2014/main" val="2530223"/>
                    </a:ext>
                  </a:extLst>
                </a:gridCol>
                <a:gridCol w="791204">
                  <a:extLst>
                    <a:ext uri="{9D8B030D-6E8A-4147-A177-3AD203B41FA5}">
                      <a16:colId xmlns:a16="http://schemas.microsoft.com/office/drawing/2014/main" val="2470149392"/>
                    </a:ext>
                  </a:extLst>
                </a:gridCol>
                <a:gridCol w="790584">
                  <a:extLst>
                    <a:ext uri="{9D8B030D-6E8A-4147-A177-3AD203B41FA5}">
                      <a16:colId xmlns:a16="http://schemas.microsoft.com/office/drawing/2014/main" val="4097334235"/>
                    </a:ext>
                  </a:extLst>
                </a:gridCol>
                <a:gridCol w="791204">
                  <a:extLst>
                    <a:ext uri="{9D8B030D-6E8A-4147-A177-3AD203B41FA5}">
                      <a16:colId xmlns:a16="http://schemas.microsoft.com/office/drawing/2014/main" val="693063485"/>
                    </a:ext>
                  </a:extLst>
                </a:gridCol>
                <a:gridCol w="966683">
                  <a:extLst>
                    <a:ext uri="{9D8B030D-6E8A-4147-A177-3AD203B41FA5}">
                      <a16:colId xmlns:a16="http://schemas.microsoft.com/office/drawing/2014/main" val="2113480625"/>
                    </a:ext>
                  </a:extLst>
                </a:gridCol>
                <a:gridCol w="879252">
                  <a:extLst>
                    <a:ext uri="{9D8B030D-6E8A-4147-A177-3AD203B41FA5}">
                      <a16:colId xmlns:a16="http://schemas.microsoft.com/office/drawing/2014/main" val="3396149005"/>
                    </a:ext>
                  </a:extLst>
                </a:gridCol>
                <a:gridCol w="878633">
                  <a:extLst>
                    <a:ext uri="{9D8B030D-6E8A-4147-A177-3AD203B41FA5}">
                      <a16:colId xmlns:a16="http://schemas.microsoft.com/office/drawing/2014/main" val="2633725775"/>
                    </a:ext>
                  </a:extLst>
                </a:gridCol>
                <a:gridCol w="791204">
                  <a:extLst>
                    <a:ext uri="{9D8B030D-6E8A-4147-A177-3AD203B41FA5}">
                      <a16:colId xmlns:a16="http://schemas.microsoft.com/office/drawing/2014/main" val="3847766778"/>
                    </a:ext>
                  </a:extLst>
                </a:gridCol>
              </a:tblGrid>
              <a:tr h="363415">
                <a:tc>
                  <a:txBody>
                    <a:bodyPr/>
                    <a:lstStyle/>
                    <a:p>
                      <a:pPr>
                        <a:lnSpc>
                          <a:spcPct val="100000"/>
                        </a:lnSpc>
                        <a:spcAft>
                          <a:spcPts val="0"/>
                        </a:spcAft>
                      </a:pPr>
                      <a:r>
                        <a:rPr lang="en-US" sz="900" dirty="0">
                          <a:effectLst/>
                        </a:rPr>
                        <a:t>Type of visit</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nSpc>
                          <a:spcPct val="100000"/>
                        </a:lnSpc>
                        <a:spcAft>
                          <a:spcPts val="0"/>
                        </a:spcAft>
                      </a:pPr>
                      <a:r>
                        <a:rPr lang="en-US" sz="900" dirty="0">
                          <a:effectLst/>
                        </a:rPr>
                        <a:t>Screening</a:t>
                      </a:r>
                      <a:endParaRPr lang="en-GB" sz="900" dirty="0">
                        <a:effectLst/>
                      </a:endParaRPr>
                    </a:p>
                    <a:p>
                      <a:pPr>
                        <a:lnSpc>
                          <a:spcPct val="100000"/>
                        </a:lnSpc>
                        <a:spcAft>
                          <a:spcPts val="0"/>
                        </a:spcAft>
                      </a:pPr>
                      <a:r>
                        <a:rPr lang="en-US" sz="900" dirty="0">
                          <a:effectLst/>
                        </a:rPr>
                        <a:t> V1</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tc>
                <a:tc>
                  <a:txBody>
                    <a:bodyPr/>
                    <a:lstStyle/>
                    <a:p>
                      <a:pPr>
                        <a:lnSpc>
                          <a:spcPct val="100000"/>
                        </a:lnSpc>
                        <a:spcAft>
                          <a:spcPts val="0"/>
                        </a:spcAft>
                      </a:pPr>
                      <a:r>
                        <a:rPr lang="en-US" sz="900" dirty="0">
                          <a:effectLst/>
                        </a:rPr>
                        <a:t>Baseline and randomization</a:t>
                      </a:r>
                    </a:p>
                    <a:p>
                      <a:pPr>
                        <a:lnSpc>
                          <a:spcPct val="100000"/>
                        </a:lnSpc>
                        <a:spcAft>
                          <a:spcPts val="0"/>
                        </a:spcAft>
                      </a:pPr>
                      <a:r>
                        <a:rPr lang="en-US" sz="900" dirty="0">
                          <a:effectLst/>
                        </a:rPr>
                        <a:t>V2</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tc>
                <a:tc>
                  <a:txBody>
                    <a:bodyPr/>
                    <a:lstStyle/>
                    <a:p>
                      <a:pPr>
                        <a:lnSpc>
                          <a:spcPct val="100000"/>
                        </a:lnSpc>
                        <a:spcAft>
                          <a:spcPts val="0"/>
                        </a:spcAft>
                      </a:pPr>
                      <a:r>
                        <a:rPr lang="en-US" sz="900" dirty="0">
                          <a:effectLst/>
                        </a:rPr>
                        <a:t>Treatment phase</a:t>
                      </a:r>
                      <a:endParaRPr lang="en-GB" sz="900" dirty="0">
                        <a:effectLst/>
                      </a:endParaRPr>
                    </a:p>
                    <a:p>
                      <a:pPr>
                        <a:lnSpc>
                          <a:spcPct val="100000"/>
                        </a:lnSpc>
                        <a:spcAft>
                          <a:spcPts val="0"/>
                        </a:spcAft>
                      </a:pPr>
                      <a:r>
                        <a:rPr lang="en-US" sz="900" dirty="0">
                          <a:effectLst/>
                        </a:rPr>
                        <a:t>V3</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tc>
                <a:tc>
                  <a:txBody>
                    <a:bodyPr/>
                    <a:lstStyle/>
                    <a:p>
                      <a:pPr>
                        <a:lnSpc>
                          <a:spcPct val="100000"/>
                        </a:lnSpc>
                        <a:spcAft>
                          <a:spcPts val="0"/>
                        </a:spcAft>
                      </a:pPr>
                      <a:r>
                        <a:rPr lang="en-US" sz="900" dirty="0">
                          <a:effectLst/>
                        </a:rPr>
                        <a:t>Treatment phase </a:t>
                      </a:r>
                      <a:endParaRPr lang="en-GB" sz="900" dirty="0">
                        <a:effectLst/>
                      </a:endParaRPr>
                    </a:p>
                    <a:p>
                      <a:pPr>
                        <a:lnSpc>
                          <a:spcPct val="100000"/>
                        </a:lnSpc>
                        <a:spcAft>
                          <a:spcPts val="0"/>
                        </a:spcAft>
                      </a:pPr>
                      <a:r>
                        <a:rPr lang="en-US" sz="900" dirty="0">
                          <a:effectLst/>
                        </a:rPr>
                        <a:t>V4</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tc>
                <a:tc>
                  <a:txBody>
                    <a:bodyPr/>
                    <a:lstStyle/>
                    <a:p>
                      <a:pPr>
                        <a:lnSpc>
                          <a:spcPct val="100000"/>
                        </a:lnSpc>
                        <a:spcAft>
                          <a:spcPts val="0"/>
                        </a:spcAft>
                      </a:pPr>
                      <a:r>
                        <a:rPr lang="en-US" sz="900">
                          <a:effectLst/>
                        </a:rPr>
                        <a:t>Treatment phase </a:t>
                      </a:r>
                      <a:endParaRPr lang="en-GB" sz="900">
                        <a:effectLst/>
                      </a:endParaRPr>
                    </a:p>
                    <a:p>
                      <a:pPr>
                        <a:lnSpc>
                          <a:spcPct val="100000"/>
                        </a:lnSpc>
                        <a:spcAft>
                          <a:spcPts val="0"/>
                        </a:spcAft>
                      </a:pPr>
                      <a:r>
                        <a:rPr lang="en-US" sz="900">
                          <a:effectLst/>
                        </a:rPr>
                        <a:t>V5</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tc>
                <a:tc>
                  <a:txBody>
                    <a:bodyPr/>
                    <a:lstStyle/>
                    <a:p>
                      <a:pPr>
                        <a:lnSpc>
                          <a:spcPct val="100000"/>
                        </a:lnSpc>
                        <a:spcAft>
                          <a:spcPts val="0"/>
                        </a:spcAft>
                      </a:pPr>
                      <a:r>
                        <a:rPr lang="en-US" sz="900" dirty="0">
                          <a:effectLst/>
                        </a:rPr>
                        <a:t>Treatment phase </a:t>
                      </a:r>
                      <a:endParaRPr lang="en-GB" sz="900" dirty="0">
                        <a:effectLst/>
                      </a:endParaRPr>
                    </a:p>
                    <a:p>
                      <a:pPr>
                        <a:lnSpc>
                          <a:spcPct val="100000"/>
                        </a:lnSpc>
                        <a:spcAft>
                          <a:spcPts val="0"/>
                        </a:spcAft>
                      </a:pPr>
                      <a:r>
                        <a:rPr lang="en-US" sz="900" dirty="0">
                          <a:effectLst/>
                        </a:rPr>
                        <a:t>V6</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tc>
                <a:tc>
                  <a:txBody>
                    <a:bodyPr/>
                    <a:lstStyle/>
                    <a:p>
                      <a:pPr>
                        <a:lnSpc>
                          <a:spcPct val="100000"/>
                        </a:lnSpc>
                        <a:spcAft>
                          <a:spcPts val="0"/>
                        </a:spcAft>
                      </a:pPr>
                      <a:r>
                        <a:rPr lang="en-US" sz="900" dirty="0">
                          <a:effectLst/>
                        </a:rPr>
                        <a:t>End of Treatment Assessments</a:t>
                      </a:r>
                      <a:endParaRPr lang="en-GB" sz="900" dirty="0">
                        <a:effectLst/>
                      </a:endParaRPr>
                    </a:p>
                    <a:p>
                      <a:pPr>
                        <a:lnSpc>
                          <a:spcPct val="100000"/>
                        </a:lnSpc>
                        <a:spcAft>
                          <a:spcPts val="0"/>
                        </a:spcAft>
                      </a:pPr>
                      <a:r>
                        <a:rPr lang="en-US" sz="900" dirty="0">
                          <a:effectLst/>
                        </a:rPr>
                        <a:t>V7</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tc>
                <a:tc>
                  <a:txBody>
                    <a:bodyPr/>
                    <a:lstStyle/>
                    <a:p>
                      <a:pPr>
                        <a:lnSpc>
                          <a:spcPct val="100000"/>
                        </a:lnSpc>
                        <a:spcAft>
                          <a:spcPts val="0"/>
                        </a:spcAft>
                      </a:pPr>
                      <a:r>
                        <a:rPr lang="en-US" sz="900" dirty="0">
                          <a:effectLst/>
                        </a:rPr>
                        <a:t>Post treatment assessment 1</a:t>
                      </a:r>
                      <a:endParaRPr lang="en-GB" sz="900" dirty="0">
                        <a:effectLst/>
                      </a:endParaRPr>
                    </a:p>
                    <a:p>
                      <a:pPr>
                        <a:lnSpc>
                          <a:spcPct val="100000"/>
                        </a:lnSpc>
                        <a:spcAft>
                          <a:spcPts val="0"/>
                        </a:spcAft>
                      </a:pPr>
                      <a:r>
                        <a:rPr lang="en-US" sz="900" dirty="0">
                          <a:effectLst/>
                        </a:rPr>
                        <a:t>V8</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tc>
                <a:tc>
                  <a:txBody>
                    <a:bodyPr/>
                    <a:lstStyle/>
                    <a:p>
                      <a:pPr>
                        <a:lnSpc>
                          <a:spcPct val="100000"/>
                        </a:lnSpc>
                        <a:spcAft>
                          <a:spcPts val="0"/>
                        </a:spcAft>
                      </a:pPr>
                      <a:r>
                        <a:rPr lang="en-US" sz="900" dirty="0">
                          <a:effectLst/>
                        </a:rPr>
                        <a:t>Post treatment assessment 2</a:t>
                      </a:r>
                      <a:endParaRPr lang="en-GB" sz="900" dirty="0">
                        <a:effectLst/>
                      </a:endParaRPr>
                    </a:p>
                    <a:p>
                      <a:pPr>
                        <a:lnSpc>
                          <a:spcPct val="100000"/>
                        </a:lnSpc>
                        <a:spcAft>
                          <a:spcPts val="0"/>
                        </a:spcAft>
                      </a:pPr>
                      <a:r>
                        <a:rPr lang="en-US" sz="900" dirty="0">
                          <a:effectLst/>
                        </a:rPr>
                        <a:t>V9</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tc>
                <a:tc>
                  <a:txBody>
                    <a:bodyPr/>
                    <a:lstStyle/>
                    <a:p>
                      <a:pPr>
                        <a:lnSpc>
                          <a:spcPct val="100000"/>
                        </a:lnSpc>
                        <a:spcAft>
                          <a:spcPts val="0"/>
                        </a:spcAft>
                      </a:pPr>
                      <a:r>
                        <a:rPr lang="en-US" sz="900" dirty="0">
                          <a:effectLst/>
                        </a:rPr>
                        <a:t>Unscheduled visit Assessments</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tc>
                <a:extLst>
                  <a:ext uri="{0D108BD9-81ED-4DB2-BD59-A6C34878D82A}">
                    <a16:rowId xmlns:a16="http://schemas.microsoft.com/office/drawing/2014/main" val="258172173"/>
                  </a:ext>
                </a:extLst>
              </a:tr>
              <a:tr h="305193">
                <a:tc>
                  <a:txBody>
                    <a:bodyPr/>
                    <a:lstStyle/>
                    <a:p>
                      <a:pPr>
                        <a:lnSpc>
                          <a:spcPct val="100000"/>
                        </a:lnSpc>
                        <a:spcAft>
                          <a:spcPts val="0"/>
                        </a:spcAft>
                      </a:pPr>
                      <a:r>
                        <a:rPr lang="en-US" sz="900" dirty="0">
                          <a:effectLst/>
                        </a:rPr>
                        <a:t>Timeline</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nSpc>
                          <a:spcPct val="100000"/>
                        </a:lnSpc>
                        <a:spcAft>
                          <a:spcPts val="0"/>
                        </a:spcAft>
                      </a:pPr>
                      <a:r>
                        <a:rPr lang="en-US" sz="900" dirty="0">
                          <a:effectLst/>
                        </a:rPr>
                        <a:t>-35 days prior to baseline</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tc>
                <a:tc>
                  <a:txBody>
                    <a:bodyPr/>
                    <a:lstStyle/>
                    <a:p>
                      <a:pPr>
                        <a:lnSpc>
                          <a:spcPct val="100000"/>
                        </a:lnSpc>
                        <a:spcAft>
                          <a:spcPts val="0"/>
                        </a:spcAft>
                      </a:pPr>
                      <a:r>
                        <a:rPr lang="en-US" sz="900" dirty="0">
                          <a:effectLst/>
                        </a:rPr>
                        <a:t>Day 1</a:t>
                      </a:r>
                      <a:endParaRPr lang="en-GB" sz="900" dirty="0">
                        <a:effectLst/>
                      </a:endParaRPr>
                    </a:p>
                  </a:txBody>
                  <a:tcPr marL="52330" marR="13567" marT="13567" marB="13567"/>
                </a:tc>
                <a:tc>
                  <a:txBody>
                    <a:bodyPr/>
                    <a:lstStyle/>
                    <a:p>
                      <a:pPr>
                        <a:lnSpc>
                          <a:spcPct val="100000"/>
                        </a:lnSpc>
                        <a:spcAft>
                          <a:spcPts val="0"/>
                        </a:spcAft>
                      </a:pPr>
                      <a:r>
                        <a:rPr lang="en-US" sz="900" dirty="0">
                          <a:effectLst/>
                        </a:rPr>
                        <a:t>Day 7 ±2</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tc>
                <a:tc>
                  <a:txBody>
                    <a:bodyPr/>
                    <a:lstStyle/>
                    <a:p>
                      <a:pPr>
                        <a:lnSpc>
                          <a:spcPct val="100000"/>
                        </a:lnSpc>
                        <a:spcAft>
                          <a:spcPts val="0"/>
                        </a:spcAft>
                      </a:pPr>
                      <a:r>
                        <a:rPr lang="en-US" sz="900" dirty="0">
                          <a:effectLst/>
                        </a:rPr>
                        <a:t>Day 14 ±2</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tc>
                <a:tc>
                  <a:txBody>
                    <a:bodyPr/>
                    <a:lstStyle/>
                    <a:p>
                      <a:pPr>
                        <a:lnSpc>
                          <a:spcPct val="100000"/>
                        </a:lnSpc>
                        <a:spcAft>
                          <a:spcPts val="0"/>
                        </a:spcAft>
                      </a:pPr>
                      <a:r>
                        <a:rPr lang="en-US" sz="900" dirty="0">
                          <a:effectLst/>
                        </a:rPr>
                        <a:t>Day 28 ±2</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tc>
                <a:tc>
                  <a:txBody>
                    <a:bodyPr/>
                    <a:lstStyle/>
                    <a:p>
                      <a:pPr>
                        <a:lnSpc>
                          <a:spcPct val="100000"/>
                        </a:lnSpc>
                        <a:spcAft>
                          <a:spcPts val="0"/>
                        </a:spcAft>
                      </a:pPr>
                      <a:r>
                        <a:rPr lang="en-US" sz="900" dirty="0">
                          <a:effectLst/>
                        </a:rPr>
                        <a:t>Day 56 ±2</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tc>
                <a:tc>
                  <a:txBody>
                    <a:bodyPr/>
                    <a:lstStyle/>
                    <a:p>
                      <a:pPr>
                        <a:lnSpc>
                          <a:spcPct val="100000"/>
                        </a:lnSpc>
                        <a:spcAft>
                          <a:spcPts val="0"/>
                        </a:spcAft>
                      </a:pPr>
                      <a:r>
                        <a:rPr lang="en-US" sz="900" dirty="0">
                          <a:effectLst/>
                        </a:rPr>
                        <a:t>Day 84 ±2</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tc>
                <a:tc>
                  <a:txBody>
                    <a:bodyPr/>
                    <a:lstStyle/>
                    <a:p>
                      <a:pPr>
                        <a:lnSpc>
                          <a:spcPct val="100000"/>
                        </a:lnSpc>
                        <a:spcAft>
                          <a:spcPts val="0"/>
                        </a:spcAft>
                      </a:pPr>
                      <a:r>
                        <a:rPr lang="en-US" sz="900" dirty="0">
                          <a:effectLst/>
                        </a:rPr>
                        <a:t>Day 112 ±4</a:t>
                      </a:r>
                      <a:endParaRPr lang="en-GB" sz="900" dirty="0">
                        <a:effectLst/>
                      </a:endParaRPr>
                    </a:p>
                    <a:p>
                      <a:pPr>
                        <a:lnSpc>
                          <a:spcPct val="100000"/>
                        </a:lnSpc>
                        <a:spcAft>
                          <a:spcPts val="0"/>
                        </a:spcAft>
                      </a:pPr>
                      <a:r>
                        <a:rPr lang="en-US" sz="900" dirty="0">
                          <a:effectLst/>
                        </a:rPr>
                        <a:t>Phone call</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tc>
                <a:tc>
                  <a:txBody>
                    <a:bodyPr/>
                    <a:lstStyle/>
                    <a:p>
                      <a:pPr>
                        <a:lnSpc>
                          <a:spcPct val="100000"/>
                        </a:lnSpc>
                        <a:spcAft>
                          <a:spcPts val="0"/>
                        </a:spcAft>
                      </a:pPr>
                      <a:r>
                        <a:rPr lang="en-US" sz="900" dirty="0">
                          <a:effectLst/>
                        </a:rPr>
                        <a:t>Day 168 ±4</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tc>
                <a:tc>
                  <a:txBody>
                    <a:bodyPr/>
                    <a:lstStyle/>
                    <a:p>
                      <a:pPr>
                        <a:lnSpc>
                          <a:spcPct val="100000"/>
                        </a:lnSpc>
                        <a:spcAft>
                          <a:spcPts val="0"/>
                        </a:spcAft>
                      </a:pPr>
                      <a:r>
                        <a:rPr lang="en-US" sz="900" dirty="0">
                          <a:effectLst/>
                        </a:rPr>
                        <a:t>As Required</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tc>
                <a:extLst>
                  <a:ext uri="{0D108BD9-81ED-4DB2-BD59-A6C34878D82A}">
                    <a16:rowId xmlns:a16="http://schemas.microsoft.com/office/drawing/2014/main" val="3221519322"/>
                  </a:ext>
                </a:extLst>
              </a:tr>
              <a:tr h="245714">
                <a:tc>
                  <a:txBody>
                    <a:bodyPr/>
                    <a:lstStyle/>
                    <a:p>
                      <a:pPr>
                        <a:lnSpc>
                          <a:spcPct val="115000"/>
                        </a:lnSpc>
                        <a:spcAft>
                          <a:spcPts val="600"/>
                        </a:spcAft>
                      </a:pPr>
                      <a:r>
                        <a:rPr lang="en-US" sz="900">
                          <a:effectLst/>
                        </a:rPr>
                        <a:t>Informed Consent</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extLst>
                  <a:ext uri="{0D108BD9-81ED-4DB2-BD59-A6C34878D82A}">
                    <a16:rowId xmlns:a16="http://schemas.microsoft.com/office/drawing/2014/main" val="3961881358"/>
                  </a:ext>
                </a:extLst>
              </a:tr>
              <a:tr h="243550">
                <a:tc>
                  <a:txBody>
                    <a:bodyPr/>
                    <a:lstStyle/>
                    <a:p>
                      <a:pPr>
                        <a:lnSpc>
                          <a:spcPct val="115000"/>
                        </a:lnSpc>
                        <a:spcAft>
                          <a:spcPts val="600"/>
                        </a:spcAft>
                      </a:pPr>
                      <a:r>
                        <a:rPr lang="en-US" sz="900" dirty="0">
                          <a:effectLst/>
                        </a:rPr>
                        <a:t>Inclusion/Exclusion Criteria</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extLst>
                  <a:ext uri="{0D108BD9-81ED-4DB2-BD59-A6C34878D82A}">
                    <a16:rowId xmlns:a16="http://schemas.microsoft.com/office/drawing/2014/main" val="20887773"/>
                  </a:ext>
                </a:extLst>
              </a:tr>
              <a:tr h="245714">
                <a:tc>
                  <a:txBody>
                    <a:bodyPr/>
                    <a:lstStyle/>
                    <a:p>
                      <a:pPr>
                        <a:lnSpc>
                          <a:spcPct val="115000"/>
                        </a:lnSpc>
                        <a:spcAft>
                          <a:spcPts val="600"/>
                        </a:spcAft>
                      </a:pPr>
                      <a:r>
                        <a:rPr lang="en-US" sz="900">
                          <a:effectLst/>
                        </a:rPr>
                        <a:t>Medical History</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extLst>
                  <a:ext uri="{0D108BD9-81ED-4DB2-BD59-A6C34878D82A}">
                    <a16:rowId xmlns:a16="http://schemas.microsoft.com/office/drawing/2014/main" val="498626452"/>
                  </a:ext>
                </a:extLst>
              </a:tr>
              <a:tr h="122857">
                <a:tc>
                  <a:txBody>
                    <a:bodyPr/>
                    <a:lstStyle/>
                    <a:p>
                      <a:pPr>
                        <a:lnSpc>
                          <a:spcPct val="115000"/>
                        </a:lnSpc>
                        <a:spcAft>
                          <a:spcPts val="600"/>
                        </a:spcAft>
                      </a:pPr>
                      <a:r>
                        <a:rPr lang="en-US" sz="900">
                          <a:effectLst/>
                        </a:rPr>
                        <a:t>Physical Examination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dirty="0">
                          <a:effectLst/>
                        </a:rPr>
                        <a:t>X</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extLst>
                  <a:ext uri="{0D108BD9-81ED-4DB2-BD59-A6C34878D82A}">
                    <a16:rowId xmlns:a16="http://schemas.microsoft.com/office/drawing/2014/main" val="3576878757"/>
                  </a:ext>
                </a:extLst>
              </a:tr>
              <a:tr h="166221">
                <a:tc>
                  <a:txBody>
                    <a:bodyPr/>
                    <a:lstStyle/>
                    <a:p>
                      <a:pPr>
                        <a:lnSpc>
                          <a:spcPct val="115000"/>
                        </a:lnSpc>
                        <a:spcAft>
                          <a:spcPts val="600"/>
                        </a:spcAft>
                      </a:pPr>
                      <a:r>
                        <a:rPr lang="en-US" sz="900" dirty="0">
                          <a:effectLst/>
                        </a:rPr>
                        <a:t>Record Concomitant Medications</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dirty="0">
                          <a:effectLst/>
                        </a:rPr>
                        <a:t>X</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extLst>
                  <a:ext uri="{0D108BD9-81ED-4DB2-BD59-A6C34878D82A}">
                    <a16:rowId xmlns:a16="http://schemas.microsoft.com/office/drawing/2014/main" val="2478612329"/>
                  </a:ext>
                </a:extLst>
              </a:tr>
              <a:tr h="166221">
                <a:tc>
                  <a:txBody>
                    <a:bodyPr/>
                    <a:lstStyle/>
                    <a:p>
                      <a:pPr>
                        <a:lnSpc>
                          <a:spcPct val="115000"/>
                        </a:lnSpc>
                        <a:spcAft>
                          <a:spcPts val="600"/>
                        </a:spcAft>
                      </a:pPr>
                      <a:r>
                        <a:rPr lang="en-US" sz="900" dirty="0">
                          <a:effectLst/>
                        </a:rPr>
                        <a:t>Record Adverse Events </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dirty="0">
                          <a:effectLst/>
                        </a:rPr>
                        <a:t>X</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extLst>
                  <a:ext uri="{0D108BD9-81ED-4DB2-BD59-A6C34878D82A}">
                    <a16:rowId xmlns:a16="http://schemas.microsoft.com/office/drawing/2014/main" val="1837521783"/>
                  </a:ext>
                </a:extLst>
              </a:tr>
              <a:tr h="245714">
                <a:tc>
                  <a:txBody>
                    <a:bodyPr/>
                    <a:lstStyle/>
                    <a:p>
                      <a:pPr>
                        <a:lnSpc>
                          <a:spcPct val="115000"/>
                        </a:lnSpc>
                        <a:spcAft>
                          <a:spcPts val="600"/>
                        </a:spcAft>
                      </a:pPr>
                      <a:r>
                        <a:rPr lang="en-US" sz="900">
                          <a:effectLst/>
                        </a:rPr>
                        <a:t>Height &amp; weight</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extLst>
                  <a:ext uri="{0D108BD9-81ED-4DB2-BD59-A6C34878D82A}">
                    <a16:rowId xmlns:a16="http://schemas.microsoft.com/office/drawing/2014/main" val="3064567345"/>
                  </a:ext>
                </a:extLst>
              </a:tr>
              <a:tr h="354190">
                <a:tc>
                  <a:txBody>
                    <a:bodyPr/>
                    <a:lstStyle/>
                    <a:p>
                      <a:pPr>
                        <a:lnSpc>
                          <a:spcPct val="115000"/>
                        </a:lnSpc>
                        <a:spcAft>
                          <a:spcPts val="600"/>
                        </a:spcAft>
                      </a:pPr>
                      <a:r>
                        <a:rPr lang="en-US" sz="900">
                          <a:effectLst/>
                        </a:rPr>
                        <a:t>Check Vital Signs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extLst>
                  <a:ext uri="{0D108BD9-81ED-4DB2-BD59-A6C34878D82A}">
                    <a16:rowId xmlns:a16="http://schemas.microsoft.com/office/drawing/2014/main" val="2931234091"/>
                  </a:ext>
                </a:extLst>
              </a:tr>
              <a:tr h="245714">
                <a:tc>
                  <a:txBody>
                    <a:bodyPr/>
                    <a:lstStyle/>
                    <a:p>
                      <a:pPr>
                        <a:lnSpc>
                          <a:spcPct val="115000"/>
                        </a:lnSpc>
                        <a:spcAft>
                          <a:spcPts val="600"/>
                        </a:spcAft>
                      </a:pPr>
                      <a:r>
                        <a:rPr lang="en-US" sz="900">
                          <a:effectLst/>
                        </a:rPr>
                        <a:t>ECG</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dirty="0">
                          <a:effectLst/>
                        </a:rPr>
                        <a:t> </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extLst>
                  <a:ext uri="{0D108BD9-81ED-4DB2-BD59-A6C34878D82A}">
                    <a16:rowId xmlns:a16="http://schemas.microsoft.com/office/drawing/2014/main" val="3651732082"/>
                  </a:ext>
                </a:extLst>
              </a:tr>
              <a:tr h="234032">
                <a:tc>
                  <a:txBody>
                    <a:bodyPr/>
                    <a:lstStyle/>
                    <a:p>
                      <a:pPr>
                        <a:lnSpc>
                          <a:spcPct val="115000"/>
                        </a:lnSpc>
                        <a:spcAft>
                          <a:spcPts val="600"/>
                        </a:spcAft>
                      </a:pPr>
                      <a:r>
                        <a:rPr lang="en-US" sz="900" dirty="0">
                          <a:effectLst/>
                        </a:rPr>
                        <a:t>Pregnancy Test - serum </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dirty="0">
                          <a:effectLst/>
                        </a:rPr>
                        <a:t> </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extLst>
                  <a:ext uri="{0D108BD9-81ED-4DB2-BD59-A6C34878D82A}">
                    <a16:rowId xmlns:a16="http://schemas.microsoft.com/office/drawing/2014/main" val="3984415204"/>
                  </a:ext>
                </a:extLst>
              </a:tr>
              <a:tr h="263451">
                <a:tc>
                  <a:txBody>
                    <a:bodyPr/>
                    <a:lstStyle/>
                    <a:p>
                      <a:pPr>
                        <a:lnSpc>
                          <a:spcPct val="115000"/>
                        </a:lnSpc>
                        <a:spcAft>
                          <a:spcPts val="600"/>
                        </a:spcAft>
                      </a:pPr>
                      <a:r>
                        <a:rPr lang="en-US" sz="900" dirty="0">
                          <a:effectLst/>
                        </a:rPr>
                        <a:t>Pregnancy Test - urine</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extLst>
                  <a:ext uri="{0D108BD9-81ED-4DB2-BD59-A6C34878D82A}">
                    <a16:rowId xmlns:a16="http://schemas.microsoft.com/office/drawing/2014/main" val="167485416"/>
                  </a:ext>
                </a:extLst>
              </a:tr>
              <a:tr h="245714">
                <a:tc>
                  <a:txBody>
                    <a:bodyPr/>
                    <a:lstStyle/>
                    <a:p>
                      <a:pPr>
                        <a:lnSpc>
                          <a:spcPct val="115000"/>
                        </a:lnSpc>
                        <a:spcAft>
                          <a:spcPts val="600"/>
                        </a:spcAft>
                      </a:pPr>
                      <a:r>
                        <a:rPr lang="en-US" sz="900">
                          <a:effectLst/>
                        </a:rPr>
                        <a:t>FBC, U&amp;E, LFT</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extLst>
                  <a:ext uri="{0D108BD9-81ED-4DB2-BD59-A6C34878D82A}">
                    <a16:rowId xmlns:a16="http://schemas.microsoft.com/office/drawing/2014/main" val="1224872000"/>
                  </a:ext>
                </a:extLst>
              </a:tr>
              <a:tr h="245714">
                <a:tc>
                  <a:txBody>
                    <a:bodyPr/>
                    <a:lstStyle/>
                    <a:p>
                      <a:pPr>
                        <a:lnSpc>
                          <a:spcPct val="115000"/>
                        </a:lnSpc>
                        <a:spcAft>
                          <a:spcPts val="600"/>
                        </a:spcAft>
                      </a:pPr>
                      <a:r>
                        <a:rPr lang="en-US" sz="900">
                          <a:effectLst/>
                        </a:rPr>
                        <a:t>Research bloods</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extLst>
                  <a:ext uri="{0D108BD9-81ED-4DB2-BD59-A6C34878D82A}">
                    <a16:rowId xmlns:a16="http://schemas.microsoft.com/office/drawing/2014/main" val="78145330"/>
                  </a:ext>
                </a:extLst>
              </a:tr>
              <a:tr h="245714">
                <a:tc>
                  <a:txBody>
                    <a:bodyPr/>
                    <a:lstStyle/>
                    <a:p>
                      <a:pPr>
                        <a:lnSpc>
                          <a:spcPct val="115000"/>
                        </a:lnSpc>
                        <a:spcAft>
                          <a:spcPts val="600"/>
                        </a:spcAft>
                      </a:pPr>
                      <a:r>
                        <a:rPr lang="en-US" sz="900">
                          <a:effectLst/>
                        </a:rPr>
                        <a:t>Sputum for P. aeruginosa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extLst>
                  <a:ext uri="{0D108BD9-81ED-4DB2-BD59-A6C34878D82A}">
                    <a16:rowId xmlns:a16="http://schemas.microsoft.com/office/drawing/2014/main" val="2278047689"/>
                  </a:ext>
                </a:extLst>
              </a:tr>
              <a:tr h="245714">
                <a:tc>
                  <a:txBody>
                    <a:bodyPr/>
                    <a:lstStyle/>
                    <a:p>
                      <a:pPr>
                        <a:lnSpc>
                          <a:spcPct val="115000"/>
                        </a:lnSpc>
                        <a:spcAft>
                          <a:spcPts val="600"/>
                        </a:spcAft>
                      </a:pPr>
                      <a:r>
                        <a:rPr lang="en-US" sz="900">
                          <a:effectLst/>
                        </a:rPr>
                        <a:t>Research sputum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extLst>
                  <a:ext uri="{0D108BD9-81ED-4DB2-BD59-A6C34878D82A}">
                    <a16:rowId xmlns:a16="http://schemas.microsoft.com/office/drawing/2014/main" val="3708535914"/>
                  </a:ext>
                </a:extLst>
              </a:tr>
              <a:tr h="245714">
                <a:tc>
                  <a:txBody>
                    <a:bodyPr/>
                    <a:lstStyle/>
                    <a:p>
                      <a:pPr>
                        <a:lnSpc>
                          <a:spcPct val="115000"/>
                        </a:lnSpc>
                        <a:spcAft>
                          <a:spcPts val="600"/>
                        </a:spcAft>
                      </a:pPr>
                      <a:r>
                        <a:rPr lang="en-US" sz="900">
                          <a:effectLst/>
                        </a:rPr>
                        <a:t>Standard Spirometry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extLst>
                  <a:ext uri="{0D108BD9-81ED-4DB2-BD59-A6C34878D82A}">
                    <a16:rowId xmlns:a16="http://schemas.microsoft.com/office/drawing/2014/main" val="191718100"/>
                  </a:ext>
                </a:extLst>
              </a:tr>
              <a:tr h="245714">
                <a:tc>
                  <a:txBody>
                    <a:bodyPr/>
                    <a:lstStyle/>
                    <a:p>
                      <a:pPr>
                        <a:lnSpc>
                          <a:spcPct val="115000"/>
                        </a:lnSpc>
                        <a:spcAft>
                          <a:spcPts val="600"/>
                        </a:spcAft>
                      </a:pPr>
                      <a:r>
                        <a:rPr lang="en-US" sz="900">
                          <a:effectLst/>
                        </a:rPr>
                        <a:t>Questionnaires</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extLst>
                  <a:ext uri="{0D108BD9-81ED-4DB2-BD59-A6C34878D82A}">
                    <a16:rowId xmlns:a16="http://schemas.microsoft.com/office/drawing/2014/main" val="603057700"/>
                  </a:ext>
                </a:extLst>
              </a:tr>
              <a:tr h="245714">
                <a:tc>
                  <a:txBody>
                    <a:bodyPr/>
                    <a:lstStyle/>
                    <a:p>
                      <a:pPr>
                        <a:lnSpc>
                          <a:spcPct val="115000"/>
                        </a:lnSpc>
                        <a:spcAft>
                          <a:spcPts val="600"/>
                        </a:spcAft>
                      </a:pPr>
                      <a:r>
                        <a:rPr lang="en-US" sz="900">
                          <a:effectLst/>
                        </a:rPr>
                        <a:t>Exacerbation recording</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extLst>
                  <a:ext uri="{0D108BD9-81ED-4DB2-BD59-A6C34878D82A}">
                    <a16:rowId xmlns:a16="http://schemas.microsoft.com/office/drawing/2014/main" val="590737649"/>
                  </a:ext>
                </a:extLst>
              </a:tr>
              <a:tr h="245714">
                <a:tc>
                  <a:txBody>
                    <a:bodyPr/>
                    <a:lstStyle/>
                    <a:p>
                      <a:pPr>
                        <a:lnSpc>
                          <a:spcPct val="115000"/>
                        </a:lnSpc>
                        <a:spcAft>
                          <a:spcPts val="600"/>
                        </a:spcAft>
                      </a:pPr>
                      <a:r>
                        <a:rPr lang="en-US" sz="900">
                          <a:effectLst/>
                        </a:rPr>
                        <a:t>Randomisation</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dirty="0">
                          <a:effectLst/>
                        </a:rPr>
                        <a:t> </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extLst>
                  <a:ext uri="{0D108BD9-81ED-4DB2-BD59-A6C34878D82A}">
                    <a16:rowId xmlns:a16="http://schemas.microsoft.com/office/drawing/2014/main" val="1337665434"/>
                  </a:ext>
                </a:extLst>
              </a:tr>
              <a:tr h="245714">
                <a:tc>
                  <a:txBody>
                    <a:bodyPr/>
                    <a:lstStyle/>
                    <a:p>
                      <a:pPr>
                        <a:lnSpc>
                          <a:spcPct val="115000"/>
                        </a:lnSpc>
                        <a:spcAft>
                          <a:spcPts val="600"/>
                        </a:spcAft>
                      </a:pPr>
                      <a:r>
                        <a:rPr lang="en-US" sz="900">
                          <a:effectLst/>
                        </a:rPr>
                        <a:t>Trial medication</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extLst>
                  <a:ext uri="{0D108BD9-81ED-4DB2-BD59-A6C34878D82A}">
                    <a16:rowId xmlns:a16="http://schemas.microsoft.com/office/drawing/2014/main" val="2539532183"/>
                  </a:ext>
                </a:extLst>
              </a:tr>
              <a:tr h="245714">
                <a:tc>
                  <a:txBody>
                    <a:bodyPr/>
                    <a:lstStyle/>
                    <a:p>
                      <a:pPr>
                        <a:lnSpc>
                          <a:spcPct val="115000"/>
                        </a:lnSpc>
                        <a:spcAft>
                          <a:spcPts val="600"/>
                        </a:spcAft>
                      </a:pPr>
                      <a:r>
                        <a:rPr lang="en-US" sz="900">
                          <a:effectLst/>
                        </a:rPr>
                        <a:t>Vital signs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cap="all">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a:effectLst/>
                        </a:rPr>
                        <a:t>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tc>
                  <a:txBody>
                    <a:bodyPr/>
                    <a:lstStyle/>
                    <a:p>
                      <a:pPr algn="ctr">
                        <a:lnSpc>
                          <a:spcPct val="115000"/>
                        </a:lnSpc>
                        <a:spcAft>
                          <a:spcPts val="600"/>
                        </a:spcAft>
                      </a:pPr>
                      <a:r>
                        <a:rPr lang="en-US" sz="900" dirty="0">
                          <a:effectLst/>
                        </a:rPr>
                        <a:t> </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52330" marR="13567" marT="13567" marB="13567" anchor="ctr"/>
                </a:tc>
                <a:extLst>
                  <a:ext uri="{0D108BD9-81ED-4DB2-BD59-A6C34878D82A}">
                    <a16:rowId xmlns:a16="http://schemas.microsoft.com/office/drawing/2014/main" val="3246957879"/>
                  </a:ext>
                </a:extLst>
              </a:tr>
            </a:tbl>
          </a:graphicData>
        </a:graphic>
      </p:graphicFrame>
    </p:spTree>
    <p:extLst>
      <p:ext uri="{BB962C8B-B14F-4D97-AF65-F5344CB8AC3E}">
        <p14:creationId xmlns:p14="http://schemas.microsoft.com/office/powerpoint/2010/main" val="995497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2"/>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46ACD137-25FF-47FC-8EDD-6A1440124F55}"/>
              </a:ext>
            </a:extLst>
          </p:cNvPr>
          <p:cNvSpPr txBox="1"/>
          <p:nvPr/>
        </p:nvSpPr>
        <p:spPr>
          <a:xfrm>
            <a:off x="756139" y="147697"/>
            <a:ext cx="5674477" cy="4862870"/>
          </a:xfrm>
          <a:prstGeom prst="rect">
            <a:avLst/>
          </a:prstGeom>
          <a:noFill/>
        </p:spPr>
        <p:txBody>
          <a:bodyPr wrap="square" rtlCol="0">
            <a:spAutoFit/>
          </a:bodyPr>
          <a:lstStyle/>
          <a:p>
            <a:r>
              <a:rPr lang="en-GB" sz="2000" b="1" dirty="0">
                <a:solidFill>
                  <a:srgbClr val="007481"/>
                </a:solidFill>
                <a:latin typeface="Arial" panose="020B0604020202020204" pitchFamily="34" charset="0"/>
                <a:cs typeface="Arial" panose="020B0604020202020204" pitchFamily="34" charset="0"/>
              </a:rPr>
              <a:t>Visit 1- Screening (approx. 1-2 hours)</a:t>
            </a:r>
          </a:p>
          <a:p>
            <a:endParaRPr lang="en-GB" sz="2000" b="1" dirty="0">
              <a:solidFill>
                <a:srgbClr val="00748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Establish participant identity</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Informed consent</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Medical history including concomitant medication check</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Physical examination (doctor)</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ECG </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Full blood count, urea &amp; electrolytes and liver function tests (local NHS labs)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Serum pregnancy test, if required (local NHS labs)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Research blood samples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Sputum sample for </a:t>
            </a:r>
            <a:r>
              <a:rPr lang="en-GB" i="1" dirty="0">
                <a:latin typeface="Arial" panose="020B0604020202020204" pitchFamily="34" charset="0"/>
                <a:cs typeface="Arial" panose="020B0604020202020204" pitchFamily="34" charset="0"/>
              </a:rPr>
              <a:t>P. aeruginosa </a:t>
            </a:r>
            <a:r>
              <a:rPr lang="en-GB" dirty="0">
                <a:latin typeface="Arial" panose="020B0604020202020204" pitchFamily="34" charset="0"/>
                <a:cs typeface="Arial" panose="020B0604020202020204" pitchFamily="34" charset="0"/>
              </a:rPr>
              <a:t>testing (local NHS labs)</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Spirometry</a:t>
            </a:r>
          </a:p>
          <a:p>
            <a:pPr marL="285750" lvl="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lvl="0"/>
            <a:endParaRPr lang="en-GB"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CBCFB597-C6B8-4469-BD08-6FD343700A17}"/>
              </a:ext>
            </a:extLst>
          </p:cNvPr>
          <p:cNvSpPr>
            <a:spLocks noGrp="1"/>
          </p:cNvSpPr>
          <p:nvPr>
            <p:ph type="sldNum" sz="quarter" idx="12"/>
          </p:nvPr>
        </p:nvSpPr>
        <p:spPr/>
        <p:txBody>
          <a:bodyPr/>
          <a:lstStyle/>
          <a:p>
            <a:fld id="{8DC25873-D336-487A-A319-996D5E8BF626}" type="slidenum">
              <a:rPr lang="en-GB" smtClean="0"/>
              <a:t>17</a:t>
            </a:fld>
            <a:endParaRPr lang="en-GB"/>
          </a:p>
        </p:txBody>
      </p:sp>
      <p:sp>
        <p:nvSpPr>
          <p:cNvPr id="6" name="TextBox 5">
            <a:extLst>
              <a:ext uri="{FF2B5EF4-FFF2-40B4-BE49-F238E27FC236}">
                <a16:creationId xmlns:a16="http://schemas.microsoft.com/office/drawing/2014/main" id="{DD043912-DFEC-FE96-1722-6A676646468A}"/>
              </a:ext>
            </a:extLst>
          </p:cNvPr>
          <p:cNvSpPr txBox="1"/>
          <p:nvPr/>
        </p:nvSpPr>
        <p:spPr>
          <a:xfrm>
            <a:off x="7295322" y="409428"/>
            <a:ext cx="4542182" cy="510909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ECG and all NHS lab results to be reviewed by doctor on Delegation Log</a:t>
            </a:r>
          </a:p>
          <a:p>
            <a:pPr marL="285750"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If found to be ineligible, all procedures except blood and sputum sample collection should be completed, if participant agreeable.</a:t>
            </a:r>
          </a:p>
          <a:p>
            <a:pPr marL="285750"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Where an ineligible participant’s medical condition or concomitant medications change sufficiently so that they are deemed potentially eligible for the trial, they may be rescreened. </a:t>
            </a:r>
          </a:p>
          <a:p>
            <a:pPr marL="742950" lvl="1"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Must receive a new copy of the PIS, be re-consented and given a new Participant ID number.</a:t>
            </a:r>
          </a:p>
          <a:p>
            <a:pPr marL="285750"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Details of </a:t>
            </a:r>
            <a:r>
              <a:rPr lang="en-GB" b="1" dirty="0">
                <a:latin typeface="Arial" panose="020B0604020202020204" pitchFamily="34" charset="0"/>
                <a:cs typeface="Arial" panose="020B0604020202020204" pitchFamily="34" charset="0"/>
              </a:rPr>
              <a:t>all</a:t>
            </a:r>
            <a:r>
              <a:rPr lang="en-GB" dirty="0">
                <a:latin typeface="Arial" panose="020B0604020202020204" pitchFamily="34" charset="0"/>
                <a:cs typeface="Arial" panose="020B0604020202020204" pitchFamily="34" charset="0"/>
              </a:rPr>
              <a:t> participants </a:t>
            </a:r>
            <a:r>
              <a:rPr lang="en-GB" b="1" dirty="0">
                <a:latin typeface="Arial" panose="020B0604020202020204" pitchFamily="34" charset="0"/>
                <a:cs typeface="Arial" panose="020B0604020202020204" pitchFamily="34" charset="0"/>
              </a:rPr>
              <a:t>consented</a:t>
            </a:r>
            <a:r>
              <a:rPr lang="en-GB" dirty="0">
                <a:latin typeface="Arial" panose="020B0604020202020204" pitchFamily="34" charset="0"/>
                <a:cs typeface="Arial" panose="020B0604020202020204" pitchFamily="34" charset="0"/>
              </a:rPr>
              <a:t> to the trial to be recorded on the </a:t>
            </a:r>
            <a:r>
              <a:rPr lang="en-GB" dirty="0">
                <a:solidFill>
                  <a:srgbClr val="0070C0"/>
                </a:solidFill>
                <a:latin typeface="Arial" panose="020B0604020202020204" pitchFamily="34" charset="0"/>
                <a:cs typeface="Arial" panose="020B0604020202020204" pitchFamily="34" charset="0"/>
              </a:rPr>
              <a:t>Enrolment and Randomisation Log.</a:t>
            </a:r>
          </a:p>
        </p:txBody>
      </p:sp>
    </p:spTree>
    <p:extLst>
      <p:ext uri="{BB962C8B-B14F-4D97-AF65-F5344CB8AC3E}">
        <p14:creationId xmlns:p14="http://schemas.microsoft.com/office/powerpoint/2010/main" val="60931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B79720E1-5045-472A-BA01-0830C815CC00}"/>
              </a:ext>
            </a:extLst>
          </p:cNvPr>
          <p:cNvSpPr txBox="1"/>
          <p:nvPr/>
        </p:nvSpPr>
        <p:spPr>
          <a:xfrm>
            <a:off x="617415" y="436573"/>
            <a:ext cx="10957169" cy="5663089"/>
          </a:xfrm>
          <a:prstGeom prst="rect">
            <a:avLst/>
          </a:prstGeom>
          <a:noFill/>
        </p:spPr>
        <p:txBody>
          <a:bodyPr wrap="square" rtlCol="0">
            <a:spAutoFit/>
          </a:bodyPr>
          <a:lstStyle/>
          <a:p>
            <a:r>
              <a:rPr lang="en-GB" sz="2000" b="1" dirty="0">
                <a:solidFill>
                  <a:srgbClr val="007481"/>
                </a:solidFill>
                <a:latin typeface="Arial" panose="020B0604020202020204" pitchFamily="34" charset="0"/>
                <a:ea typeface="Calibri" panose="020F0502020204030204" pitchFamily="34" charset="0"/>
                <a:cs typeface="Arial" panose="020B0604020202020204" pitchFamily="34" charset="0"/>
              </a:rPr>
              <a:t>Arranging next visit – timelines (inclusion criteria)</a:t>
            </a:r>
          </a:p>
          <a:p>
            <a:pPr>
              <a:lnSpc>
                <a:spcPct val="150000"/>
              </a:lnSpc>
            </a:pPr>
            <a:r>
              <a:rPr lang="en-GB" dirty="0">
                <a:effectLst/>
                <a:latin typeface="Arial" panose="020B0604020202020204" pitchFamily="34" charset="0"/>
                <a:ea typeface="Arial" panose="020B0604020202020204" pitchFamily="34" charset="0"/>
              </a:rPr>
              <a:t>Ensure that the following timelines will be met on the day of visit 2:</a:t>
            </a:r>
          </a:p>
          <a:p>
            <a:pPr marL="342900" lvl="0" indent="-342900">
              <a:lnSpc>
                <a:spcPct val="150000"/>
              </a:lnSpc>
              <a:buFont typeface="Symbol" panose="05050102010706020507" pitchFamily="18" charset="2"/>
              <a:buChar char=""/>
            </a:pPr>
            <a:r>
              <a:rPr lang="en-GB" dirty="0">
                <a:effectLst/>
                <a:latin typeface="Arial" panose="020B0604020202020204" pitchFamily="34" charset="0"/>
                <a:ea typeface="Arial" panose="020B0604020202020204" pitchFamily="34" charset="0"/>
              </a:rPr>
              <a:t>A sputum sample that is culture or PCR positive for </a:t>
            </a:r>
            <a:r>
              <a:rPr lang="en-GB" i="1" dirty="0">
                <a:effectLst/>
                <a:latin typeface="Arial" panose="020B0604020202020204" pitchFamily="34" charset="0"/>
                <a:ea typeface="Arial" panose="020B0604020202020204" pitchFamily="34" charset="0"/>
              </a:rPr>
              <a:t>P. aeruginosa</a:t>
            </a:r>
            <a:r>
              <a:rPr lang="en-GB" dirty="0">
                <a:effectLst/>
                <a:latin typeface="Arial" panose="020B0604020202020204" pitchFamily="34" charset="0"/>
                <a:ea typeface="Arial" panose="020B0604020202020204" pitchFamily="34" charset="0"/>
              </a:rPr>
              <a:t> sent at the screening visit and within </a:t>
            </a:r>
            <a:r>
              <a:rPr lang="en-GB" b="1" dirty="0">
                <a:effectLst/>
                <a:latin typeface="Arial" panose="020B0604020202020204" pitchFamily="34" charset="0"/>
                <a:ea typeface="Arial" panose="020B0604020202020204" pitchFamily="34" charset="0"/>
              </a:rPr>
              <a:t>35 days</a:t>
            </a:r>
            <a:r>
              <a:rPr lang="en-GB" dirty="0">
                <a:effectLst/>
                <a:latin typeface="Arial" panose="020B0604020202020204" pitchFamily="34" charset="0"/>
                <a:ea typeface="Arial" panose="020B0604020202020204" pitchFamily="34" charset="0"/>
              </a:rPr>
              <a:t> of randomization. </a:t>
            </a:r>
          </a:p>
          <a:p>
            <a:pPr marL="285750" indent="-285750">
              <a:lnSpc>
                <a:spcPct val="150000"/>
              </a:lnSpc>
              <a:buFont typeface="Arial" panose="020B0604020202020204" pitchFamily="34" charset="0"/>
              <a:buChar char="•"/>
            </a:pPr>
            <a:r>
              <a:rPr lang="en-GB" i="1" dirty="0">
                <a:effectLst/>
                <a:latin typeface="Arial" panose="020B0604020202020204" pitchFamily="34" charset="0"/>
                <a:ea typeface="Arial" panose="020B0604020202020204" pitchFamily="34" charset="0"/>
              </a:rPr>
              <a:t>P. aeruginosa </a:t>
            </a:r>
            <a:r>
              <a:rPr lang="en-GB" dirty="0">
                <a:effectLst/>
                <a:latin typeface="Arial" panose="020B0604020202020204" pitchFamily="34" charset="0"/>
                <a:ea typeface="Arial" panose="020B0604020202020204" pitchFamily="34" charset="0"/>
              </a:rPr>
              <a:t>in sputum, bronchoalveolar lavage or another airway sample at least once in the </a:t>
            </a:r>
            <a:r>
              <a:rPr lang="en-GB" b="1" dirty="0">
                <a:effectLst/>
                <a:latin typeface="Arial" panose="020B0604020202020204" pitchFamily="34" charset="0"/>
                <a:ea typeface="Arial" panose="020B0604020202020204" pitchFamily="34" charset="0"/>
              </a:rPr>
              <a:t>24 months</a:t>
            </a:r>
            <a:r>
              <a:rPr lang="en-GB" dirty="0">
                <a:effectLst/>
                <a:latin typeface="Arial" panose="020B0604020202020204" pitchFamily="34" charset="0"/>
                <a:ea typeface="Arial" panose="020B0604020202020204" pitchFamily="34" charset="0"/>
              </a:rPr>
              <a:t> prior to screening</a:t>
            </a:r>
            <a:r>
              <a:rPr lang="en-GB" dirty="0">
                <a:latin typeface="Arial" panose="020B0604020202020204" pitchFamily="34" charset="0"/>
                <a:ea typeface="Arial" panose="020B0604020202020204" pitchFamily="34" charset="0"/>
              </a:rPr>
              <a:t>*</a:t>
            </a:r>
            <a:endParaRPr lang="en-GB" dirty="0">
              <a:effectLst/>
              <a:latin typeface="Arial" panose="020B0604020202020204" pitchFamily="34" charset="0"/>
              <a:ea typeface="Arial" panose="020B0604020202020204" pitchFamily="34" charset="0"/>
            </a:endParaRPr>
          </a:p>
          <a:p>
            <a:pPr marL="285750" indent="-285750">
              <a:lnSpc>
                <a:spcPct val="150000"/>
              </a:lnSpc>
              <a:buFont typeface="Arial" panose="020B0604020202020204" pitchFamily="34" charset="0"/>
              <a:buChar char="•"/>
            </a:pPr>
            <a:r>
              <a:rPr lang="en-GB" dirty="0">
                <a:effectLst/>
                <a:latin typeface="Arial" panose="020B0604020202020204" pitchFamily="34" charset="0"/>
                <a:ea typeface="Arial" panose="020B0604020202020204" pitchFamily="34" charset="0"/>
              </a:rPr>
              <a:t>Ensure Glomerular filtration rate (eGFR) below 25ml/min/1.73m</a:t>
            </a:r>
            <a:r>
              <a:rPr lang="en-GB" baseline="30000" dirty="0">
                <a:effectLst/>
                <a:latin typeface="Arial" panose="020B0604020202020204" pitchFamily="34" charset="0"/>
                <a:ea typeface="Arial" panose="020B0604020202020204" pitchFamily="34" charset="0"/>
              </a:rPr>
              <a:t>2</a:t>
            </a:r>
            <a:r>
              <a:rPr lang="en-GB" dirty="0">
                <a:effectLst/>
                <a:latin typeface="Arial" panose="020B0604020202020204" pitchFamily="34" charset="0"/>
                <a:ea typeface="Arial" panose="020B0604020202020204" pitchFamily="34" charset="0"/>
              </a:rPr>
              <a:t> </a:t>
            </a:r>
            <a:r>
              <a:rPr lang="en-GB" b="1" dirty="0">
                <a:effectLst/>
                <a:latin typeface="Arial" panose="020B0604020202020204" pitchFamily="34" charset="0"/>
                <a:ea typeface="Arial" panose="020B0604020202020204" pitchFamily="34" charset="0"/>
              </a:rPr>
              <a:t>at screening</a:t>
            </a:r>
            <a:r>
              <a:rPr lang="en-GB" dirty="0">
                <a:effectLst/>
                <a:latin typeface="Arial" panose="020B0604020202020204" pitchFamily="34" charset="0"/>
                <a:ea typeface="Arial" panose="020B0604020202020204" pitchFamily="34" charset="0"/>
              </a:rPr>
              <a:t>.  </a:t>
            </a:r>
            <a:endParaRPr lang="en-GB" dirty="0">
              <a:latin typeface="Arial" panose="020B0604020202020204" pitchFamily="34" charset="0"/>
              <a:ea typeface="Arial" panose="020B0604020202020204" pitchFamily="34" charset="0"/>
            </a:endParaRPr>
          </a:p>
          <a:p>
            <a:pPr marL="285750" indent="-285750">
              <a:lnSpc>
                <a:spcPct val="150000"/>
              </a:lnSpc>
              <a:buFont typeface="Arial" panose="020B0604020202020204" pitchFamily="34" charset="0"/>
              <a:buChar char="•"/>
            </a:pPr>
            <a:r>
              <a:rPr lang="en-GB" dirty="0">
                <a:effectLst/>
                <a:latin typeface="Arial" panose="020B0604020202020204" pitchFamily="34" charset="0"/>
                <a:ea typeface="Arial" panose="020B0604020202020204" pitchFamily="34" charset="0"/>
              </a:rPr>
              <a:t>Ensure a negative serum pregnancy test </a:t>
            </a:r>
            <a:r>
              <a:rPr lang="en-GB" b="1" dirty="0">
                <a:effectLst/>
                <a:latin typeface="Arial" panose="020B0604020202020204" pitchFamily="34" charset="0"/>
                <a:ea typeface="Arial" panose="020B0604020202020204" pitchFamily="34" charset="0"/>
              </a:rPr>
              <a:t>at screening </a:t>
            </a:r>
            <a:r>
              <a:rPr lang="en-GB" dirty="0">
                <a:effectLst/>
                <a:latin typeface="Arial" panose="020B0604020202020204" pitchFamily="34" charset="0"/>
                <a:ea typeface="Arial" panose="020B0604020202020204" pitchFamily="34" charset="0"/>
              </a:rPr>
              <a:t>for women of childbearing potential. </a:t>
            </a:r>
          </a:p>
          <a:p>
            <a:pPr marL="285750" indent="-285750">
              <a:lnSpc>
                <a:spcPct val="150000"/>
              </a:lnSpc>
              <a:buFont typeface="Arial" panose="020B0604020202020204" pitchFamily="34" charset="0"/>
              <a:buChar char="•"/>
            </a:pPr>
            <a:endParaRPr lang="en-GB" dirty="0">
              <a:latin typeface="Arial" panose="020B0604020202020204" pitchFamily="34" charset="0"/>
              <a:ea typeface="Arial" panose="020B0604020202020204" pitchFamily="34" charset="0"/>
            </a:endParaRPr>
          </a:p>
          <a:p>
            <a:pPr>
              <a:lnSpc>
                <a:spcPct val="150000"/>
              </a:lnSpc>
            </a:pPr>
            <a:r>
              <a:rPr lang="en-GB" dirty="0">
                <a:latin typeface="Arial" panose="020B0604020202020204" pitchFamily="34" charset="0"/>
                <a:ea typeface="Arial" panose="020B0604020202020204" pitchFamily="34" charset="0"/>
              </a:rPr>
              <a:t>*Where the participant does not have a record of</a:t>
            </a:r>
            <a:r>
              <a:rPr lang="en-GB" i="1" dirty="0">
                <a:latin typeface="Arial" panose="020B0604020202020204" pitchFamily="34" charset="0"/>
                <a:ea typeface="Arial" panose="020B0604020202020204" pitchFamily="34" charset="0"/>
              </a:rPr>
              <a:t> P. aeruginosa </a:t>
            </a:r>
            <a:r>
              <a:rPr lang="en-GB" dirty="0">
                <a:latin typeface="Arial" panose="020B0604020202020204" pitchFamily="34" charset="0"/>
                <a:ea typeface="Arial" panose="020B0604020202020204" pitchFamily="34" charset="0"/>
              </a:rPr>
              <a:t>in sputum, bronchoalveolar lavage or another airway sample at least once in the 24 months prior to screening, a sputum sample will be taken for culture at the screening visit, a further sample will be collected at least 21 days after screening. Both of these samples must have evidence of P. aeruginosa growth for eligibility.</a:t>
            </a:r>
            <a:endParaRPr lang="en-GB" dirty="0">
              <a:effectLst/>
              <a:latin typeface="Arial" panose="020B0604020202020204" pitchFamily="34" charset="0"/>
              <a:ea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18</a:t>
            </a:fld>
            <a:endParaRPr lang="en-GB"/>
          </a:p>
        </p:txBody>
      </p:sp>
    </p:spTree>
    <p:extLst>
      <p:ext uri="{BB962C8B-B14F-4D97-AF65-F5344CB8AC3E}">
        <p14:creationId xmlns:p14="http://schemas.microsoft.com/office/powerpoint/2010/main" val="3237543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B79720E1-5045-472A-BA01-0830C815CC00}"/>
              </a:ext>
            </a:extLst>
          </p:cNvPr>
          <p:cNvSpPr txBox="1"/>
          <p:nvPr/>
        </p:nvSpPr>
        <p:spPr>
          <a:xfrm>
            <a:off x="302029" y="227390"/>
            <a:ext cx="11587942" cy="6494085"/>
          </a:xfrm>
          <a:prstGeom prst="rect">
            <a:avLst/>
          </a:prstGeom>
          <a:noFill/>
        </p:spPr>
        <p:txBody>
          <a:bodyPr wrap="square" rtlCol="0">
            <a:spAutoFit/>
          </a:bodyPr>
          <a:lstStyle/>
          <a:p>
            <a:r>
              <a:rPr lang="en-GB" sz="2000" b="1" dirty="0">
                <a:solidFill>
                  <a:srgbClr val="007481"/>
                </a:solidFill>
                <a:latin typeface="Arial" panose="020B0604020202020204" pitchFamily="34" charset="0"/>
                <a:ea typeface="Calibri" panose="020F0502020204030204" pitchFamily="34" charset="0"/>
                <a:cs typeface="Arial" panose="020B0604020202020204" pitchFamily="34" charset="0"/>
              </a:rPr>
              <a:t>Arranging next visit – timelines (exclusion criteria)</a:t>
            </a:r>
          </a:p>
          <a:p>
            <a:r>
              <a:rPr lang="en-GB" dirty="0">
                <a:effectLst/>
                <a:latin typeface="Arial" panose="020B0604020202020204" pitchFamily="34" charset="0"/>
                <a:ea typeface="Arial" panose="020B0604020202020204" pitchFamily="34" charset="0"/>
              </a:rPr>
              <a:t>Ensure that the following timelines will be met on the day of visit 2:</a:t>
            </a:r>
          </a:p>
          <a:p>
            <a:pPr marL="342900" lvl="0" indent="-342900">
              <a:buFont typeface="Symbol" panose="05050102010706020507" pitchFamily="18" charset="2"/>
              <a:buChar char=""/>
            </a:pPr>
            <a:r>
              <a:rPr lang="en-GB" dirty="0">
                <a:effectLst/>
                <a:latin typeface="Arial" panose="020B0604020202020204" pitchFamily="34" charset="0"/>
                <a:ea typeface="Arial" panose="020B0604020202020204" pitchFamily="34" charset="0"/>
              </a:rPr>
              <a:t>NO recent significant </a:t>
            </a:r>
            <a:r>
              <a:rPr lang="en-GB" b="1" dirty="0">
                <a:effectLst/>
                <a:latin typeface="Arial" panose="020B0604020202020204" pitchFamily="34" charset="0"/>
                <a:ea typeface="Arial" panose="020B0604020202020204" pitchFamily="34" charset="0"/>
              </a:rPr>
              <a:t>haemoptysis</a:t>
            </a:r>
            <a:r>
              <a:rPr lang="en-GB" dirty="0">
                <a:effectLst/>
                <a:latin typeface="Arial" panose="020B0604020202020204" pitchFamily="34" charset="0"/>
                <a:ea typeface="Arial" panose="020B0604020202020204" pitchFamily="34" charset="0"/>
              </a:rPr>
              <a:t> (a volume requiring clinical intervention, within the previous </a:t>
            </a:r>
            <a:r>
              <a:rPr lang="en-GB" b="1" dirty="0">
                <a:effectLst/>
                <a:latin typeface="Arial" panose="020B0604020202020204" pitchFamily="34" charset="0"/>
                <a:ea typeface="Arial" panose="020B0604020202020204" pitchFamily="34" charset="0"/>
              </a:rPr>
              <a:t>4 weeks</a:t>
            </a:r>
            <a:r>
              <a:rPr lang="en-GB" dirty="0">
                <a:effectLst/>
                <a:latin typeface="Arial" panose="020B0604020202020204" pitchFamily="34" charset="0"/>
                <a:ea typeface="Arial" panose="020B0604020202020204" pitchFamily="34" charset="0"/>
              </a:rPr>
              <a:t> prior to screening).</a:t>
            </a:r>
          </a:p>
          <a:p>
            <a:pPr marL="342900" lvl="0" indent="-342900">
              <a:buFont typeface="Symbol" panose="05050102010706020507" pitchFamily="18" charset="2"/>
              <a:buChar char=""/>
            </a:pPr>
            <a:r>
              <a:rPr lang="en-GB" dirty="0">
                <a:effectLst/>
                <a:latin typeface="Arial" panose="020B0604020202020204" pitchFamily="34" charset="0"/>
                <a:ea typeface="Arial" panose="020B0604020202020204" pitchFamily="34" charset="0"/>
              </a:rPr>
              <a:t>NO treatment with </a:t>
            </a:r>
            <a:r>
              <a:rPr lang="en-GB" b="1" dirty="0">
                <a:effectLst/>
                <a:latin typeface="Arial" panose="020B0604020202020204" pitchFamily="34" charset="0"/>
                <a:ea typeface="Arial" panose="020B0604020202020204" pitchFamily="34" charset="0"/>
              </a:rPr>
              <a:t>long term inhaled, systemic or nebulized anti-pseudomonal antibiotics </a:t>
            </a:r>
            <a:r>
              <a:rPr lang="en-GB" dirty="0">
                <a:effectLst/>
                <a:latin typeface="Arial" panose="020B0604020202020204" pitchFamily="34" charset="0"/>
                <a:ea typeface="Arial" panose="020B0604020202020204" pitchFamily="34" charset="0"/>
              </a:rPr>
              <a:t>which are newly initiated within the previous </a:t>
            </a:r>
            <a:r>
              <a:rPr lang="en-GB" b="1" dirty="0">
                <a:effectLst/>
                <a:latin typeface="Arial" panose="020B0604020202020204" pitchFamily="34" charset="0"/>
                <a:ea typeface="Arial" panose="020B0604020202020204" pitchFamily="34" charset="0"/>
              </a:rPr>
              <a:t>3 months</a:t>
            </a:r>
            <a:r>
              <a:rPr lang="en-GB" dirty="0">
                <a:effectLst/>
                <a:latin typeface="Arial" panose="020B0604020202020204" pitchFamily="34" charset="0"/>
                <a:ea typeface="Arial" panose="020B0604020202020204" pitchFamily="34" charset="0"/>
              </a:rPr>
              <a:t> prior to screening</a:t>
            </a:r>
            <a:r>
              <a:rPr lang="en-GB" baseline="30000" dirty="0">
                <a:effectLst/>
                <a:latin typeface="Arial" panose="020B0604020202020204" pitchFamily="34" charset="0"/>
                <a:ea typeface="Arial" panose="020B0604020202020204" pitchFamily="34" charset="0"/>
              </a:rPr>
              <a:t>. </a:t>
            </a:r>
            <a:r>
              <a:rPr lang="en-GB" dirty="0">
                <a:effectLst/>
                <a:latin typeface="Arial" panose="020B0604020202020204" pitchFamily="34" charset="0"/>
                <a:ea typeface="Arial" panose="020B0604020202020204" pitchFamily="34" charset="0"/>
              </a:rPr>
              <a:t>Participants who are receiving stable chronic inhaled/nebulized antibiotics with no planned changes to treatment during the trial are eligible. Treatment with systemic macrolide or other oral prophylactic antibiotics are allowed, providing a stable dose, and initiation of treatment is at least 3 months prior to screening and maintained throughout the study.</a:t>
            </a:r>
          </a:p>
          <a:p>
            <a:pPr marL="342900" lvl="0" indent="-342900">
              <a:buFont typeface="Symbol" panose="05050102010706020507" pitchFamily="18" charset="2"/>
              <a:buChar char=""/>
            </a:pPr>
            <a:r>
              <a:rPr lang="en-GB" dirty="0">
                <a:effectLst/>
                <a:latin typeface="Arial" panose="020B0604020202020204" pitchFamily="34" charset="0"/>
                <a:ea typeface="Arial" panose="020B0604020202020204" pitchFamily="34" charset="0"/>
              </a:rPr>
              <a:t>NO chronic treatment with </a:t>
            </a:r>
            <a:r>
              <a:rPr lang="en-GB" b="1" dirty="0">
                <a:effectLst/>
                <a:latin typeface="Arial" panose="020B0604020202020204" pitchFamily="34" charset="0"/>
                <a:ea typeface="Arial" panose="020B0604020202020204" pitchFamily="34" charset="0"/>
              </a:rPr>
              <a:t>cyclical doses of inhaled or nebulized antibiotics </a:t>
            </a:r>
            <a:r>
              <a:rPr lang="en-GB" dirty="0" err="1">
                <a:effectLst/>
                <a:latin typeface="Arial" panose="020B0604020202020204" pitchFamily="34" charset="0"/>
                <a:ea typeface="Arial" panose="020B0604020202020204" pitchFamily="34" charset="0"/>
              </a:rPr>
              <a:t>e.g</a:t>
            </a:r>
            <a:r>
              <a:rPr lang="en-GB" dirty="0">
                <a:effectLst/>
                <a:latin typeface="Arial" panose="020B0604020202020204" pitchFamily="34" charset="0"/>
                <a:ea typeface="Arial" panose="020B0604020202020204" pitchFamily="34" charset="0"/>
              </a:rPr>
              <a:t> 28 days on and 28 days off</a:t>
            </a:r>
            <a:r>
              <a:rPr lang="en-GB" baseline="30000" dirty="0">
                <a:effectLst/>
                <a:latin typeface="Arial" panose="020B0604020202020204" pitchFamily="34" charset="0"/>
                <a:ea typeface="Arial" panose="020B0604020202020204" pitchFamily="34" charset="0"/>
              </a:rPr>
              <a:t> </a:t>
            </a:r>
            <a:r>
              <a:rPr lang="en-GB" dirty="0">
                <a:effectLst/>
                <a:latin typeface="Arial" panose="020B0604020202020204" pitchFamily="34" charset="0"/>
                <a:ea typeface="Arial" panose="020B0604020202020204" pitchFamily="34" charset="0"/>
              </a:rPr>
              <a:t>at the time of screening. Participants receiving such medications who wish to participate in the trial must agree to discontinue such treatments for the duration of the trial and be </a:t>
            </a:r>
            <a:r>
              <a:rPr lang="en-GB" b="1" dirty="0">
                <a:effectLst/>
                <a:latin typeface="Arial" panose="020B0604020202020204" pitchFamily="34" charset="0"/>
                <a:ea typeface="Arial" panose="020B0604020202020204" pitchFamily="34" charset="0"/>
              </a:rPr>
              <a:t>28 days</a:t>
            </a:r>
            <a:r>
              <a:rPr lang="en-GB" dirty="0">
                <a:effectLst/>
                <a:latin typeface="Arial" panose="020B0604020202020204" pitchFamily="34" charset="0"/>
                <a:ea typeface="Arial" panose="020B0604020202020204" pitchFamily="34" charset="0"/>
              </a:rPr>
              <a:t> free from antibiotic therapy at the randomization visit</a:t>
            </a:r>
          </a:p>
          <a:p>
            <a:pPr marL="342900" lvl="0" indent="-342900">
              <a:buFont typeface="Symbol" panose="05050102010706020507" pitchFamily="18" charset="2"/>
              <a:buChar char=""/>
            </a:pPr>
            <a:r>
              <a:rPr lang="en-GB" dirty="0">
                <a:effectLst/>
                <a:latin typeface="Arial" panose="020B0604020202020204" pitchFamily="34" charset="0"/>
                <a:ea typeface="Arial" panose="020B0604020202020204" pitchFamily="34" charset="0"/>
              </a:rPr>
              <a:t>NO receipt of </a:t>
            </a:r>
            <a:r>
              <a:rPr lang="en-GB" b="1" dirty="0">
                <a:effectLst/>
                <a:latin typeface="Arial" panose="020B0604020202020204" pitchFamily="34" charset="0"/>
                <a:ea typeface="Arial" panose="020B0604020202020204" pitchFamily="34" charset="0"/>
              </a:rPr>
              <a:t>antipseudomonal antibiotics for an exacerbation </a:t>
            </a:r>
            <a:r>
              <a:rPr lang="en-GB" dirty="0">
                <a:effectLst/>
                <a:latin typeface="Arial" panose="020B0604020202020204" pitchFamily="34" charset="0"/>
                <a:ea typeface="Arial" panose="020B0604020202020204" pitchFamily="34" charset="0"/>
              </a:rPr>
              <a:t>during the </a:t>
            </a:r>
            <a:r>
              <a:rPr lang="en-GB" b="1" dirty="0">
                <a:effectLst/>
                <a:latin typeface="Arial" panose="020B0604020202020204" pitchFamily="34" charset="0"/>
                <a:ea typeface="Arial" panose="020B0604020202020204" pitchFamily="34" charset="0"/>
              </a:rPr>
              <a:t>screening period</a:t>
            </a:r>
            <a:r>
              <a:rPr lang="en-GB" baseline="30000" dirty="0">
                <a:effectLst/>
                <a:latin typeface="Arial" panose="020B0604020202020204" pitchFamily="34" charset="0"/>
                <a:ea typeface="Arial" panose="020B0604020202020204" pitchFamily="34" charset="0"/>
              </a:rPr>
              <a:t>. </a:t>
            </a:r>
            <a:r>
              <a:rPr lang="en-GB" dirty="0">
                <a:effectLst/>
                <a:latin typeface="Arial" panose="020B0604020202020204" pitchFamily="34" charset="0"/>
                <a:ea typeface="Arial" panose="020B0604020202020204" pitchFamily="34" charset="0"/>
              </a:rPr>
              <a:t>Patients receiving antipseudomonal antibiotics during the screening period may prolong the screening period to a maximum of 60 days and may be randomized provided they have a positive sputum sample for </a:t>
            </a:r>
            <a:r>
              <a:rPr lang="en-GB" i="1" dirty="0">
                <a:effectLst/>
                <a:latin typeface="Arial" panose="020B0604020202020204" pitchFamily="34" charset="0"/>
                <a:ea typeface="Arial" panose="020B0604020202020204" pitchFamily="34" charset="0"/>
              </a:rPr>
              <a:t>P. aeruginosa </a:t>
            </a:r>
            <a:r>
              <a:rPr lang="en-GB" dirty="0">
                <a:effectLst/>
                <a:latin typeface="Arial" panose="020B0604020202020204" pitchFamily="34" charset="0"/>
                <a:ea typeface="Arial" panose="020B0604020202020204" pitchFamily="34" charset="0"/>
              </a:rPr>
              <a:t>following cessation of antibiotic therapy. All eligibility criteria must be met prior to randomisation, re-screening procedures to assess eligibility may be required.</a:t>
            </a:r>
          </a:p>
          <a:p>
            <a:pPr marL="342900" lvl="0" indent="-342900">
              <a:buFont typeface="Symbol" panose="05050102010706020507" pitchFamily="18" charset="2"/>
              <a:buChar char=""/>
            </a:pPr>
            <a:r>
              <a:rPr lang="en-GB" dirty="0">
                <a:effectLst/>
                <a:latin typeface="Arial" panose="020B0604020202020204" pitchFamily="34" charset="0"/>
                <a:ea typeface="Arial" panose="020B0604020202020204" pitchFamily="34" charset="0"/>
              </a:rPr>
              <a:t>NO treatment with </a:t>
            </a:r>
            <a:r>
              <a:rPr lang="en-GB" b="1" dirty="0">
                <a:effectLst/>
                <a:latin typeface="Arial" panose="020B0604020202020204" pitchFamily="34" charset="0"/>
                <a:ea typeface="Arial" panose="020B0604020202020204" pitchFamily="34" charset="0"/>
              </a:rPr>
              <a:t>immunosuppressives</a:t>
            </a:r>
            <a:r>
              <a:rPr lang="en-GB" dirty="0">
                <a:effectLst/>
                <a:latin typeface="Arial" panose="020B0604020202020204" pitchFamily="34" charset="0"/>
                <a:ea typeface="Arial" panose="020B0604020202020204" pitchFamily="34" charset="0"/>
              </a:rPr>
              <a:t> within previous </a:t>
            </a:r>
            <a:r>
              <a:rPr lang="en-GB" b="1" dirty="0">
                <a:effectLst/>
                <a:latin typeface="Arial" panose="020B0604020202020204" pitchFamily="34" charset="0"/>
                <a:ea typeface="Arial" panose="020B0604020202020204" pitchFamily="34" charset="0"/>
              </a:rPr>
              <a:t>6 months</a:t>
            </a:r>
            <a:r>
              <a:rPr lang="en-GB" dirty="0">
                <a:effectLst/>
                <a:latin typeface="Arial" panose="020B0604020202020204" pitchFamily="34" charset="0"/>
                <a:ea typeface="Arial" panose="020B0604020202020204" pitchFamily="34" charset="0"/>
              </a:rPr>
              <a:t> prior to screening.</a:t>
            </a:r>
          </a:p>
          <a:p>
            <a:pPr marL="342900" lvl="0" indent="-342900">
              <a:buFont typeface="Symbol" panose="05050102010706020507" pitchFamily="18" charset="2"/>
              <a:buChar char=""/>
            </a:pPr>
            <a:r>
              <a:rPr lang="en-GB" dirty="0">
                <a:effectLst/>
                <a:latin typeface="Arial" panose="020B0604020202020204" pitchFamily="34" charset="0"/>
                <a:ea typeface="Arial" panose="020B0604020202020204" pitchFamily="34" charset="0"/>
              </a:rPr>
              <a:t>NO use of any </a:t>
            </a:r>
            <a:r>
              <a:rPr lang="en-GB" b="1" dirty="0">
                <a:effectLst/>
                <a:latin typeface="Arial" panose="020B0604020202020204" pitchFamily="34" charset="0"/>
                <a:ea typeface="Arial" panose="020B0604020202020204" pitchFamily="34" charset="0"/>
              </a:rPr>
              <a:t>investigational drugs </a:t>
            </a:r>
            <a:r>
              <a:rPr lang="en-GB" dirty="0">
                <a:effectLst/>
                <a:latin typeface="Arial" panose="020B0604020202020204" pitchFamily="34" charset="0"/>
                <a:ea typeface="Arial" panose="020B0604020202020204" pitchFamily="34" charset="0"/>
              </a:rPr>
              <a:t>within five times of the elimination half-life after the last trial dose or within </a:t>
            </a:r>
            <a:r>
              <a:rPr lang="en-GB" b="1" dirty="0">
                <a:effectLst/>
                <a:latin typeface="Arial" panose="020B0604020202020204" pitchFamily="34" charset="0"/>
                <a:ea typeface="Arial" panose="020B0604020202020204" pitchFamily="34" charset="0"/>
              </a:rPr>
              <a:t>30 days</a:t>
            </a:r>
            <a:r>
              <a:rPr lang="en-GB" dirty="0">
                <a:effectLst/>
                <a:latin typeface="Arial" panose="020B0604020202020204" pitchFamily="34" charset="0"/>
                <a:ea typeface="Arial" panose="020B0604020202020204" pitchFamily="34" charset="0"/>
              </a:rPr>
              <a:t>, whichever is longer.</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19</a:t>
            </a:fld>
            <a:endParaRPr lang="en-GB"/>
          </a:p>
        </p:txBody>
      </p:sp>
    </p:spTree>
    <p:extLst>
      <p:ext uri="{BB962C8B-B14F-4D97-AF65-F5344CB8AC3E}">
        <p14:creationId xmlns:p14="http://schemas.microsoft.com/office/powerpoint/2010/main" val="1522854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r>
              <a:rPr lang="en-GB"/>
              <a:t>GREAT-2 Training Presentation 1 Introduction V0.1 02-12-22</a:t>
            </a:r>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2"/>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84646FAB-66D5-40D9-9EFB-7A24D2F4ED6F}"/>
              </a:ext>
            </a:extLst>
          </p:cNvPr>
          <p:cNvSpPr txBox="1"/>
          <p:nvPr/>
        </p:nvSpPr>
        <p:spPr>
          <a:xfrm>
            <a:off x="620641" y="692493"/>
            <a:ext cx="10950716" cy="3277820"/>
          </a:xfrm>
          <a:prstGeom prst="rect">
            <a:avLst/>
          </a:prstGeom>
          <a:noFill/>
        </p:spPr>
        <p:txBody>
          <a:bodyPr wrap="square" rtlCol="0">
            <a:spAutoFit/>
          </a:bodyPr>
          <a:lstStyle/>
          <a:p>
            <a:r>
              <a:rPr lang="en-GB" sz="2000" b="1" dirty="0">
                <a:solidFill>
                  <a:srgbClr val="007481"/>
                </a:solidFill>
                <a:latin typeface="Arial" panose="020B0604020202020204" pitchFamily="34" charset="0"/>
                <a:cs typeface="Arial" panose="020B0604020202020204" pitchFamily="34" charset="0"/>
              </a:rPr>
              <a:t>BACKGROUND</a:t>
            </a:r>
          </a:p>
          <a:p>
            <a:pPr marL="342900" indent="-342900">
              <a:spcAft>
                <a:spcPts val="600"/>
              </a:spcAft>
              <a:buFont typeface="Arial" panose="020B0604020202020204" pitchFamily="34" charset="0"/>
              <a:buChar char="•"/>
            </a:pPr>
            <a:r>
              <a:rPr lang="en-GB" sz="1800" b="0" i="0" u="none" strike="noStrike" baseline="0" dirty="0">
                <a:solidFill>
                  <a:srgbClr val="000000"/>
                </a:solidFill>
                <a:latin typeface="Arial" panose="020B0604020202020204" pitchFamily="34" charset="0"/>
              </a:rPr>
              <a:t>Bronchiectasis is a </a:t>
            </a:r>
            <a:r>
              <a:rPr lang="en-GB" dirty="0">
                <a:latin typeface="Arial" panose="020B0604020202020204" pitchFamily="34" charset="0"/>
                <a:cs typeface="Arial" panose="020B0604020202020204" pitchFamily="34" charset="0"/>
              </a:rPr>
              <a:t>debilitating </a:t>
            </a:r>
            <a:r>
              <a:rPr lang="en-GB" sz="1800" b="0" i="0" u="none" strike="noStrike" baseline="0" dirty="0">
                <a:solidFill>
                  <a:srgbClr val="000000"/>
                </a:solidFill>
                <a:latin typeface="Arial" panose="020B0604020202020204" pitchFamily="34" charset="0"/>
              </a:rPr>
              <a:t>chronic respiratory disease characterised by cough, sputum production and </a:t>
            </a:r>
            <a:r>
              <a:rPr lang="en-GB" dirty="0">
                <a:latin typeface="Arial" panose="020B0604020202020204" pitchFamily="34" charset="0"/>
                <a:cs typeface="Arial" panose="020B0604020202020204" pitchFamily="34" charset="0"/>
              </a:rPr>
              <a:t>associated with a vicious cycle of lung inflammation, and infection.</a:t>
            </a:r>
          </a:p>
          <a:p>
            <a:pPr marL="285750" indent="-285750" algn="l">
              <a:spcAft>
                <a:spcPts val="600"/>
              </a:spcAft>
              <a:buFont typeface="Arial" panose="020B0604020202020204" pitchFamily="34" charset="0"/>
              <a:buChar char="•"/>
            </a:pPr>
            <a:r>
              <a:rPr lang="en-GB" b="0" i="0" u="none" strike="noStrike" baseline="0" dirty="0">
                <a:latin typeface="Arial" panose="020B0604020202020204" pitchFamily="34" charset="0"/>
                <a:cs typeface="Arial" panose="020B0604020202020204" pitchFamily="34" charset="0"/>
              </a:rPr>
              <a:t>Approximately one third of people with bronchiectasis become infected with a bacteria called </a:t>
            </a:r>
            <a:r>
              <a:rPr lang="en-GB" b="0" i="1" u="none" strike="noStrike" baseline="0" dirty="0">
                <a:latin typeface="Arial" panose="020B0604020202020204" pitchFamily="34" charset="0"/>
                <a:cs typeface="Arial" panose="020B0604020202020204" pitchFamily="34" charset="0"/>
              </a:rPr>
              <a:t>Pseudomonas aeruginosa </a:t>
            </a:r>
            <a:r>
              <a:rPr lang="en-GB" b="0" i="0" u="none" strike="noStrike" baseline="0" dirty="0">
                <a:latin typeface="Arial" panose="020B0604020202020204" pitchFamily="34" charset="0"/>
                <a:cs typeface="Arial" panose="020B0604020202020204" pitchFamily="34" charset="0"/>
              </a:rPr>
              <a:t>(</a:t>
            </a:r>
            <a:r>
              <a:rPr lang="en-GB" b="0" i="1" u="none" strike="noStrike" baseline="0" dirty="0">
                <a:latin typeface="Arial" panose="020B0604020202020204" pitchFamily="34" charset="0"/>
                <a:cs typeface="Arial" panose="020B0604020202020204" pitchFamily="34" charset="0"/>
              </a:rPr>
              <a:t>P. aeruginosa</a:t>
            </a:r>
            <a:r>
              <a:rPr lang="en-GB" b="0" i="0" u="none" strike="noStrike" baseline="0" dirty="0">
                <a:latin typeface="Arial" panose="020B0604020202020204" pitchFamily="34" charset="0"/>
                <a:cs typeface="Arial" panose="020B0604020202020204" pitchFamily="34" charset="0"/>
              </a:rPr>
              <a:t>). </a:t>
            </a:r>
          </a:p>
          <a:p>
            <a:pPr marL="742950" lvl="1" indent="-285750">
              <a:spcAft>
                <a:spcPts val="600"/>
              </a:spcAft>
              <a:buFont typeface="Arial" panose="020B0604020202020204" pitchFamily="34" charset="0"/>
              <a:buChar char="•"/>
            </a:pPr>
            <a:r>
              <a:rPr lang="en-GB" b="0" i="0" u="none" strike="noStrike" baseline="0" dirty="0">
                <a:latin typeface="Arial" panose="020B0604020202020204" pitchFamily="34" charset="0"/>
                <a:cs typeface="Arial" panose="020B0604020202020204" pitchFamily="34" charset="0"/>
              </a:rPr>
              <a:t>Often becomes resistant to antibiotics. </a:t>
            </a:r>
          </a:p>
          <a:p>
            <a:pPr marL="742950" lvl="1" indent="-285750">
              <a:spcAft>
                <a:spcPts val="600"/>
              </a:spcAft>
              <a:buFont typeface="Arial" panose="020B0604020202020204" pitchFamily="34" charset="0"/>
              <a:buChar char="•"/>
            </a:pPr>
            <a:r>
              <a:rPr lang="en-GB" b="0" i="0" u="none" strike="noStrike" baseline="0" dirty="0">
                <a:latin typeface="Arial" panose="020B0604020202020204" pitchFamily="34" charset="0"/>
                <a:cs typeface="Arial" panose="020B0604020202020204" pitchFamily="34" charset="0"/>
              </a:rPr>
              <a:t>Associated with a 7 fold increased risk of hospitalization and 3 fold increased risk of mortality</a:t>
            </a:r>
          </a:p>
          <a:p>
            <a:pPr lvl="1">
              <a:spcAft>
                <a:spcPts val="600"/>
              </a:spcAft>
            </a:pPr>
            <a:endParaRPr lang="en-GB" b="0" i="0" u="none" strike="noStrike" baseline="0" dirty="0">
              <a:latin typeface="Arial" panose="020B0604020202020204" pitchFamily="34" charset="0"/>
              <a:cs typeface="Arial" panose="020B0604020202020204" pitchFamily="34" charset="0"/>
            </a:endParaRPr>
          </a:p>
          <a:p>
            <a:pPr marL="285750" indent="-285750" algn="l">
              <a:spcAft>
                <a:spcPts val="600"/>
              </a:spcAft>
              <a:buFont typeface="Arial" panose="020B0604020202020204" pitchFamily="34" charset="0"/>
              <a:buChar char="•"/>
            </a:pPr>
            <a:r>
              <a:rPr lang="en-GB" b="0" i="0" u="none" strike="noStrike" baseline="0" dirty="0">
                <a:latin typeface="Arial" panose="020B0604020202020204" pitchFamily="34" charset="0"/>
                <a:cs typeface="Arial" panose="020B0604020202020204" pitchFamily="34" charset="0"/>
              </a:rPr>
              <a:t>The purpose of this trial is to test whether an intravenous infusion containing a new monoclonal antibody called Gremubamab can reduce the amount of infection with </a:t>
            </a:r>
            <a:r>
              <a:rPr lang="en-GB" b="0" i="1" u="none" strike="noStrike" baseline="0" dirty="0">
                <a:latin typeface="Arial" panose="020B0604020202020204" pitchFamily="34" charset="0"/>
                <a:cs typeface="Arial" panose="020B0604020202020204" pitchFamily="34" charset="0"/>
              </a:rPr>
              <a:t>P. aeruginosa</a:t>
            </a:r>
            <a:r>
              <a:rPr lang="en-GB" b="0" i="0" u="none" strike="noStrike" baseline="0" dirty="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2A12294-CBD0-49B0-92D4-B5B630D1A914}"/>
              </a:ext>
            </a:extLst>
          </p:cNvPr>
          <p:cNvSpPr txBox="1"/>
          <p:nvPr/>
        </p:nvSpPr>
        <p:spPr>
          <a:xfrm>
            <a:off x="492369" y="4052790"/>
            <a:ext cx="11207261" cy="1328697"/>
          </a:xfrm>
          <a:prstGeom prst="rect">
            <a:avLst/>
          </a:prstGeom>
          <a:noFill/>
        </p:spPr>
        <p:txBody>
          <a:bodyPr wrap="square" rtlCol="0">
            <a:spAutoFit/>
          </a:bodyPr>
          <a:lstStyle/>
          <a:p>
            <a:r>
              <a:rPr lang="en-GB" sz="2000" b="1" cap="all" dirty="0">
                <a:solidFill>
                  <a:srgbClr val="007481"/>
                </a:solidFill>
                <a:latin typeface="Arial" panose="020B0604020202020204" pitchFamily="34" charset="0"/>
                <a:cs typeface="Arial" panose="020B0604020202020204" pitchFamily="34" charset="0"/>
              </a:rPr>
              <a:t>OBJECTIVE</a:t>
            </a:r>
          </a:p>
          <a:p>
            <a:pPr marL="285750" indent="-285750">
              <a:lnSpc>
                <a:spcPct val="115000"/>
              </a:lnSpc>
              <a:spcAft>
                <a:spcPts val="6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Arial" panose="020B0604020202020204" pitchFamily="34" charset="0"/>
              </a:rPr>
              <a:t>To establish the antipseudomonal activity in-vivo, the optimal dosing and the preliminary clinical efficacy (exacerbations and quality of life) of Gremubamab in patients with bronchiectasis who are chronically infected with </a:t>
            </a:r>
            <a:r>
              <a:rPr lang="en-GB" sz="1800" i="1" dirty="0">
                <a:effectLst/>
                <a:latin typeface="Arial" panose="020B0604020202020204" pitchFamily="34" charset="0"/>
                <a:ea typeface="Calibri" panose="020F0502020204030204" pitchFamily="34" charset="0"/>
                <a:cs typeface="Arial" panose="020B0604020202020204" pitchFamily="34" charset="0"/>
              </a:rPr>
              <a:t>P. aeruginosa</a:t>
            </a:r>
            <a:r>
              <a:rPr lang="en-GB" sz="1800" dirty="0">
                <a:effectLst/>
                <a:latin typeface="Arial" panose="020B0604020202020204" pitchFamily="34" charset="0"/>
                <a:ea typeface="Calibri" panose="020F0502020204030204" pitchFamily="34" charset="0"/>
                <a:cs typeface="Arial" panose="020B0604020202020204" pitchFamily="34" charset="0"/>
              </a:rPr>
              <a:t>. </a:t>
            </a:r>
          </a:p>
        </p:txBody>
      </p:sp>
      <p:sp>
        <p:nvSpPr>
          <p:cNvPr id="6" name="Slide Number Placeholder 5">
            <a:extLst>
              <a:ext uri="{FF2B5EF4-FFF2-40B4-BE49-F238E27FC236}">
                <a16:creationId xmlns:a16="http://schemas.microsoft.com/office/drawing/2014/main" id="{2585F2A3-826B-45FA-B3F0-2FE428153B09}"/>
              </a:ext>
            </a:extLst>
          </p:cNvPr>
          <p:cNvSpPr>
            <a:spLocks noGrp="1"/>
          </p:cNvSpPr>
          <p:nvPr>
            <p:ph type="sldNum" sz="quarter" idx="12"/>
          </p:nvPr>
        </p:nvSpPr>
        <p:spPr/>
        <p:txBody>
          <a:bodyPr/>
          <a:lstStyle/>
          <a:p>
            <a:fld id="{8DC25873-D336-487A-A319-996D5E8BF626}" type="slidenum">
              <a:rPr lang="en-GB" smtClean="0"/>
              <a:t>2</a:t>
            </a:fld>
            <a:endParaRPr lang="en-GB"/>
          </a:p>
        </p:txBody>
      </p:sp>
    </p:spTree>
    <p:extLst>
      <p:ext uri="{BB962C8B-B14F-4D97-AF65-F5344CB8AC3E}">
        <p14:creationId xmlns:p14="http://schemas.microsoft.com/office/powerpoint/2010/main" val="2340864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2"/>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46ACD137-25FF-47FC-8EDD-6A1440124F55}"/>
              </a:ext>
            </a:extLst>
          </p:cNvPr>
          <p:cNvSpPr txBox="1"/>
          <p:nvPr/>
        </p:nvSpPr>
        <p:spPr>
          <a:xfrm>
            <a:off x="588499" y="136525"/>
            <a:ext cx="10597661" cy="5970865"/>
          </a:xfrm>
          <a:prstGeom prst="rect">
            <a:avLst/>
          </a:prstGeom>
          <a:noFill/>
        </p:spPr>
        <p:txBody>
          <a:bodyPr wrap="square" rtlCol="0">
            <a:spAutoFit/>
          </a:bodyPr>
          <a:lstStyle/>
          <a:p>
            <a:r>
              <a:rPr lang="en-GB" sz="2000" b="1" dirty="0">
                <a:solidFill>
                  <a:srgbClr val="007481"/>
                </a:solidFill>
                <a:latin typeface="Arial" panose="020B0604020202020204" pitchFamily="34" charset="0"/>
                <a:cs typeface="Arial" panose="020B0604020202020204" pitchFamily="34" charset="0"/>
              </a:rPr>
              <a:t>Visit 2 – Day 1, baseline/randomisation, trial medication, 1</a:t>
            </a:r>
            <a:r>
              <a:rPr lang="en-GB" sz="2000" b="1" baseline="30000" dirty="0">
                <a:solidFill>
                  <a:srgbClr val="007481"/>
                </a:solidFill>
                <a:latin typeface="Arial" panose="020B0604020202020204" pitchFamily="34" charset="0"/>
                <a:cs typeface="Arial" panose="020B0604020202020204" pitchFamily="34" charset="0"/>
              </a:rPr>
              <a:t>st</a:t>
            </a:r>
            <a:r>
              <a:rPr lang="en-GB" sz="2000" b="1" dirty="0">
                <a:solidFill>
                  <a:srgbClr val="007481"/>
                </a:solidFill>
                <a:latin typeface="Arial" panose="020B0604020202020204" pitchFamily="34" charset="0"/>
                <a:cs typeface="Arial" panose="020B0604020202020204" pitchFamily="34" charset="0"/>
              </a:rPr>
              <a:t> dose (approx. 5 – 6 hours)</a:t>
            </a:r>
          </a:p>
          <a:p>
            <a:r>
              <a:rPr lang="en-GB" sz="2000" b="1" dirty="0">
                <a:latin typeface="Arial" panose="020B0604020202020204" pitchFamily="34" charset="0"/>
                <a:cs typeface="Arial" panose="020B0604020202020204" pitchFamily="34" charset="0"/>
              </a:rPr>
              <a:t>Up to 35 days after visit 1</a:t>
            </a:r>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Establish participant identity</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Inclusion/exclusion criteria check</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Adverse event recording</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Concomitant medication check</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Vital signs</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Urine pregnancy test, if required</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Exacerbation recording</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Eligibility confirmed by delegated doctor</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Randomisation</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Pre-dose research blood samples</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Sputum samples</a:t>
            </a:r>
          </a:p>
          <a:p>
            <a:pPr marL="285750" lvl="0" indent="-285750">
              <a:buFont typeface="Arial" panose="020B0604020202020204" pitchFamily="34" charset="0"/>
              <a:buChar char="•"/>
            </a:pPr>
            <a:r>
              <a:rPr lang="en-GB" b="1" dirty="0">
                <a:latin typeface="Arial" panose="020B0604020202020204" pitchFamily="34" charset="0"/>
                <a:cs typeface="Arial" panose="020B0604020202020204" pitchFamily="34" charset="0"/>
              </a:rPr>
              <a:t>Pre-dose anti-histamine</a:t>
            </a:r>
          </a:p>
          <a:p>
            <a:pPr marL="285750" lvl="0" indent="-285750">
              <a:buFont typeface="Arial" panose="020B0604020202020204" pitchFamily="34" charset="0"/>
              <a:buChar char="•"/>
            </a:pPr>
            <a:r>
              <a:rPr lang="en-GB" b="1" dirty="0">
                <a:latin typeface="Arial" panose="020B0604020202020204" pitchFamily="34" charset="0"/>
                <a:cs typeface="Arial" panose="020B0604020202020204" pitchFamily="34" charset="0"/>
              </a:rPr>
              <a:t>Administration of trial medication (240 mins)</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Vital signs during administration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Questionnaires</a:t>
            </a:r>
          </a:p>
          <a:p>
            <a:pPr marL="285750" lvl="0" indent="-285750">
              <a:buFont typeface="Arial" panose="020B0604020202020204" pitchFamily="34" charset="0"/>
              <a:buChar char="•"/>
            </a:pPr>
            <a:r>
              <a:rPr lang="en-GB" b="1" dirty="0">
                <a:latin typeface="Arial" panose="020B0604020202020204" pitchFamily="34" charset="0"/>
                <a:cs typeface="Arial" panose="020B0604020202020204" pitchFamily="34" charset="0"/>
              </a:rPr>
              <a:t>Post-dose observation (30 mins</a:t>
            </a:r>
            <a:r>
              <a:rPr lang="en-GB" dirty="0">
                <a:latin typeface="Arial" panose="020B0604020202020204" pitchFamily="34" charset="0"/>
                <a:cs typeface="Arial" panose="020B0604020202020204" pitchFamily="34" charset="0"/>
              </a:rPr>
              <a:t>)</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Post-dose research blood samples</a:t>
            </a:r>
          </a:p>
          <a:p>
            <a:pPr marL="285750" lvl="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Participants should be offered refreshments/snack</a:t>
            </a:r>
          </a:p>
        </p:txBody>
      </p:sp>
      <p:sp>
        <p:nvSpPr>
          <p:cNvPr id="5" name="Slide Number Placeholder 4">
            <a:extLst>
              <a:ext uri="{FF2B5EF4-FFF2-40B4-BE49-F238E27FC236}">
                <a16:creationId xmlns:a16="http://schemas.microsoft.com/office/drawing/2014/main" id="{CBCFB597-C6B8-4469-BD08-6FD343700A17}"/>
              </a:ext>
            </a:extLst>
          </p:cNvPr>
          <p:cNvSpPr>
            <a:spLocks noGrp="1"/>
          </p:cNvSpPr>
          <p:nvPr>
            <p:ph type="sldNum" sz="quarter" idx="12"/>
          </p:nvPr>
        </p:nvSpPr>
        <p:spPr/>
        <p:txBody>
          <a:bodyPr/>
          <a:lstStyle/>
          <a:p>
            <a:fld id="{8DC25873-D336-487A-A319-996D5E8BF626}" type="slidenum">
              <a:rPr lang="en-GB" smtClean="0"/>
              <a:t>20</a:t>
            </a:fld>
            <a:endParaRPr lang="en-GB"/>
          </a:p>
        </p:txBody>
      </p:sp>
      <p:sp>
        <p:nvSpPr>
          <p:cNvPr id="6" name="TextBox 5">
            <a:extLst>
              <a:ext uri="{FF2B5EF4-FFF2-40B4-BE49-F238E27FC236}">
                <a16:creationId xmlns:a16="http://schemas.microsoft.com/office/drawing/2014/main" id="{87EDCB2B-644C-9ACD-0B5B-88C02EE03590}"/>
              </a:ext>
            </a:extLst>
          </p:cNvPr>
          <p:cNvSpPr txBox="1"/>
          <p:nvPr/>
        </p:nvSpPr>
        <p:spPr>
          <a:xfrm>
            <a:off x="7090678" y="1075926"/>
            <a:ext cx="4263122" cy="3724096"/>
          </a:xfrm>
          <a:prstGeom prst="rect">
            <a:avLst/>
          </a:prstGeom>
          <a:noFill/>
          <a:ln>
            <a:solidFill>
              <a:schemeClr val="tx1"/>
            </a:solidFill>
          </a:ln>
        </p:spPr>
        <p:txBody>
          <a:bodyPr wrap="square" rtlCol="0">
            <a:spAutoFit/>
          </a:bodyPr>
          <a:lstStyle/>
          <a:p>
            <a:pPr marL="285750" indent="-285750">
              <a:spcBef>
                <a:spcPts val="600"/>
              </a:spcBef>
              <a:buFont typeface="Arial" panose="020B0604020202020204" pitchFamily="34" charset="0"/>
              <a:buChar char="•"/>
            </a:pPr>
            <a:r>
              <a:rPr lang="en-GB" dirty="0">
                <a:latin typeface="Arial" panose="020B0604020202020204" pitchFamily="34" charset="0"/>
              </a:rPr>
              <a:t>All NHS lab results must be reviewed by doctor on Delegation Log</a:t>
            </a:r>
          </a:p>
          <a:p>
            <a:pPr marL="285750" indent="-285750">
              <a:spcBef>
                <a:spcPts val="600"/>
              </a:spcBef>
              <a:buFont typeface="Arial" panose="020B0604020202020204" pitchFamily="34" charset="0"/>
              <a:buChar char="•"/>
            </a:pPr>
            <a:r>
              <a:rPr lang="en-GB" sz="1800" b="0" i="0" u="none" strike="noStrike" baseline="0" dirty="0">
                <a:latin typeface="Arial" panose="020B0604020202020204" pitchFamily="34" charset="0"/>
              </a:rPr>
              <a:t>Eligibility to be assessed once all blood and sputum results have been reviewed</a:t>
            </a:r>
          </a:p>
          <a:p>
            <a:pPr marL="285750" indent="-285750">
              <a:spcBef>
                <a:spcPts val="600"/>
              </a:spcBef>
              <a:buFont typeface="Arial" panose="020B0604020202020204" pitchFamily="34" charset="0"/>
              <a:buChar char="•"/>
            </a:pPr>
            <a:r>
              <a:rPr lang="en-GB" dirty="0">
                <a:latin typeface="Arial" panose="020B0604020202020204" pitchFamily="34" charset="0"/>
              </a:rPr>
              <a:t>Assessment of eligibility must be carried out by doctor on Delegation Log </a:t>
            </a:r>
          </a:p>
          <a:p>
            <a:pPr>
              <a:spcBef>
                <a:spcPts val="600"/>
              </a:spcBef>
            </a:pPr>
            <a:endParaRPr lang="en-GB" dirty="0">
              <a:solidFill>
                <a:srgbClr val="FF0000"/>
              </a:solidFill>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Date of randomisation should be added to the </a:t>
            </a:r>
            <a:r>
              <a:rPr lang="en-GB" dirty="0">
                <a:solidFill>
                  <a:srgbClr val="0070C0"/>
                </a:solidFill>
                <a:latin typeface="Arial" panose="020B0604020202020204" pitchFamily="34" charset="0"/>
                <a:cs typeface="Arial" panose="020B0604020202020204" pitchFamily="34" charset="0"/>
              </a:rPr>
              <a:t>Enrolment and Randomisation Log.</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4683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21</a:t>
            </a:fld>
            <a:endParaRPr lang="en-GB"/>
          </a:p>
        </p:txBody>
      </p:sp>
      <p:sp>
        <p:nvSpPr>
          <p:cNvPr id="8" name="Title 1">
            <a:extLst>
              <a:ext uri="{FF2B5EF4-FFF2-40B4-BE49-F238E27FC236}">
                <a16:creationId xmlns:a16="http://schemas.microsoft.com/office/drawing/2014/main" id="{8C055549-5DD9-4C66-85CD-C97B74304643}"/>
              </a:ext>
            </a:extLst>
          </p:cNvPr>
          <p:cNvSpPr txBox="1">
            <a:spLocks/>
          </p:cNvSpPr>
          <p:nvPr/>
        </p:nvSpPr>
        <p:spPr>
          <a:xfrm>
            <a:off x="1524000" y="1122363"/>
            <a:ext cx="9144000" cy="23876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br>
              <a:rPr lang="en-GB" dirty="0"/>
            </a:br>
            <a:br>
              <a:rPr lang="en-GB" dirty="0">
                <a:solidFill>
                  <a:srgbClr val="007481"/>
                </a:solidFill>
                <a:latin typeface="Arial" panose="020B0604020202020204" pitchFamily="34" charset="0"/>
                <a:cs typeface="Arial" panose="020B0604020202020204" pitchFamily="34" charset="0"/>
              </a:rPr>
            </a:br>
            <a:r>
              <a:rPr lang="en-GB" sz="3600" b="1" dirty="0">
                <a:solidFill>
                  <a:srgbClr val="007481"/>
                </a:solidFill>
                <a:latin typeface="Arial" panose="020B0604020202020204" pitchFamily="34" charset="0"/>
                <a:cs typeface="Arial" panose="020B0604020202020204" pitchFamily="34" charset="0"/>
              </a:rPr>
              <a:t>Randomisation</a:t>
            </a:r>
            <a:br>
              <a:rPr lang="en-GB" dirty="0"/>
            </a:br>
            <a:endParaRPr lang="en-GB" dirty="0"/>
          </a:p>
        </p:txBody>
      </p:sp>
    </p:spTree>
    <p:extLst>
      <p:ext uri="{BB962C8B-B14F-4D97-AF65-F5344CB8AC3E}">
        <p14:creationId xmlns:p14="http://schemas.microsoft.com/office/powerpoint/2010/main" val="2174903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6E35883-49BC-5D49-9C4A-BE800B1227F6}"/>
              </a:ext>
            </a:extLst>
          </p:cNvPr>
          <p:cNvPicPr>
            <a:picLocks noChangeAspect="1"/>
          </p:cNvPicPr>
          <p:nvPr/>
        </p:nvPicPr>
        <p:blipFill>
          <a:blip r:embed="rId3"/>
          <a:stretch>
            <a:fillRect/>
          </a:stretch>
        </p:blipFill>
        <p:spPr>
          <a:xfrm>
            <a:off x="-1" y="6149340"/>
            <a:ext cx="12204000" cy="704443"/>
          </a:xfrm>
          <a:prstGeom prst="rect">
            <a:avLst/>
          </a:prstGeom>
        </p:spPr>
      </p:pic>
      <p:sp>
        <p:nvSpPr>
          <p:cNvPr id="2" name="Title 1">
            <a:extLst>
              <a:ext uri="{FF2B5EF4-FFF2-40B4-BE49-F238E27FC236}">
                <a16:creationId xmlns:a16="http://schemas.microsoft.com/office/drawing/2014/main" id="{89B92C20-D3CD-4A91-AC3F-82992721EEBB}"/>
              </a:ext>
            </a:extLst>
          </p:cNvPr>
          <p:cNvSpPr>
            <a:spLocks noGrp="1"/>
          </p:cNvSpPr>
          <p:nvPr>
            <p:ph type="title"/>
          </p:nvPr>
        </p:nvSpPr>
        <p:spPr>
          <a:xfrm>
            <a:off x="838199" y="-14039"/>
            <a:ext cx="8779625" cy="1325563"/>
          </a:xfrm>
        </p:spPr>
        <p:txBody>
          <a:bodyPr>
            <a:normAutofit/>
          </a:bodyPr>
          <a:lstStyle/>
          <a:p>
            <a:r>
              <a:rPr lang="en-US" b="1" dirty="0">
                <a:solidFill>
                  <a:srgbClr val="00747E"/>
                </a:solidFill>
              </a:rPr>
              <a:t>TRuST – </a:t>
            </a:r>
            <a:r>
              <a:rPr lang="en-US" b="1" u="sng" dirty="0">
                <a:solidFill>
                  <a:srgbClr val="00747E"/>
                </a:solidFill>
              </a:rPr>
              <a:t>T</a:t>
            </a:r>
            <a:r>
              <a:rPr lang="en-US" b="1" dirty="0">
                <a:solidFill>
                  <a:srgbClr val="00747E"/>
                </a:solidFill>
              </a:rPr>
              <a:t>ayside </a:t>
            </a:r>
            <a:r>
              <a:rPr lang="en-US" b="1" u="sng" dirty="0" err="1">
                <a:solidFill>
                  <a:srgbClr val="00747E"/>
                </a:solidFill>
              </a:rPr>
              <a:t>R</a:t>
            </a:r>
            <a:r>
              <a:rPr lang="en-US" b="1" dirty="0" err="1">
                <a:solidFill>
                  <a:srgbClr val="00747E"/>
                </a:solidFill>
              </a:rPr>
              <a:t>andomisation</a:t>
            </a:r>
            <a:r>
              <a:rPr lang="en-US" b="1" dirty="0">
                <a:solidFill>
                  <a:srgbClr val="00747E"/>
                </a:solidFill>
              </a:rPr>
              <a:t> </a:t>
            </a:r>
            <a:r>
              <a:rPr lang="en-US" b="1" u="sng" dirty="0">
                <a:solidFill>
                  <a:srgbClr val="00747E"/>
                </a:solidFill>
              </a:rPr>
              <a:t>S</a:t>
            </a:r>
            <a:r>
              <a:rPr lang="en-US" b="1" dirty="0">
                <a:solidFill>
                  <a:srgbClr val="00747E"/>
                </a:solidFill>
              </a:rPr>
              <a:t>ys</a:t>
            </a:r>
            <a:r>
              <a:rPr lang="en-US" b="1" u="sng" dirty="0">
                <a:solidFill>
                  <a:srgbClr val="00747E"/>
                </a:solidFill>
              </a:rPr>
              <a:t>t</a:t>
            </a:r>
            <a:r>
              <a:rPr lang="en-US" b="1" dirty="0">
                <a:solidFill>
                  <a:srgbClr val="00747E"/>
                </a:solidFill>
              </a:rPr>
              <a:t>em</a:t>
            </a:r>
            <a:endParaRPr lang="en-GB" b="1" dirty="0">
              <a:solidFill>
                <a:srgbClr val="00747E"/>
              </a:solidFill>
            </a:endParaRPr>
          </a:p>
        </p:txBody>
      </p:sp>
      <p:sp>
        <p:nvSpPr>
          <p:cNvPr id="3" name="Content Placeholder 2">
            <a:extLst>
              <a:ext uri="{FF2B5EF4-FFF2-40B4-BE49-F238E27FC236}">
                <a16:creationId xmlns:a16="http://schemas.microsoft.com/office/drawing/2014/main" id="{00C3CAF1-5317-402B-A990-D9C79A052C24}"/>
              </a:ext>
            </a:extLst>
          </p:cNvPr>
          <p:cNvSpPr>
            <a:spLocks noGrp="1"/>
          </p:cNvSpPr>
          <p:nvPr>
            <p:ph idx="1"/>
          </p:nvPr>
        </p:nvSpPr>
        <p:spPr>
          <a:xfrm>
            <a:off x="838200" y="1325563"/>
            <a:ext cx="10515600" cy="4851400"/>
          </a:xfrm>
        </p:spPr>
        <p:txBody>
          <a:bodyPr>
            <a:normAutofit fontScale="92500" lnSpcReduction="10000"/>
          </a:bodyPr>
          <a:lstStyle/>
          <a:p>
            <a:pPr algn="just">
              <a:lnSpc>
                <a:spcPct val="115000"/>
              </a:lnSpc>
              <a:spcAft>
                <a:spcPts val="1000"/>
              </a:spcAft>
            </a:pPr>
            <a:r>
              <a:rPr lang="en-GB" sz="2000" dirty="0">
                <a:effectLst/>
                <a:latin typeface="Arial" panose="020B0604020202020204" pitchFamily="34" charset="0"/>
                <a:ea typeface="Calibri" panose="020F0502020204030204" pitchFamily="34" charset="0"/>
                <a:cs typeface="Arial" panose="020B0604020202020204" pitchFamily="34" charset="0"/>
              </a:rPr>
              <a:t>Web-based randomisation system used by Research Nurses and Clinical Trial Pharmacy Staff </a:t>
            </a:r>
          </a:p>
          <a:p>
            <a:pPr algn="just">
              <a:lnSpc>
                <a:spcPct val="115000"/>
              </a:lnSpc>
              <a:spcAft>
                <a:spcPts val="1000"/>
              </a:spcAft>
            </a:pPr>
            <a:r>
              <a:rPr lang="en-GB" sz="2000" dirty="0">
                <a:effectLst/>
                <a:latin typeface="Arial" panose="020B0604020202020204" pitchFamily="34" charset="0"/>
                <a:ea typeface="Calibri" panose="020F0502020204030204" pitchFamily="34" charset="0"/>
                <a:cs typeface="Arial" panose="020B0604020202020204" pitchFamily="34" charset="0"/>
              </a:rPr>
              <a:t>TRuST can be accessed directly: </a:t>
            </a:r>
            <a:r>
              <a:rPr lang="en-GB" sz="2000" dirty="0">
                <a:effectLst/>
                <a:latin typeface="Arial" panose="020B0604020202020204" pitchFamily="34" charset="0"/>
                <a:ea typeface="Calibri" panose="020F0502020204030204" pitchFamily="34" charset="0"/>
                <a:cs typeface="Arial" panose="020B0604020202020204" pitchFamily="34" charset="0"/>
                <a:hlinkClick r:id="rId4"/>
              </a:rPr>
              <a:t>https://hicservices.dundee.ac.uk/TRuST</a:t>
            </a:r>
            <a:r>
              <a:rPr lang="en-GB" sz="2000" dirty="0">
                <a:effectLst/>
                <a:latin typeface="Arial" panose="020B0604020202020204" pitchFamily="34" charset="0"/>
                <a:ea typeface="Calibri" panose="020F0502020204030204" pitchFamily="34" charset="0"/>
                <a:cs typeface="Arial" panose="020B0604020202020204" pitchFamily="34" charset="0"/>
              </a:rPr>
              <a:t> or from the GREAT-2 website </a:t>
            </a:r>
            <a:r>
              <a:rPr lang="en-GB" sz="2000" dirty="0">
                <a:effectLst/>
                <a:latin typeface="Arial" panose="020B0604020202020204" pitchFamily="34" charset="0"/>
                <a:ea typeface="Calibri" panose="020F0502020204030204" pitchFamily="34" charset="0"/>
                <a:cs typeface="Arial" panose="020B0604020202020204" pitchFamily="34" charset="0"/>
                <a:hlinkClick r:id="rId5"/>
              </a:rPr>
              <a:t>https://sites.dundee.ac.uk/great-2/</a:t>
            </a:r>
            <a:r>
              <a:rPr lang="en-GB" sz="2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15000"/>
              </a:lnSpc>
              <a:spcAft>
                <a:spcPts val="1000"/>
              </a:spcAft>
            </a:pPr>
            <a:r>
              <a:rPr lang="en-GB" sz="2000" dirty="0">
                <a:effectLst/>
                <a:latin typeface="Arial" panose="020B0604020202020204" pitchFamily="34" charset="0"/>
                <a:ea typeface="Calibri" panose="020F0502020204030204" pitchFamily="34" charset="0"/>
                <a:cs typeface="Arial" panose="020B0604020202020204" pitchFamily="34" charset="0"/>
              </a:rPr>
              <a:t>Trial monitors have access to TRuST to enable them to check randomisation and drug accountability remotely.</a:t>
            </a:r>
            <a:r>
              <a:rPr lang="en-GB" altLang="en-US" sz="2000" dirty="0">
                <a:latin typeface="Arial" panose="020B0604020202020204" pitchFamily="34" charset="0"/>
                <a:ea typeface="Calibri" panose="020F0502020204030204" pitchFamily="34" charset="0"/>
                <a:cs typeface="Arial" panose="020B0604020202020204" pitchFamily="34" charset="0"/>
              </a:rPr>
              <a:t> </a:t>
            </a:r>
          </a:p>
          <a:p>
            <a:pPr marL="0" lvl="0" indent="0" eaLnBrk="0" fontAlgn="base" hangingPunct="0">
              <a:lnSpc>
                <a:spcPct val="100000"/>
              </a:lnSpc>
              <a:spcBef>
                <a:spcPct val="0"/>
              </a:spcBef>
              <a:spcAft>
                <a:spcPct val="0"/>
              </a:spcAft>
              <a:buNone/>
            </a:pPr>
            <a:endParaRPr lang="en-GB" altLang="en-US" sz="2000" dirty="0">
              <a:latin typeface="Arial" panose="020B0604020202020204" pitchFamily="34" charset="0"/>
              <a:ea typeface="Calibri" panose="020F0502020204030204" pitchFamily="34" charset="0"/>
              <a:cs typeface="Arial" panose="020B0604020202020204" pitchFamily="34" charset="0"/>
            </a:endParaRPr>
          </a:p>
          <a:p>
            <a:pPr eaLnBrk="0" fontAlgn="base" hangingPunct="0">
              <a:lnSpc>
                <a:spcPct val="100000"/>
              </a:lnSpc>
              <a:spcBef>
                <a:spcPct val="0"/>
              </a:spcBef>
              <a:spcAft>
                <a:spcPct val="0"/>
              </a:spcAft>
            </a:pPr>
            <a:r>
              <a:rPr lang="en-GB" altLang="en-US" sz="2000" dirty="0">
                <a:latin typeface="Arial" panose="020B0604020202020204" pitchFamily="34" charset="0"/>
                <a:ea typeface="Calibri" panose="020F0502020204030204" pitchFamily="34" charset="0"/>
                <a:cs typeface="Arial" panose="020B0604020202020204" pitchFamily="34" charset="0"/>
              </a:rPr>
              <a:t>Research Nurses will use TRuST for the following :</a:t>
            </a:r>
            <a:endParaRPr lang="en-GB" altLang="en-US" sz="2000" dirty="0"/>
          </a:p>
          <a:p>
            <a:pPr lvl="1" eaLnBrk="0" fontAlgn="base" hangingPunct="0">
              <a:lnSpc>
                <a:spcPct val="100000"/>
              </a:lnSpc>
              <a:spcBef>
                <a:spcPct val="0"/>
              </a:spcBef>
              <a:spcAft>
                <a:spcPct val="0"/>
              </a:spcAft>
            </a:pPr>
            <a:r>
              <a:rPr lang="en-GB" altLang="en-US" sz="2000" dirty="0">
                <a:latin typeface="Arial" panose="020B0604020202020204" pitchFamily="34" charset="0"/>
                <a:ea typeface="Calibri" panose="020F0502020204030204" pitchFamily="34" charset="0"/>
                <a:cs typeface="Arial" panose="020B0604020202020204" pitchFamily="34" charset="0"/>
              </a:rPr>
              <a:t>Randomisation of participants</a:t>
            </a:r>
            <a:endParaRPr lang="en-GB" altLang="en-US" sz="2000" dirty="0"/>
          </a:p>
          <a:p>
            <a:pPr lvl="1" eaLnBrk="0" fontAlgn="base" hangingPunct="0">
              <a:lnSpc>
                <a:spcPct val="100000"/>
              </a:lnSpc>
              <a:spcBef>
                <a:spcPct val="0"/>
              </a:spcBef>
              <a:spcAft>
                <a:spcPct val="0"/>
              </a:spcAft>
            </a:pPr>
            <a:r>
              <a:rPr lang="en-GB" altLang="en-US" sz="2000" dirty="0">
                <a:latin typeface="Arial" panose="020B0604020202020204" pitchFamily="34" charset="0"/>
                <a:ea typeface="Calibri" panose="020F0502020204030204" pitchFamily="34" charset="0"/>
                <a:cs typeface="Arial" panose="020B0604020202020204" pitchFamily="34" charset="0"/>
              </a:rPr>
              <a:t>Printing clinical trial release forms </a:t>
            </a:r>
            <a:endParaRPr lang="en-GB" altLang="en-US" sz="2000" dirty="0"/>
          </a:p>
          <a:p>
            <a:pPr lvl="1" eaLnBrk="0" fontAlgn="base" hangingPunct="0">
              <a:lnSpc>
                <a:spcPct val="100000"/>
              </a:lnSpc>
              <a:spcBef>
                <a:spcPct val="0"/>
              </a:spcBef>
              <a:spcAft>
                <a:spcPct val="0"/>
              </a:spcAft>
            </a:pPr>
            <a:r>
              <a:rPr lang="en-GB" altLang="en-US" sz="2000" dirty="0">
                <a:latin typeface="Arial" panose="020B0604020202020204" pitchFamily="34" charset="0"/>
                <a:ea typeface="Calibri" panose="020F0502020204030204" pitchFamily="34" charset="0"/>
                <a:cs typeface="Arial" panose="020B0604020202020204" pitchFamily="34" charset="0"/>
              </a:rPr>
              <a:t>Record study visits requiring IMP</a:t>
            </a:r>
            <a:endParaRPr lang="en-GB" altLang="en-US" sz="2000" dirty="0"/>
          </a:p>
          <a:p>
            <a:pPr lvl="1" eaLnBrk="0" fontAlgn="base" hangingPunct="0">
              <a:lnSpc>
                <a:spcPct val="100000"/>
              </a:lnSpc>
              <a:spcBef>
                <a:spcPct val="0"/>
              </a:spcBef>
              <a:spcAft>
                <a:spcPct val="0"/>
              </a:spcAft>
            </a:pPr>
            <a:r>
              <a:rPr lang="en-GB" altLang="en-US" sz="2000" dirty="0">
                <a:latin typeface="Arial" panose="020B0604020202020204" pitchFamily="34" charset="0"/>
                <a:ea typeface="Calibri" panose="020F0502020204030204" pitchFamily="34" charset="0"/>
                <a:cs typeface="Arial" panose="020B0604020202020204" pitchFamily="34" charset="0"/>
              </a:rPr>
              <a:t>Record discontinued study drugs  </a:t>
            </a:r>
            <a:endParaRPr lang="en-GB" altLang="en-US" sz="2000" dirty="0"/>
          </a:p>
          <a:p>
            <a:pPr lvl="1" eaLnBrk="0" fontAlgn="base" hangingPunct="0">
              <a:lnSpc>
                <a:spcPct val="100000"/>
              </a:lnSpc>
              <a:spcBef>
                <a:spcPct val="0"/>
              </a:spcBef>
              <a:spcAft>
                <a:spcPct val="0"/>
              </a:spcAft>
            </a:pPr>
            <a:r>
              <a:rPr lang="en-GB" altLang="en-US" sz="2000" dirty="0">
                <a:latin typeface="Arial" panose="020B0604020202020204" pitchFamily="34" charset="0"/>
                <a:ea typeface="Calibri" panose="020F0502020204030204" pitchFamily="34" charset="0"/>
                <a:cs typeface="Arial" panose="020B0604020202020204" pitchFamily="34" charset="0"/>
              </a:rPr>
              <a:t>Record &amp; re-allocate lost drugs </a:t>
            </a:r>
            <a:endParaRPr lang="en-GB" altLang="en-US" sz="2000" dirty="0"/>
          </a:p>
          <a:p>
            <a:pPr lvl="1" eaLnBrk="0" fontAlgn="base" hangingPunct="0">
              <a:lnSpc>
                <a:spcPct val="100000"/>
              </a:lnSpc>
              <a:spcBef>
                <a:spcPct val="0"/>
              </a:spcBef>
              <a:spcAft>
                <a:spcPct val="0"/>
              </a:spcAft>
            </a:pPr>
            <a:r>
              <a:rPr lang="en-GB" altLang="en-US" sz="2000" dirty="0">
                <a:latin typeface="Arial" panose="020B0604020202020204" pitchFamily="34" charset="0"/>
                <a:ea typeface="Calibri" panose="020F0502020204030204" pitchFamily="34" charset="0"/>
                <a:cs typeface="Arial" panose="020B0604020202020204" pitchFamily="34" charset="0"/>
              </a:rPr>
              <a:t>Overview of randomisation details</a:t>
            </a:r>
            <a:endParaRPr lang="en-GB" altLang="en-US" sz="2000" dirty="0"/>
          </a:p>
          <a:p>
            <a:pPr lvl="1" eaLnBrk="0" fontAlgn="base" hangingPunct="0">
              <a:lnSpc>
                <a:spcPct val="100000"/>
              </a:lnSpc>
              <a:spcBef>
                <a:spcPct val="0"/>
              </a:spcBef>
              <a:spcAft>
                <a:spcPct val="0"/>
              </a:spcAft>
            </a:pPr>
            <a:r>
              <a:rPr lang="en-GB" altLang="en-US" sz="2000" dirty="0">
                <a:latin typeface="Arial" panose="020B0604020202020204" pitchFamily="34" charset="0"/>
                <a:ea typeface="Calibri" panose="020F0502020204030204" pitchFamily="34" charset="0"/>
                <a:cs typeface="Arial" panose="020B0604020202020204" pitchFamily="34" charset="0"/>
              </a:rPr>
              <a:t>Overview of drug accountability </a:t>
            </a:r>
            <a:endParaRPr lang="en-GB" altLang="en-US" sz="2000" dirty="0">
              <a:latin typeface="Arial" panose="020B0604020202020204" pitchFamily="34" charset="0"/>
            </a:endParaRPr>
          </a:p>
          <a:p>
            <a:pPr algn="just">
              <a:lnSpc>
                <a:spcPct val="115000"/>
              </a:lnSpc>
              <a:spcAft>
                <a:spcPts val="10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D046C2B7-10F9-A941-9D94-28ACA410B57B}"/>
              </a:ext>
            </a:extLst>
          </p:cNvPr>
          <p:cNvSpPr>
            <a:spLocks noGrp="1"/>
          </p:cNvSpPr>
          <p:nvPr>
            <p:ph type="sldNum" sz="quarter" idx="12"/>
          </p:nvPr>
        </p:nvSpPr>
        <p:spPr/>
        <p:txBody>
          <a:bodyPr/>
          <a:lstStyle/>
          <a:p>
            <a:fld id="{BFEC4FBF-8FD2-3846-B9FD-6FBD58947F18}" type="slidenum">
              <a:rPr lang="en-GB" smtClean="0"/>
              <a:t>22</a:t>
            </a:fld>
            <a:endParaRPr lang="en-GB"/>
          </a:p>
        </p:txBody>
      </p:sp>
    </p:spTree>
    <p:extLst>
      <p:ext uri="{BB962C8B-B14F-4D97-AF65-F5344CB8AC3E}">
        <p14:creationId xmlns:p14="http://schemas.microsoft.com/office/powerpoint/2010/main" val="3408706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6E35883-49BC-5D49-9C4A-BE800B1227F6}"/>
              </a:ext>
            </a:extLst>
          </p:cNvPr>
          <p:cNvPicPr>
            <a:picLocks noChangeAspect="1"/>
          </p:cNvPicPr>
          <p:nvPr/>
        </p:nvPicPr>
        <p:blipFill>
          <a:blip r:embed="rId3"/>
          <a:stretch>
            <a:fillRect/>
          </a:stretch>
        </p:blipFill>
        <p:spPr>
          <a:xfrm>
            <a:off x="-1" y="6149340"/>
            <a:ext cx="12204000" cy="704443"/>
          </a:xfrm>
          <a:prstGeom prst="rect">
            <a:avLst/>
          </a:prstGeom>
        </p:spPr>
      </p:pic>
      <p:sp>
        <p:nvSpPr>
          <p:cNvPr id="2" name="Title 1">
            <a:extLst>
              <a:ext uri="{FF2B5EF4-FFF2-40B4-BE49-F238E27FC236}">
                <a16:creationId xmlns:a16="http://schemas.microsoft.com/office/drawing/2014/main" id="{89B92C20-D3CD-4A91-AC3F-82992721EEBB}"/>
              </a:ext>
            </a:extLst>
          </p:cNvPr>
          <p:cNvSpPr>
            <a:spLocks noGrp="1"/>
          </p:cNvSpPr>
          <p:nvPr>
            <p:ph type="title"/>
          </p:nvPr>
        </p:nvSpPr>
        <p:spPr>
          <a:xfrm>
            <a:off x="2257497" y="0"/>
            <a:ext cx="10515600" cy="1325563"/>
          </a:xfrm>
        </p:spPr>
        <p:txBody>
          <a:bodyPr/>
          <a:lstStyle/>
          <a:p>
            <a:r>
              <a:rPr lang="en-US" b="1" dirty="0" err="1">
                <a:solidFill>
                  <a:srgbClr val="00747E"/>
                </a:solidFill>
              </a:rPr>
              <a:t>Randomisation</a:t>
            </a:r>
            <a:r>
              <a:rPr lang="en-US" b="1" dirty="0">
                <a:solidFill>
                  <a:srgbClr val="00747E"/>
                </a:solidFill>
              </a:rPr>
              <a:t>: Blinding</a:t>
            </a:r>
            <a:endParaRPr lang="en-GB" b="1" dirty="0">
              <a:solidFill>
                <a:srgbClr val="00747E"/>
              </a:solidFill>
            </a:endParaRPr>
          </a:p>
        </p:txBody>
      </p:sp>
      <p:sp>
        <p:nvSpPr>
          <p:cNvPr id="3" name="Content Placeholder 2">
            <a:extLst>
              <a:ext uri="{FF2B5EF4-FFF2-40B4-BE49-F238E27FC236}">
                <a16:creationId xmlns:a16="http://schemas.microsoft.com/office/drawing/2014/main" id="{00C3CAF1-5317-402B-A990-D9C79A052C24}"/>
              </a:ext>
            </a:extLst>
          </p:cNvPr>
          <p:cNvSpPr>
            <a:spLocks noGrp="1"/>
          </p:cNvSpPr>
          <p:nvPr>
            <p:ph idx="1"/>
          </p:nvPr>
        </p:nvSpPr>
        <p:spPr>
          <a:xfrm>
            <a:off x="838200" y="1077278"/>
            <a:ext cx="10515600" cy="1415821"/>
          </a:xfrm>
        </p:spPr>
        <p:txBody>
          <a:bodyPr>
            <a:normAutofit fontScale="92500" lnSpcReduction="20000"/>
          </a:bodyPr>
          <a:lstStyle/>
          <a:p>
            <a:pPr algn="just">
              <a:lnSpc>
                <a:spcPct val="115000"/>
              </a:lnSpc>
              <a:spcBef>
                <a:spcPts val="0"/>
              </a:spcBef>
            </a:pPr>
            <a:r>
              <a:rPr lang="en-GB" sz="1800" dirty="0">
                <a:effectLst/>
                <a:latin typeface="Arial" panose="020B0604020202020204" pitchFamily="34" charset="0"/>
                <a:ea typeface="Calibri" panose="020F0502020204030204" pitchFamily="34" charset="0"/>
                <a:cs typeface="Arial" panose="020B0604020202020204" pitchFamily="34" charset="0"/>
              </a:rPr>
              <a:t>The GREAT-2 trial requires both blinded &amp; unblinded study team members</a:t>
            </a:r>
          </a:p>
          <a:p>
            <a:pPr algn="just">
              <a:lnSpc>
                <a:spcPct val="115000"/>
              </a:lnSpc>
              <a:spcBef>
                <a:spcPts val="0"/>
              </a:spcBef>
            </a:pPr>
            <a:r>
              <a:rPr lang="en-GB" sz="1800" dirty="0">
                <a:latin typeface="Arial" panose="020B0604020202020204" pitchFamily="34" charset="0"/>
                <a:ea typeface="Calibri" panose="020F0502020204030204" pitchFamily="34" charset="0"/>
                <a:cs typeface="Arial" panose="020B0604020202020204" pitchFamily="34" charset="0"/>
              </a:rPr>
              <a:t>If the site team are unable to have both blinded &amp; unblinded team members, the role of randomisation may be delegated to the clinical trial pharmacist team</a:t>
            </a:r>
          </a:p>
          <a:p>
            <a:pPr algn="just">
              <a:lnSpc>
                <a:spcPct val="115000"/>
              </a:lnSpc>
              <a:spcBef>
                <a:spcPts val="0"/>
              </a:spcBef>
            </a:pPr>
            <a:r>
              <a:rPr lang="en-GB" sz="1800" dirty="0">
                <a:latin typeface="Arial" panose="020B0604020202020204" pitchFamily="34" charset="0"/>
                <a:ea typeface="Calibri" panose="020F0502020204030204" pitchFamily="34" charset="0"/>
                <a:cs typeface="Arial" panose="020B0604020202020204" pitchFamily="34" charset="0"/>
              </a:rPr>
              <a:t>Please see GREAT-2 site randomisation flow chart for responsibilities for both options</a:t>
            </a:r>
          </a:p>
          <a:p>
            <a:pPr algn="just">
              <a:lnSpc>
                <a:spcPct val="115000"/>
              </a:lnSpc>
              <a:spcBef>
                <a:spcPts val="0"/>
              </a:spcBef>
            </a:pPr>
            <a:r>
              <a:rPr lang="en-GB" sz="1800" dirty="0">
                <a:latin typeface="Arial" panose="020B0604020202020204" pitchFamily="34" charset="0"/>
                <a:ea typeface="Calibri" panose="020F0502020204030204" pitchFamily="34" charset="0"/>
                <a:cs typeface="Arial" panose="020B0604020202020204" pitchFamily="34" charset="0"/>
              </a:rPr>
              <a:t>Let the trial manager know who will be performing randomisation at your site</a:t>
            </a:r>
          </a:p>
        </p:txBody>
      </p:sp>
      <p:sp>
        <p:nvSpPr>
          <p:cNvPr id="9" name="Slide Number Placeholder 8">
            <a:extLst>
              <a:ext uri="{FF2B5EF4-FFF2-40B4-BE49-F238E27FC236}">
                <a16:creationId xmlns:a16="http://schemas.microsoft.com/office/drawing/2014/main" id="{D046C2B7-10F9-A941-9D94-28ACA410B57B}"/>
              </a:ext>
            </a:extLst>
          </p:cNvPr>
          <p:cNvSpPr>
            <a:spLocks noGrp="1"/>
          </p:cNvSpPr>
          <p:nvPr>
            <p:ph type="sldNum" sz="quarter" idx="12"/>
          </p:nvPr>
        </p:nvSpPr>
        <p:spPr/>
        <p:txBody>
          <a:bodyPr/>
          <a:lstStyle/>
          <a:p>
            <a:fld id="{BFEC4FBF-8FD2-3846-B9FD-6FBD58947F18}" type="slidenum">
              <a:rPr lang="en-GB" smtClean="0"/>
              <a:t>23</a:t>
            </a:fld>
            <a:endParaRPr lang="en-GB"/>
          </a:p>
        </p:txBody>
      </p:sp>
      <p:graphicFrame>
        <p:nvGraphicFramePr>
          <p:cNvPr id="5" name="Table 4">
            <a:extLst>
              <a:ext uri="{FF2B5EF4-FFF2-40B4-BE49-F238E27FC236}">
                <a16:creationId xmlns:a16="http://schemas.microsoft.com/office/drawing/2014/main" id="{FF9ECCDE-FAC3-27F8-0E52-D0B69F4AA826}"/>
              </a:ext>
            </a:extLst>
          </p:cNvPr>
          <p:cNvGraphicFramePr>
            <a:graphicFrameLocks noGrp="1"/>
          </p:cNvGraphicFramePr>
          <p:nvPr>
            <p:extLst>
              <p:ext uri="{D42A27DB-BD31-4B8C-83A1-F6EECF244321}">
                <p14:modId xmlns:p14="http://schemas.microsoft.com/office/powerpoint/2010/main" val="3794628525"/>
              </p:ext>
            </p:extLst>
          </p:nvPr>
        </p:nvGraphicFramePr>
        <p:xfrm>
          <a:off x="468678" y="2640163"/>
          <a:ext cx="11254644" cy="3362113"/>
        </p:xfrm>
        <a:graphic>
          <a:graphicData uri="http://schemas.openxmlformats.org/drawingml/2006/table">
            <a:tbl>
              <a:tblPr firstRow="1" firstCol="1" bandRow="1"/>
              <a:tblGrid>
                <a:gridCol w="8798624">
                  <a:extLst>
                    <a:ext uri="{9D8B030D-6E8A-4147-A177-3AD203B41FA5}">
                      <a16:colId xmlns:a16="http://schemas.microsoft.com/office/drawing/2014/main" val="2098360685"/>
                    </a:ext>
                  </a:extLst>
                </a:gridCol>
                <a:gridCol w="2456020">
                  <a:extLst>
                    <a:ext uri="{9D8B030D-6E8A-4147-A177-3AD203B41FA5}">
                      <a16:colId xmlns:a16="http://schemas.microsoft.com/office/drawing/2014/main" val="1934866592"/>
                    </a:ext>
                  </a:extLst>
                </a:gridCol>
              </a:tblGrid>
              <a:tr h="255036">
                <a:tc>
                  <a:txBody>
                    <a:bodyPr/>
                    <a:lstStyle/>
                    <a:p>
                      <a:pPr algn="just">
                        <a:lnSpc>
                          <a:spcPct val="115000"/>
                        </a:lnSpc>
                        <a:spcAft>
                          <a:spcPts val="1000"/>
                        </a:spcAft>
                      </a:pPr>
                      <a:r>
                        <a:rPr lang="en-GB" sz="18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Role</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nSpc>
                          <a:spcPct val="115000"/>
                        </a:lnSpc>
                        <a:spcAft>
                          <a:spcPts val="1000"/>
                        </a:spcAft>
                      </a:pPr>
                      <a:r>
                        <a:rPr lang="en-GB" sz="18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Blinded or Unblinded</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4281362515"/>
                  </a:ext>
                </a:extLst>
              </a:tr>
              <a:tr h="255036">
                <a:tc>
                  <a:txBody>
                    <a:bodyPr/>
                    <a:lstStyle/>
                    <a:p>
                      <a:pPr algn="just">
                        <a:lnSpc>
                          <a:spcPct val="115000"/>
                        </a:lnSpc>
                        <a:spcAft>
                          <a:spcPts val="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Person performing randomisation</a:t>
                      </a:r>
                      <a:endPar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just">
                        <a:lnSpc>
                          <a:spcPct val="115000"/>
                        </a:lnSpc>
                        <a:spcAft>
                          <a:spcPts val="1000"/>
                        </a:spcAft>
                      </a:pPr>
                      <a:r>
                        <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rPr>
                        <a:t>Unblinded</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140378091"/>
                  </a:ext>
                </a:extLst>
              </a:tr>
              <a:tr h="255036">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Arial" panose="020B0604020202020204" pitchFamily="34" charset="0"/>
                        </a:rPr>
                        <a:t>Person completing page 1 of clinical trial release form</a:t>
                      </a:r>
                    </a:p>
                    <a:p>
                      <a:pPr algn="just">
                        <a:lnSpc>
                          <a:spcPct val="115000"/>
                        </a:lnSpc>
                        <a:spcAft>
                          <a:spcPts val="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lnSpc>
                          <a:spcPct val="115000"/>
                        </a:lnSpc>
                        <a:spcAft>
                          <a:spcPts val="1000"/>
                        </a:spcAft>
                      </a:pPr>
                      <a:r>
                        <a:rPr lang="en-GB" sz="1800" dirty="0">
                          <a:effectLst/>
                          <a:latin typeface="Arial" panose="020B0604020202020204" pitchFamily="34" charset="0"/>
                          <a:ea typeface="Calibri" panose="020F0502020204030204" pitchFamily="34" charset="0"/>
                          <a:cs typeface="Arial" panose="020B0604020202020204" pitchFamily="34" charset="0"/>
                        </a:rPr>
                        <a:t>Unblinded</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281493890"/>
                  </a:ext>
                </a:extLst>
              </a:tr>
              <a:tr h="255036">
                <a:tc>
                  <a:txBody>
                    <a:bodyPr/>
                    <a:lstStyle/>
                    <a:p>
                      <a:pPr algn="just">
                        <a:lnSpc>
                          <a:spcPct val="115000"/>
                        </a:lnSpc>
                        <a:spcAft>
                          <a:spcPts val="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Trial doctor who signs IMP request form (unless using blinded IMP request form)</a:t>
                      </a:r>
                    </a:p>
                    <a:p>
                      <a:pPr algn="just">
                        <a:lnSpc>
                          <a:spcPct val="115000"/>
                        </a:lnSpc>
                        <a:spcAft>
                          <a:spcPts val="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just">
                        <a:lnSpc>
                          <a:spcPct val="115000"/>
                        </a:lnSpc>
                        <a:spcAft>
                          <a:spcPts val="100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Unblinded</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025336244"/>
                  </a:ext>
                </a:extLst>
              </a:tr>
              <a:tr h="255036">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Arial" panose="020B0604020202020204" pitchFamily="34" charset="0"/>
                        </a:rPr>
                        <a:t>Person preparing IMP or placebo IV bag</a:t>
                      </a:r>
                    </a:p>
                    <a:p>
                      <a:pPr algn="just">
                        <a:lnSpc>
                          <a:spcPct val="115000"/>
                        </a:lnSpc>
                        <a:spcAft>
                          <a:spcPts val="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lnSpc>
                          <a:spcPct val="115000"/>
                        </a:lnSpc>
                        <a:spcAft>
                          <a:spcPts val="1000"/>
                        </a:spcAft>
                      </a:pPr>
                      <a:r>
                        <a:rPr lang="en-GB" sz="1800">
                          <a:effectLst/>
                          <a:latin typeface="Arial" panose="020B0604020202020204" pitchFamily="34" charset="0"/>
                          <a:ea typeface="Calibri" panose="020F0502020204030204" pitchFamily="34" charset="0"/>
                          <a:cs typeface="Arial" panose="020B0604020202020204" pitchFamily="34" charset="0"/>
                        </a:rPr>
                        <a:t>Unblinded</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327184083"/>
                  </a:ext>
                </a:extLst>
              </a:tr>
              <a:tr h="533757">
                <a:tc>
                  <a:txBody>
                    <a:bodyPr/>
                    <a:lstStyle/>
                    <a:p>
                      <a:pPr algn="just">
                        <a:lnSpc>
                          <a:spcPct val="115000"/>
                        </a:lnSpc>
                        <a:spcAft>
                          <a:spcPts val="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Person who administers treatment &amp; completes page 2 of Clinical Trial Release Form</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just">
                        <a:lnSpc>
                          <a:spcPct val="115000"/>
                        </a:lnSpc>
                        <a:spcAft>
                          <a:spcPts val="100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Blinded</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804462597"/>
                  </a:ext>
                </a:extLst>
              </a:tr>
              <a:tr h="255036">
                <a:tc>
                  <a:txBody>
                    <a:bodyPr/>
                    <a:lstStyle/>
                    <a:p>
                      <a:pPr algn="just">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Person who performs trial assessments</a:t>
                      </a:r>
                    </a:p>
                    <a:p>
                      <a:pPr algn="just">
                        <a:lnSpc>
                          <a:spcPct val="115000"/>
                        </a:lnSpc>
                        <a:spcAft>
                          <a:spcPts val="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lnSpc>
                          <a:spcPct val="115000"/>
                        </a:lnSpc>
                        <a:spcAft>
                          <a:spcPts val="1000"/>
                        </a:spcAft>
                      </a:pPr>
                      <a:r>
                        <a:rPr lang="en-GB" sz="1800" dirty="0">
                          <a:effectLst/>
                          <a:latin typeface="Arial" panose="020B0604020202020204" pitchFamily="34" charset="0"/>
                          <a:ea typeface="Calibri" panose="020F0502020204030204" pitchFamily="34" charset="0"/>
                          <a:cs typeface="Arial" panose="020B0604020202020204" pitchFamily="34" charset="0"/>
                        </a:rPr>
                        <a:t>Blinded</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777642465"/>
                  </a:ext>
                </a:extLst>
              </a:tr>
            </a:tbl>
          </a:graphicData>
        </a:graphic>
      </p:graphicFrame>
    </p:spTree>
    <p:extLst>
      <p:ext uri="{BB962C8B-B14F-4D97-AF65-F5344CB8AC3E}">
        <p14:creationId xmlns:p14="http://schemas.microsoft.com/office/powerpoint/2010/main" val="1952573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D49735B-08F4-A77B-91AA-D15F3F711631}"/>
              </a:ext>
            </a:extLst>
          </p:cNvPr>
          <p:cNvPicPr>
            <a:picLocks noChangeAspect="1"/>
          </p:cNvPicPr>
          <p:nvPr/>
        </p:nvPicPr>
        <p:blipFill rotWithShape="1">
          <a:blip r:embed="rId2"/>
          <a:srcRect l="40263" t="9495" r="25000" b="10500"/>
          <a:stretch/>
        </p:blipFill>
        <p:spPr>
          <a:xfrm>
            <a:off x="211755" y="0"/>
            <a:ext cx="4976261" cy="6208129"/>
          </a:xfrm>
          <a:prstGeom prst="rect">
            <a:avLst/>
          </a:prstGeom>
        </p:spPr>
      </p:pic>
      <p:pic>
        <p:nvPicPr>
          <p:cNvPr id="21" name="Picture 20">
            <a:extLst>
              <a:ext uri="{FF2B5EF4-FFF2-40B4-BE49-F238E27FC236}">
                <a16:creationId xmlns:a16="http://schemas.microsoft.com/office/drawing/2014/main" id="{4A4F2F0B-4B8D-DB4D-B943-3C8BD15A1053}"/>
              </a:ext>
            </a:extLst>
          </p:cNvPr>
          <p:cNvPicPr>
            <a:picLocks noChangeAspect="1"/>
          </p:cNvPicPr>
          <p:nvPr/>
        </p:nvPicPr>
        <p:blipFill>
          <a:blip r:embed="rId3"/>
          <a:stretch>
            <a:fillRect/>
          </a:stretch>
        </p:blipFill>
        <p:spPr>
          <a:xfrm>
            <a:off x="-1" y="6149340"/>
            <a:ext cx="12204000" cy="704443"/>
          </a:xfrm>
          <a:prstGeom prst="rect">
            <a:avLst/>
          </a:prstGeom>
        </p:spPr>
      </p:pic>
      <p:sp>
        <p:nvSpPr>
          <p:cNvPr id="9" name="Slide Number Placeholder 8">
            <a:extLst>
              <a:ext uri="{FF2B5EF4-FFF2-40B4-BE49-F238E27FC236}">
                <a16:creationId xmlns:a16="http://schemas.microsoft.com/office/drawing/2014/main" id="{D046C2B7-10F9-A941-9D94-28ACA410B57B}"/>
              </a:ext>
            </a:extLst>
          </p:cNvPr>
          <p:cNvSpPr>
            <a:spLocks noGrp="1"/>
          </p:cNvSpPr>
          <p:nvPr>
            <p:ph type="sldNum" sz="quarter" idx="12"/>
          </p:nvPr>
        </p:nvSpPr>
        <p:spPr/>
        <p:txBody>
          <a:bodyPr/>
          <a:lstStyle/>
          <a:p>
            <a:fld id="{BFEC4FBF-8FD2-3846-B9FD-6FBD58947F18}" type="slidenum">
              <a:rPr lang="en-GB" smtClean="0"/>
              <a:t>24</a:t>
            </a:fld>
            <a:endParaRPr lang="en-GB"/>
          </a:p>
        </p:txBody>
      </p:sp>
      <p:sp>
        <p:nvSpPr>
          <p:cNvPr id="24" name="Content Placeholder 2"/>
          <p:cNvSpPr txBox="1">
            <a:spLocks/>
          </p:cNvSpPr>
          <p:nvPr/>
        </p:nvSpPr>
        <p:spPr>
          <a:xfrm>
            <a:off x="5657439" y="859332"/>
            <a:ext cx="6449223" cy="47688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4" name="TextBox 3">
            <a:extLst>
              <a:ext uri="{FF2B5EF4-FFF2-40B4-BE49-F238E27FC236}">
                <a16:creationId xmlns:a16="http://schemas.microsoft.com/office/drawing/2014/main" id="{753C5DE3-61D0-6C5C-0C22-CBC7A06466C3}"/>
              </a:ext>
            </a:extLst>
          </p:cNvPr>
          <p:cNvSpPr txBox="1"/>
          <p:nvPr/>
        </p:nvSpPr>
        <p:spPr>
          <a:xfrm>
            <a:off x="5357507" y="230833"/>
            <a:ext cx="6846491" cy="523220"/>
          </a:xfrm>
          <a:prstGeom prst="rect">
            <a:avLst/>
          </a:prstGeom>
          <a:noFill/>
        </p:spPr>
        <p:txBody>
          <a:bodyPr wrap="square">
            <a:spAutoFit/>
          </a:bodyPr>
          <a:lstStyle/>
          <a:p>
            <a:r>
              <a:rPr lang="en-US" sz="2800" b="1" dirty="0">
                <a:solidFill>
                  <a:srgbClr val="00747E"/>
                </a:solidFill>
              </a:rPr>
              <a:t>Clinical Trial Request Form – Blinded (Visit 2)</a:t>
            </a:r>
            <a:endParaRPr lang="en-GB" sz="2800" dirty="0"/>
          </a:p>
        </p:txBody>
      </p:sp>
      <p:sp>
        <p:nvSpPr>
          <p:cNvPr id="3" name="TextBox 2">
            <a:extLst>
              <a:ext uri="{FF2B5EF4-FFF2-40B4-BE49-F238E27FC236}">
                <a16:creationId xmlns:a16="http://schemas.microsoft.com/office/drawing/2014/main" id="{F0AC3B87-BE23-C7BE-5456-1D9CAD203991}"/>
              </a:ext>
            </a:extLst>
          </p:cNvPr>
          <p:cNvSpPr txBox="1"/>
          <p:nvPr/>
        </p:nvSpPr>
        <p:spPr>
          <a:xfrm>
            <a:off x="5535397" y="820434"/>
            <a:ext cx="6571266" cy="4893647"/>
          </a:xfrm>
          <a:prstGeom prst="rect">
            <a:avLst/>
          </a:prstGeom>
          <a:noFill/>
        </p:spPr>
        <p:txBody>
          <a:bodyPr wrap="square">
            <a:spAutoFit/>
          </a:bodyPr>
          <a:lstStyle/>
          <a:p>
            <a:pPr marL="285750" indent="-285750">
              <a:buFont typeface="Arial" panose="020B0604020202020204" pitchFamily="34" charset="0"/>
              <a:buChar char="•"/>
            </a:pPr>
            <a:r>
              <a:rPr lang="en-GB" sz="2400" dirty="0"/>
              <a:t>This form is not generated by </a:t>
            </a:r>
            <a:r>
              <a:rPr lang="en-GB" sz="2400" dirty="0" err="1"/>
              <a:t>TRuST</a:t>
            </a:r>
            <a:endParaRPr lang="en-GB" sz="2400" dirty="0"/>
          </a:p>
          <a:p>
            <a:pPr marL="285750" indent="-285750">
              <a:buFont typeface="Arial" panose="020B0604020202020204" pitchFamily="34" charset="0"/>
              <a:buChar char="•"/>
            </a:pPr>
            <a:r>
              <a:rPr lang="en-GB" sz="2400" dirty="0"/>
              <a:t>If pharmacy or unblinded team are delegated randomisation then the trial doctor can sign a </a:t>
            </a:r>
            <a:r>
              <a:rPr lang="en-GB" sz="2400" b="1" dirty="0"/>
              <a:t>blinded</a:t>
            </a:r>
            <a:r>
              <a:rPr lang="en-GB" sz="2400" dirty="0"/>
              <a:t> clinical trial request form if the site does not have an unblinded doctor</a:t>
            </a:r>
          </a:p>
          <a:p>
            <a:pPr marL="285750" indent="-285750">
              <a:buFont typeface="Arial" panose="020B0604020202020204" pitchFamily="34" charset="0"/>
              <a:buChar char="•"/>
            </a:pPr>
            <a:r>
              <a:rPr lang="en-GB" sz="2400" dirty="0"/>
              <a:t>Blinded research nurse should complete the participant details &amp; eligibility questions</a:t>
            </a:r>
          </a:p>
          <a:p>
            <a:pPr marL="285750" indent="-285750">
              <a:buFont typeface="Arial" panose="020B0604020202020204" pitchFamily="34" charset="0"/>
              <a:buChar char="•"/>
            </a:pPr>
            <a:r>
              <a:rPr lang="en-GB" sz="2400" dirty="0"/>
              <a:t>The trial doctor and research nurse will remain blinded</a:t>
            </a:r>
          </a:p>
          <a:p>
            <a:pPr marL="285750" indent="-285750">
              <a:buFont typeface="Arial" panose="020B0604020202020204" pitchFamily="34" charset="0"/>
              <a:buChar char="•"/>
            </a:pPr>
            <a:r>
              <a:rPr kumimoji="0" lang="en-GB" altLang="en-US" sz="2400" b="0" i="0" strike="noStrike" cap="none" normalizeH="0" baseline="0" dirty="0">
                <a:ln>
                  <a:noFill/>
                </a:ln>
                <a:effectLst/>
                <a:ea typeface="Calibri" panose="020F0502020204030204" pitchFamily="34" charset="0"/>
                <a:cs typeface="Arial" panose="020B0604020202020204" pitchFamily="34" charset="0"/>
              </a:rPr>
              <a:t>Take the completed Blinded Request Form to the person who is performing randomisation</a:t>
            </a:r>
          </a:p>
          <a:p>
            <a:pPr marL="285750" indent="-285750">
              <a:buFont typeface="Arial" panose="020B0604020202020204" pitchFamily="34" charset="0"/>
              <a:buChar char="•"/>
            </a:pPr>
            <a:r>
              <a:rPr lang="en-GB" altLang="en-US" sz="2400" dirty="0">
                <a:ea typeface="Calibri" panose="020F0502020204030204" pitchFamily="34" charset="0"/>
                <a:cs typeface="Arial" panose="020B0604020202020204" pitchFamily="34" charset="0"/>
              </a:rPr>
              <a:t>The c</a:t>
            </a:r>
            <a:r>
              <a:rPr lang="en-GB" sz="2400" dirty="0"/>
              <a:t>linical trial request form should be filed in the PSF</a:t>
            </a:r>
          </a:p>
        </p:txBody>
      </p:sp>
    </p:spTree>
    <p:extLst>
      <p:ext uri="{BB962C8B-B14F-4D97-AF65-F5344CB8AC3E}">
        <p14:creationId xmlns:p14="http://schemas.microsoft.com/office/powerpoint/2010/main" val="586237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A4F2F0B-4B8D-DB4D-B943-3C8BD15A1053}"/>
              </a:ext>
            </a:extLst>
          </p:cNvPr>
          <p:cNvPicPr>
            <a:picLocks noChangeAspect="1"/>
          </p:cNvPicPr>
          <p:nvPr/>
        </p:nvPicPr>
        <p:blipFill>
          <a:blip r:embed="rId2"/>
          <a:stretch>
            <a:fillRect/>
          </a:stretch>
        </p:blipFill>
        <p:spPr>
          <a:xfrm>
            <a:off x="-1" y="6149340"/>
            <a:ext cx="12204000" cy="704443"/>
          </a:xfrm>
          <a:prstGeom prst="rect">
            <a:avLst/>
          </a:prstGeom>
        </p:spPr>
      </p:pic>
      <p:sp>
        <p:nvSpPr>
          <p:cNvPr id="9" name="Slide Number Placeholder 8">
            <a:extLst>
              <a:ext uri="{FF2B5EF4-FFF2-40B4-BE49-F238E27FC236}">
                <a16:creationId xmlns:a16="http://schemas.microsoft.com/office/drawing/2014/main" id="{D046C2B7-10F9-A941-9D94-28ACA410B57B}"/>
              </a:ext>
            </a:extLst>
          </p:cNvPr>
          <p:cNvSpPr>
            <a:spLocks noGrp="1"/>
          </p:cNvSpPr>
          <p:nvPr>
            <p:ph type="sldNum" sz="quarter" idx="12"/>
          </p:nvPr>
        </p:nvSpPr>
        <p:spPr/>
        <p:txBody>
          <a:bodyPr/>
          <a:lstStyle/>
          <a:p>
            <a:fld id="{BFEC4FBF-8FD2-3846-B9FD-6FBD58947F18}" type="slidenum">
              <a:rPr lang="en-GB" smtClean="0"/>
              <a:t>25</a:t>
            </a:fld>
            <a:endParaRPr lang="en-GB"/>
          </a:p>
        </p:txBody>
      </p:sp>
      <p:sp>
        <p:nvSpPr>
          <p:cNvPr id="24" name="Content Placeholder 2"/>
          <p:cNvSpPr txBox="1">
            <a:spLocks/>
          </p:cNvSpPr>
          <p:nvPr/>
        </p:nvSpPr>
        <p:spPr>
          <a:xfrm>
            <a:off x="5657439" y="859332"/>
            <a:ext cx="6449223" cy="47688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4" name="TextBox 3">
            <a:extLst>
              <a:ext uri="{FF2B5EF4-FFF2-40B4-BE49-F238E27FC236}">
                <a16:creationId xmlns:a16="http://schemas.microsoft.com/office/drawing/2014/main" id="{753C5DE3-61D0-6C5C-0C22-CBC7A06466C3}"/>
              </a:ext>
            </a:extLst>
          </p:cNvPr>
          <p:cNvSpPr txBox="1"/>
          <p:nvPr/>
        </p:nvSpPr>
        <p:spPr>
          <a:xfrm>
            <a:off x="5010151" y="230833"/>
            <a:ext cx="7193848" cy="523220"/>
          </a:xfrm>
          <a:prstGeom prst="rect">
            <a:avLst/>
          </a:prstGeom>
          <a:noFill/>
        </p:spPr>
        <p:txBody>
          <a:bodyPr wrap="square">
            <a:spAutoFit/>
          </a:bodyPr>
          <a:lstStyle/>
          <a:p>
            <a:r>
              <a:rPr lang="en-US" sz="2800" b="1" dirty="0">
                <a:solidFill>
                  <a:srgbClr val="00747E"/>
                </a:solidFill>
              </a:rPr>
              <a:t>Clinical Trial Request Form – Blinded (Visit 5/6)</a:t>
            </a:r>
            <a:endParaRPr lang="en-GB" sz="2800" dirty="0"/>
          </a:p>
        </p:txBody>
      </p:sp>
      <p:sp>
        <p:nvSpPr>
          <p:cNvPr id="3" name="TextBox 2">
            <a:extLst>
              <a:ext uri="{FF2B5EF4-FFF2-40B4-BE49-F238E27FC236}">
                <a16:creationId xmlns:a16="http://schemas.microsoft.com/office/drawing/2014/main" id="{F0AC3B87-BE23-C7BE-5456-1D9CAD203991}"/>
              </a:ext>
            </a:extLst>
          </p:cNvPr>
          <p:cNvSpPr txBox="1"/>
          <p:nvPr/>
        </p:nvSpPr>
        <p:spPr>
          <a:xfrm>
            <a:off x="5535397" y="820434"/>
            <a:ext cx="6571266" cy="3416320"/>
          </a:xfrm>
          <a:prstGeom prst="rect">
            <a:avLst/>
          </a:prstGeom>
          <a:noFill/>
        </p:spPr>
        <p:txBody>
          <a:bodyPr wrap="square">
            <a:spAutoFit/>
          </a:bodyPr>
          <a:lstStyle/>
          <a:p>
            <a:pPr marL="285750" indent="-285750">
              <a:buFont typeface="Arial" panose="020B0604020202020204" pitchFamily="34" charset="0"/>
              <a:buChar char="•"/>
            </a:pPr>
            <a:r>
              <a:rPr lang="en-GB" sz="2400" dirty="0"/>
              <a:t>To request IMP for visit 5 &amp; 6:</a:t>
            </a:r>
          </a:p>
          <a:p>
            <a:pPr marL="285750" indent="-285750">
              <a:buFont typeface="Arial" panose="020B0604020202020204" pitchFamily="34" charset="0"/>
              <a:buChar char="•"/>
            </a:pPr>
            <a:r>
              <a:rPr lang="en-GB" sz="2400" dirty="0"/>
              <a:t>Blinded research nurse should complete the participant details</a:t>
            </a:r>
          </a:p>
          <a:p>
            <a:pPr marL="285750" indent="-285750">
              <a:buFont typeface="Arial" panose="020B0604020202020204" pitchFamily="34" charset="0"/>
              <a:buChar char="•"/>
            </a:pPr>
            <a:r>
              <a:rPr lang="en-GB" sz="2400" dirty="0"/>
              <a:t>Trial doctor will sign the blinded form to confirm participant can proceed with next dose</a:t>
            </a:r>
          </a:p>
          <a:p>
            <a:pPr marL="285750" indent="-285750">
              <a:buFont typeface="Arial" panose="020B0604020202020204" pitchFamily="34" charset="0"/>
              <a:buChar char="•"/>
            </a:pPr>
            <a:r>
              <a:rPr kumimoji="0" lang="en-GB" altLang="en-US" sz="2400" b="0" i="0" strike="noStrike" cap="none" normalizeH="0" baseline="0" dirty="0">
                <a:ln>
                  <a:noFill/>
                </a:ln>
                <a:effectLst/>
                <a:ea typeface="Calibri" panose="020F0502020204030204" pitchFamily="34" charset="0"/>
                <a:cs typeface="Arial" panose="020B0604020202020204" pitchFamily="34" charset="0"/>
              </a:rPr>
              <a:t>Take the completed Blinded Request Form to the person who is performing randomisation</a:t>
            </a:r>
          </a:p>
          <a:p>
            <a:pPr marL="285750" indent="-285750">
              <a:buFont typeface="Arial" panose="020B0604020202020204" pitchFamily="34" charset="0"/>
              <a:buChar char="•"/>
            </a:pPr>
            <a:r>
              <a:rPr lang="en-GB" altLang="en-US" sz="2400" dirty="0">
                <a:ea typeface="Calibri" panose="020F0502020204030204" pitchFamily="34" charset="0"/>
                <a:cs typeface="Arial" panose="020B0604020202020204" pitchFamily="34" charset="0"/>
              </a:rPr>
              <a:t>The c</a:t>
            </a:r>
            <a:r>
              <a:rPr lang="en-GB" sz="2400" dirty="0"/>
              <a:t>linical trial request form should be filed in the PSF</a:t>
            </a:r>
          </a:p>
        </p:txBody>
      </p:sp>
      <p:pic>
        <p:nvPicPr>
          <p:cNvPr id="7" name="Picture 6">
            <a:extLst>
              <a:ext uri="{FF2B5EF4-FFF2-40B4-BE49-F238E27FC236}">
                <a16:creationId xmlns:a16="http://schemas.microsoft.com/office/drawing/2014/main" id="{148A2EB3-4D68-6683-3168-15AB703E445A}"/>
              </a:ext>
            </a:extLst>
          </p:cNvPr>
          <p:cNvPicPr>
            <a:picLocks noChangeAspect="1"/>
          </p:cNvPicPr>
          <p:nvPr/>
        </p:nvPicPr>
        <p:blipFill>
          <a:blip r:embed="rId3"/>
          <a:stretch>
            <a:fillRect/>
          </a:stretch>
        </p:blipFill>
        <p:spPr>
          <a:xfrm>
            <a:off x="85337" y="230833"/>
            <a:ext cx="4960712" cy="5781675"/>
          </a:xfrm>
          <a:prstGeom prst="rect">
            <a:avLst/>
          </a:prstGeom>
        </p:spPr>
      </p:pic>
    </p:spTree>
    <p:extLst>
      <p:ext uri="{BB962C8B-B14F-4D97-AF65-F5344CB8AC3E}">
        <p14:creationId xmlns:p14="http://schemas.microsoft.com/office/powerpoint/2010/main" val="907660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A4F2F0B-4B8D-DB4D-B943-3C8BD15A1053}"/>
              </a:ext>
            </a:extLst>
          </p:cNvPr>
          <p:cNvPicPr>
            <a:picLocks noChangeAspect="1"/>
          </p:cNvPicPr>
          <p:nvPr/>
        </p:nvPicPr>
        <p:blipFill>
          <a:blip r:embed="rId2"/>
          <a:stretch>
            <a:fillRect/>
          </a:stretch>
        </p:blipFill>
        <p:spPr>
          <a:xfrm>
            <a:off x="-1" y="6149340"/>
            <a:ext cx="12204000" cy="704443"/>
          </a:xfrm>
          <a:prstGeom prst="rect">
            <a:avLst/>
          </a:prstGeom>
        </p:spPr>
      </p:pic>
      <p:sp>
        <p:nvSpPr>
          <p:cNvPr id="9" name="Slide Number Placeholder 8">
            <a:extLst>
              <a:ext uri="{FF2B5EF4-FFF2-40B4-BE49-F238E27FC236}">
                <a16:creationId xmlns:a16="http://schemas.microsoft.com/office/drawing/2014/main" id="{D046C2B7-10F9-A941-9D94-28ACA410B57B}"/>
              </a:ext>
            </a:extLst>
          </p:cNvPr>
          <p:cNvSpPr>
            <a:spLocks noGrp="1"/>
          </p:cNvSpPr>
          <p:nvPr>
            <p:ph type="sldNum" sz="quarter" idx="12"/>
          </p:nvPr>
        </p:nvSpPr>
        <p:spPr/>
        <p:txBody>
          <a:bodyPr/>
          <a:lstStyle/>
          <a:p>
            <a:fld id="{BFEC4FBF-8FD2-3846-B9FD-6FBD58947F18}" type="slidenum">
              <a:rPr lang="en-GB" smtClean="0"/>
              <a:t>26</a:t>
            </a:fld>
            <a:endParaRPr lang="en-GB"/>
          </a:p>
        </p:txBody>
      </p:sp>
      <p:sp>
        <p:nvSpPr>
          <p:cNvPr id="24" name="Content Placeholder 2"/>
          <p:cNvSpPr txBox="1">
            <a:spLocks/>
          </p:cNvSpPr>
          <p:nvPr/>
        </p:nvSpPr>
        <p:spPr>
          <a:xfrm>
            <a:off x="241069" y="859332"/>
            <a:ext cx="11865593" cy="47688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ea typeface="Calibri" panose="020F0502020204030204" pitchFamily="34" charset="0"/>
                <a:cs typeface="Times New Roman" panose="02020603050405020304" pitchFamily="18" charset="0"/>
              </a:rPr>
              <a:t>Clinical Trial Pharmacy (CTP) or unblinded team members will prepare the IV bag with the IMP or placebo vials, according to the pharmacy manual </a:t>
            </a:r>
          </a:p>
          <a:p>
            <a:r>
              <a:rPr lang="en-GB" sz="2400" dirty="0">
                <a:effectLst/>
                <a:ea typeface="Calibri" panose="020F0502020204030204" pitchFamily="34" charset="0"/>
                <a:cs typeface="Times New Roman" panose="02020603050405020304" pitchFamily="18" charset="0"/>
              </a:rPr>
              <a:t>When the vials of IMP/Placebo are released from clinical trial pharmacy, </a:t>
            </a:r>
            <a:r>
              <a:rPr lang="en-GB" sz="2400" dirty="0" err="1">
                <a:effectLst/>
                <a:ea typeface="Calibri" panose="020F0502020204030204" pitchFamily="34" charset="0"/>
                <a:cs typeface="Times New Roman" panose="02020603050405020304" pitchFamily="18" charset="0"/>
              </a:rPr>
              <a:t>TRuST</a:t>
            </a:r>
            <a:r>
              <a:rPr lang="en-GB" sz="2400" dirty="0">
                <a:effectLst/>
                <a:ea typeface="Calibri" panose="020F0502020204030204" pitchFamily="34" charset="0"/>
                <a:cs typeface="Times New Roman" panose="02020603050405020304" pitchFamily="18" charset="0"/>
              </a:rPr>
              <a:t> will generate a </a:t>
            </a:r>
            <a:r>
              <a:rPr lang="en-GB" sz="2400" b="1" dirty="0">
                <a:ea typeface="Calibri" panose="020F0502020204030204" pitchFamily="34" charset="0"/>
                <a:cs typeface="Times New Roman" panose="02020603050405020304" pitchFamily="18" charset="0"/>
              </a:rPr>
              <a:t>C</a:t>
            </a:r>
            <a:r>
              <a:rPr lang="en-GB" sz="2400" b="1" dirty="0">
                <a:effectLst/>
                <a:ea typeface="Calibri" panose="020F0502020204030204" pitchFamily="34" charset="0"/>
                <a:cs typeface="Times New Roman" panose="02020603050405020304" pitchFamily="18" charset="0"/>
              </a:rPr>
              <a:t>linical </a:t>
            </a:r>
            <a:r>
              <a:rPr lang="en-GB" sz="2400" b="1" dirty="0">
                <a:ea typeface="Calibri" panose="020F0502020204030204" pitchFamily="34" charset="0"/>
                <a:cs typeface="Times New Roman" panose="02020603050405020304" pitchFamily="18" charset="0"/>
              </a:rPr>
              <a:t>T</a:t>
            </a:r>
            <a:r>
              <a:rPr lang="en-GB" sz="2400" b="1" dirty="0">
                <a:effectLst/>
                <a:ea typeface="Calibri" panose="020F0502020204030204" pitchFamily="34" charset="0"/>
                <a:cs typeface="Times New Roman" panose="02020603050405020304" pitchFamily="18" charset="0"/>
              </a:rPr>
              <a:t>rial </a:t>
            </a:r>
            <a:r>
              <a:rPr lang="en-GB" sz="2400" b="1" dirty="0">
                <a:ea typeface="Calibri" panose="020F0502020204030204" pitchFamily="34" charset="0"/>
                <a:cs typeface="Times New Roman" panose="02020603050405020304" pitchFamily="18" charset="0"/>
              </a:rPr>
              <a:t>R</a:t>
            </a:r>
            <a:r>
              <a:rPr lang="en-GB" sz="2400" b="1" dirty="0">
                <a:effectLst/>
                <a:ea typeface="Calibri" panose="020F0502020204030204" pitchFamily="34" charset="0"/>
                <a:cs typeface="Times New Roman" panose="02020603050405020304" pitchFamily="18" charset="0"/>
              </a:rPr>
              <a:t>elease </a:t>
            </a:r>
            <a:r>
              <a:rPr lang="en-GB" sz="2400" b="1" dirty="0">
                <a:ea typeface="Calibri" panose="020F0502020204030204" pitchFamily="34" charset="0"/>
                <a:cs typeface="Times New Roman" panose="02020603050405020304" pitchFamily="18" charset="0"/>
              </a:rPr>
              <a:t>F</a:t>
            </a:r>
            <a:r>
              <a:rPr lang="en-GB" sz="2400" b="1" dirty="0">
                <a:effectLst/>
                <a:ea typeface="Calibri" panose="020F0502020204030204" pitchFamily="34" charset="0"/>
                <a:cs typeface="Times New Roman" panose="02020603050405020304" pitchFamily="18" charset="0"/>
              </a:rPr>
              <a:t>orm</a:t>
            </a:r>
          </a:p>
          <a:p>
            <a:pPr marL="0" indent="0">
              <a:buNone/>
            </a:pPr>
            <a:endParaRPr lang="en-GB" sz="2400" b="1" dirty="0">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strike="noStrike" cap="none" normalizeH="0" baseline="0" dirty="0">
                <a:ln>
                  <a:noFill/>
                </a:ln>
                <a:effectLst/>
                <a:ea typeface="Calibri" panose="020F0502020204030204" pitchFamily="34" charset="0"/>
                <a:cs typeface="Arial" panose="020B0604020202020204" pitchFamily="34" charset="0"/>
              </a:rPr>
              <a:t>Important: page 1 of the Clinical Trial Release Form contains unblinded information. </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b="1" dirty="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strike="noStrike" cap="none" normalizeH="0" baseline="0" dirty="0">
                <a:ln>
                  <a:noFill/>
                </a:ln>
                <a:effectLst/>
                <a:ea typeface="Calibri" panose="020F0502020204030204" pitchFamily="34" charset="0"/>
                <a:cs typeface="Arial" panose="020B0604020202020204" pitchFamily="34" charset="0"/>
              </a:rPr>
              <a:t>Only page 2 of the clinical trial release form should be given to the blinded team member along with the trial medication infusion. </a:t>
            </a:r>
            <a:endParaRPr lang="en-GB" sz="1800" dirty="0">
              <a:effectLst/>
              <a:ea typeface="Calibri" panose="020F0502020204030204" pitchFamily="34" charset="0"/>
              <a:cs typeface="Times New Roman" panose="02020603050405020304" pitchFamily="18" charset="0"/>
            </a:endParaRPr>
          </a:p>
          <a:p>
            <a:endParaRPr lang="en-GB" dirty="0"/>
          </a:p>
        </p:txBody>
      </p:sp>
      <p:sp>
        <p:nvSpPr>
          <p:cNvPr id="4" name="TextBox 3">
            <a:extLst>
              <a:ext uri="{FF2B5EF4-FFF2-40B4-BE49-F238E27FC236}">
                <a16:creationId xmlns:a16="http://schemas.microsoft.com/office/drawing/2014/main" id="{753C5DE3-61D0-6C5C-0C22-CBC7A06466C3}"/>
              </a:ext>
            </a:extLst>
          </p:cNvPr>
          <p:cNvSpPr txBox="1"/>
          <p:nvPr/>
        </p:nvSpPr>
        <p:spPr>
          <a:xfrm>
            <a:off x="241068" y="199356"/>
            <a:ext cx="8102831" cy="523220"/>
          </a:xfrm>
          <a:prstGeom prst="rect">
            <a:avLst/>
          </a:prstGeom>
          <a:noFill/>
        </p:spPr>
        <p:txBody>
          <a:bodyPr wrap="square">
            <a:spAutoFit/>
          </a:bodyPr>
          <a:lstStyle/>
          <a:p>
            <a:r>
              <a:rPr lang="en-US" sz="2800" b="1" dirty="0">
                <a:solidFill>
                  <a:srgbClr val="00747E"/>
                </a:solidFill>
              </a:rPr>
              <a:t>Clinical Trial Release Form for blinded team</a:t>
            </a:r>
            <a:endParaRPr lang="en-GB" sz="2800" dirty="0"/>
          </a:p>
        </p:txBody>
      </p:sp>
    </p:spTree>
    <p:extLst>
      <p:ext uri="{BB962C8B-B14F-4D97-AF65-F5344CB8AC3E}">
        <p14:creationId xmlns:p14="http://schemas.microsoft.com/office/powerpoint/2010/main" val="2033822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A4F2F0B-4B8D-DB4D-B943-3C8BD15A1053}"/>
              </a:ext>
            </a:extLst>
          </p:cNvPr>
          <p:cNvPicPr>
            <a:picLocks noChangeAspect="1"/>
          </p:cNvPicPr>
          <p:nvPr/>
        </p:nvPicPr>
        <p:blipFill>
          <a:blip r:embed="rId2"/>
          <a:stretch>
            <a:fillRect/>
          </a:stretch>
        </p:blipFill>
        <p:spPr>
          <a:xfrm>
            <a:off x="-1" y="6149340"/>
            <a:ext cx="12204000" cy="704443"/>
          </a:xfrm>
          <a:prstGeom prst="rect">
            <a:avLst/>
          </a:prstGeom>
        </p:spPr>
      </p:pic>
      <p:sp>
        <p:nvSpPr>
          <p:cNvPr id="9" name="Slide Number Placeholder 8">
            <a:extLst>
              <a:ext uri="{FF2B5EF4-FFF2-40B4-BE49-F238E27FC236}">
                <a16:creationId xmlns:a16="http://schemas.microsoft.com/office/drawing/2014/main" id="{D046C2B7-10F9-A941-9D94-28ACA410B57B}"/>
              </a:ext>
            </a:extLst>
          </p:cNvPr>
          <p:cNvSpPr>
            <a:spLocks noGrp="1"/>
          </p:cNvSpPr>
          <p:nvPr>
            <p:ph type="sldNum" sz="quarter" idx="12"/>
          </p:nvPr>
        </p:nvSpPr>
        <p:spPr/>
        <p:txBody>
          <a:bodyPr/>
          <a:lstStyle/>
          <a:p>
            <a:fld id="{BFEC4FBF-8FD2-3846-B9FD-6FBD58947F18}" type="slidenum">
              <a:rPr lang="en-GB" smtClean="0"/>
              <a:t>27</a:t>
            </a:fld>
            <a:endParaRPr lang="en-GB"/>
          </a:p>
        </p:txBody>
      </p:sp>
      <p:sp>
        <p:nvSpPr>
          <p:cNvPr id="24" name="Content Placeholder 2"/>
          <p:cNvSpPr txBox="1">
            <a:spLocks/>
          </p:cNvSpPr>
          <p:nvPr/>
        </p:nvSpPr>
        <p:spPr>
          <a:xfrm>
            <a:off x="5657439" y="859332"/>
            <a:ext cx="6449223" cy="47688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4" name="TextBox 3">
            <a:extLst>
              <a:ext uri="{FF2B5EF4-FFF2-40B4-BE49-F238E27FC236}">
                <a16:creationId xmlns:a16="http://schemas.microsoft.com/office/drawing/2014/main" id="{753C5DE3-61D0-6C5C-0C22-CBC7A06466C3}"/>
              </a:ext>
            </a:extLst>
          </p:cNvPr>
          <p:cNvSpPr txBox="1"/>
          <p:nvPr/>
        </p:nvSpPr>
        <p:spPr>
          <a:xfrm>
            <a:off x="5535396" y="232607"/>
            <a:ext cx="6112274" cy="523220"/>
          </a:xfrm>
          <a:prstGeom prst="rect">
            <a:avLst/>
          </a:prstGeom>
          <a:noFill/>
        </p:spPr>
        <p:txBody>
          <a:bodyPr wrap="square">
            <a:spAutoFit/>
          </a:bodyPr>
          <a:lstStyle/>
          <a:p>
            <a:r>
              <a:rPr lang="en-US" sz="2800" b="1" dirty="0">
                <a:solidFill>
                  <a:srgbClr val="00747E"/>
                </a:solidFill>
              </a:rPr>
              <a:t>Clinical Trial Release Form – page 2</a:t>
            </a:r>
            <a:endParaRPr lang="en-GB" sz="2800" dirty="0"/>
          </a:p>
        </p:txBody>
      </p:sp>
      <p:sp>
        <p:nvSpPr>
          <p:cNvPr id="3" name="TextBox 2">
            <a:extLst>
              <a:ext uri="{FF2B5EF4-FFF2-40B4-BE49-F238E27FC236}">
                <a16:creationId xmlns:a16="http://schemas.microsoft.com/office/drawing/2014/main" id="{F0AC3B87-BE23-C7BE-5456-1D9CAD203991}"/>
              </a:ext>
            </a:extLst>
          </p:cNvPr>
          <p:cNvSpPr txBox="1"/>
          <p:nvPr/>
        </p:nvSpPr>
        <p:spPr>
          <a:xfrm>
            <a:off x="5535396" y="859332"/>
            <a:ext cx="6571266" cy="5931496"/>
          </a:xfrm>
          <a:prstGeom prst="rect">
            <a:avLst/>
          </a:prstGeom>
          <a:noFill/>
        </p:spPr>
        <p:txBody>
          <a:bodyPr wrap="square">
            <a:spAutoFit/>
          </a:bodyPr>
          <a:lstStyle/>
          <a:p>
            <a:pPr marL="285750" indent="-285750">
              <a:lnSpc>
                <a:spcPct val="115000"/>
              </a:lnSpc>
              <a:spcAft>
                <a:spcPts val="10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The blinded nurse giving the infusion to the participant must also sign, date and document the start time of the infusion. This information must be checked &amp; signed by another team member (orange bracket)</a:t>
            </a:r>
          </a:p>
          <a:p>
            <a:pPr marL="285750" indent="-285750">
              <a:lnSpc>
                <a:spcPct val="115000"/>
              </a:lnSpc>
              <a:spcAft>
                <a:spcPts val="10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After the treatment has been completed, file signed infusion sheet in the ISF</a:t>
            </a:r>
          </a:p>
          <a:p>
            <a:pPr marL="285750" indent="-285750">
              <a:lnSpc>
                <a:spcPct val="115000"/>
              </a:lnSpc>
              <a:spcAft>
                <a:spcPts val="10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Infusion preparation should be completed as close as possible to the time of treatment administration. </a:t>
            </a:r>
          </a:p>
          <a:p>
            <a:pPr marL="285750" indent="-285750">
              <a:lnSpc>
                <a:spcPct val="115000"/>
              </a:lnSpc>
              <a:spcAft>
                <a:spcPts val="1000"/>
              </a:spcAft>
              <a:buFont typeface="Arial" panose="020B0604020202020204" pitchFamily="34" charset="0"/>
              <a:buChar char="•"/>
            </a:pPr>
            <a:r>
              <a:rPr lang="en-GB" sz="1800" b="1" dirty="0">
                <a:effectLst/>
                <a:latin typeface="Arial" panose="020B0604020202020204" pitchFamily="34" charset="0"/>
                <a:ea typeface="Calibri" panose="020F0502020204030204" pitchFamily="34" charset="0"/>
                <a:cs typeface="Times New Roman" panose="02020603050405020304" pitchFamily="18" charset="0"/>
              </a:rPr>
              <a:t>The time between preparation of the dose to administration should not exceed 4 hours at room temperate. </a:t>
            </a:r>
          </a:p>
          <a:p>
            <a:pPr marL="285750" indent="-285750">
              <a:lnSpc>
                <a:spcPct val="115000"/>
              </a:lnSpc>
              <a:spcAft>
                <a:spcPts val="10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If storage time exceeds this, a new dose must be prepared using new pack IDs and the Trial </a:t>
            </a:r>
            <a:r>
              <a:rPr lang="en-GB" dirty="0">
                <a:latin typeface="Arial" panose="020B0604020202020204" pitchFamily="34" charset="0"/>
                <a:ea typeface="Calibri" panose="020F0502020204030204" pitchFamily="34" charset="0"/>
                <a:cs typeface="Times New Roman" panose="02020603050405020304" pitchFamily="18" charset="0"/>
              </a:rPr>
              <a:t>M</a:t>
            </a:r>
            <a:r>
              <a:rPr lang="en-GB" sz="1800" dirty="0">
                <a:effectLst/>
                <a:latin typeface="Arial" panose="020B0604020202020204" pitchFamily="34" charset="0"/>
                <a:ea typeface="Calibri" panose="020F0502020204030204" pitchFamily="34" charset="0"/>
                <a:cs typeface="Times New Roman" panose="02020603050405020304" pitchFamily="18" charset="0"/>
              </a:rPr>
              <a:t>anager must be informed. </a:t>
            </a:r>
          </a:p>
          <a:p>
            <a:pPr>
              <a:lnSpc>
                <a:spcPct val="115000"/>
              </a:lnSpc>
              <a:spcAft>
                <a:spcPts val="10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F7350249-AA92-4E57-E94A-15E15B9210F0}"/>
              </a:ext>
            </a:extLst>
          </p:cNvPr>
          <p:cNvGrpSpPr/>
          <p:nvPr/>
        </p:nvGrpSpPr>
        <p:grpSpPr>
          <a:xfrm>
            <a:off x="207382" y="746138"/>
            <a:ext cx="5145853" cy="4571585"/>
            <a:chOff x="0" y="0"/>
            <a:chExt cx="6419850" cy="4810125"/>
          </a:xfrm>
        </p:grpSpPr>
        <p:pic>
          <p:nvPicPr>
            <p:cNvPr id="6" name="Picture 5">
              <a:extLst>
                <a:ext uri="{FF2B5EF4-FFF2-40B4-BE49-F238E27FC236}">
                  <a16:creationId xmlns:a16="http://schemas.microsoft.com/office/drawing/2014/main" id="{73C34D4C-11A3-EF5B-3FDB-0367EAEA04C8}"/>
                </a:ext>
              </a:extLst>
            </p:cNvPr>
            <p:cNvPicPr>
              <a:picLocks noChangeAspect="1"/>
            </p:cNvPicPr>
            <p:nvPr/>
          </p:nvPicPr>
          <p:blipFill rotWithShape="1">
            <a:blip r:embed="rId3">
              <a:extLst>
                <a:ext uri="{28A0092B-C50C-407E-A947-70E740481C1C}">
                  <a14:useLocalDpi xmlns:a14="http://schemas.microsoft.com/office/drawing/2010/main" val="0"/>
                </a:ext>
              </a:extLst>
            </a:blip>
            <a:srcRect l="36291" t="28054" r="34024" b="30452"/>
            <a:stretch/>
          </p:blipFill>
          <p:spPr bwMode="auto">
            <a:xfrm>
              <a:off x="66675" y="0"/>
              <a:ext cx="6353175" cy="4810125"/>
            </a:xfrm>
            <a:prstGeom prst="rect">
              <a:avLst/>
            </a:prstGeom>
            <a:ln>
              <a:noFill/>
            </a:ln>
            <a:extLst>
              <a:ext uri="{53640926-AAD7-44D8-BBD7-CCE9431645EC}">
                <a14:shadowObscured xmlns:a14="http://schemas.microsoft.com/office/drawing/2010/main"/>
              </a:ext>
            </a:extLst>
          </p:spPr>
        </p:pic>
        <p:sp>
          <p:nvSpPr>
            <p:cNvPr id="12" name="Left Bracket 11">
              <a:extLst>
                <a:ext uri="{FF2B5EF4-FFF2-40B4-BE49-F238E27FC236}">
                  <a16:creationId xmlns:a16="http://schemas.microsoft.com/office/drawing/2014/main" id="{4F1840C3-E640-9756-6D6E-BF571A0D40B4}"/>
                </a:ext>
              </a:extLst>
            </p:cNvPr>
            <p:cNvSpPr/>
            <p:nvPr/>
          </p:nvSpPr>
          <p:spPr>
            <a:xfrm>
              <a:off x="0" y="3905250"/>
              <a:ext cx="114300" cy="790575"/>
            </a:xfrm>
            <a:prstGeom prst="leftBracket">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2294424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700CA58-F814-08F1-36D3-AAAC2EDA6086}"/>
              </a:ext>
            </a:extLst>
          </p:cNvPr>
          <p:cNvGraphicFramePr/>
          <p:nvPr>
            <p:extLst>
              <p:ext uri="{D42A27DB-BD31-4B8C-83A1-F6EECF244321}">
                <p14:modId xmlns:p14="http://schemas.microsoft.com/office/powerpoint/2010/main" val="1534019811"/>
              </p:ext>
            </p:extLst>
          </p:nvPr>
        </p:nvGraphicFramePr>
        <p:xfrm>
          <a:off x="1009095" y="976543"/>
          <a:ext cx="10173810" cy="5734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E4091FE-537D-9E5D-6FC9-8A198E376341}"/>
              </a:ext>
            </a:extLst>
          </p:cNvPr>
          <p:cNvSpPr txBox="1"/>
          <p:nvPr/>
        </p:nvSpPr>
        <p:spPr>
          <a:xfrm>
            <a:off x="1009095" y="146482"/>
            <a:ext cx="11142153" cy="707886"/>
          </a:xfrm>
          <a:prstGeom prst="rect">
            <a:avLst/>
          </a:prstGeom>
          <a:noFill/>
        </p:spPr>
        <p:txBody>
          <a:bodyPr wrap="none" rtlCol="0">
            <a:spAutoFit/>
          </a:bodyPr>
          <a:lstStyle/>
          <a:p>
            <a:r>
              <a:rPr lang="en-GB" sz="2000" u="sng" dirty="0"/>
              <a:t>Randomisation &amp; IMP preparation for sites who have both unblinded research nurses &amp; unblinded doctor</a:t>
            </a:r>
          </a:p>
          <a:p>
            <a:r>
              <a:rPr lang="en-GB" sz="2000" u="sng" dirty="0"/>
              <a:t>Randomisation is performed by unblinded research nurse</a:t>
            </a:r>
          </a:p>
        </p:txBody>
      </p:sp>
    </p:spTree>
    <p:extLst>
      <p:ext uri="{BB962C8B-B14F-4D97-AF65-F5344CB8AC3E}">
        <p14:creationId xmlns:p14="http://schemas.microsoft.com/office/powerpoint/2010/main" val="3648243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DF6DDC0-83E7-863E-09B7-700CA93E4183}"/>
              </a:ext>
            </a:extLst>
          </p:cNvPr>
          <p:cNvGraphicFramePr/>
          <p:nvPr>
            <p:extLst>
              <p:ext uri="{D42A27DB-BD31-4B8C-83A1-F6EECF244321}">
                <p14:modId xmlns:p14="http://schemas.microsoft.com/office/powerpoint/2010/main" val="4082132719"/>
              </p:ext>
            </p:extLst>
          </p:nvPr>
        </p:nvGraphicFramePr>
        <p:xfrm>
          <a:off x="1009095" y="1047845"/>
          <a:ext cx="10173810" cy="5734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CBD1E351-C83C-1F90-AEE2-EEB944603B5D}"/>
              </a:ext>
            </a:extLst>
          </p:cNvPr>
          <p:cNvSpPr txBox="1"/>
          <p:nvPr/>
        </p:nvSpPr>
        <p:spPr>
          <a:xfrm>
            <a:off x="1009095" y="0"/>
            <a:ext cx="10269093" cy="1015663"/>
          </a:xfrm>
          <a:prstGeom prst="rect">
            <a:avLst/>
          </a:prstGeom>
          <a:noFill/>
        </p:spPr>
        <p:txBody>
          <a:bodyPr wrap="none" rtlCol="0">
            <a:spAutoFit/>
          </a:bodyPr>
          <a:lstStyle/>
          <a:p>
            <a:r>
              <a:rPr lang="en-GB" sz="2000" u="sng" dirty="0"/>
              <a:t>Randomisation &amp; IMP preparation for sites who have unblinded research nurses but do not have </a:t>
            </a:r>
          </a:p>
          <a:p>
            <a:r>
              <a:rPr lang="en-GB" sz="2000" u="sng" dirty="0"/>
              <a:t>unblinded doctors</a:t>
            </a:r>
          </a:p>
          <a:p>
            <a:r>
              <a:rPr lang="en-GB" sz="2000" u="sng" dirty="0"/>
              <a:t>Randomisation is performed by unblinded research nurse</a:t>
            </a:r>
          </a:p>
        </p:txBody>
      </p:sp>
    </p:spTree>
    <p:extLst>
      <p:ext uri="{BB962C8B-B14F-4D97-AF65-F5344CB8AC3E}">
        <p14:creationId xmlns:p14="http://schemas.microsoft.com/office/powerpoint/2010/main" val="1320284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r>
              <a:rPr lang="en-GB"/>
              <a:t>GREAT-2 Training Presentation 1 Introduction V0.1 02-12-22</a:t>
            </a:r>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2"/>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84646FAB-66D5-40D9-9EFB-7A24D2F4ED6F}"/>
              </a:ext>
            </a:extLst>
          </p:cNvPr>
          <p:cNvSpPr txBox="1"/>
          <p:nvPr/>
        </p:nvSpPr>
        <p:spPr>
          <a:xfrm>
            <a:off x="528506" y="463474"/>
            <a:ext cx="10950716" cy="5170646"/>
          </a:xfrm>
          <a:prstGeom prst="rect">
            <a:avLst/>
          </a:prstGeom>
          <a:noFill/>
        </p:spPr>
        <p:txBody>
          <a:bodyPr wrap="square" rtlCol="0">
            <a:spAutoFit/>
          </a:bodyPr>
          <a:lstStyle/>
          <a:p>
            <a:r>
              <a:rPr lang="en-GB" sz="2000" b="1" dirty="0">
                <a:solidFill>
                  <a:srgbClr val="007481"/>
                </a:solidFill>
                <a:latin typeface="Arial" panose="020B0604020202020204" pitchFamily="34" charset="0"/>
                <a:cs typeface="Arial" panose="020B0604020202020204" pitchFamily="34" charset="0"/>
              </a:rPr>
              <a:t>GREMUBAMAB</a:t>
            </a:r>
            <a:endParaRPr lang="en-GB" b="1" dirty="0">
              <a:solidFill>
                <a:srgbClr val="007481"/>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b="0" i="0" u="none" strike="noStrike" baseline="0" dirty="0">
                <a:latin typeface="Arial" panose="020B0604020202020204" pitchFamily="34" charset="0"/>
                <a:cs typeface="Arial" panose="020B0604020202020204" pitchFamily="34" charset="0"/>
              </a:rPr>
              <a:t>Monoclonal antibody therapy is a form of immunotherapy that uses monoclonal antibodies to bind specifically to certain cells or proteins. </a:t>
            </a:r>
          </a:p>
          <a:p>
            <a:pPr marL="285750" indent="-285750">
              <a:spcAft>
                <a:spcPts val="600"/>
              </a:spcAft>
              <a:buFont typeface="Arial" panose="020B0604020202020204" pitchFamily="34" charset="0"/>
              <a:buChar char="•"/>
            </a:pPr>
            <a:r>
              <a:rPr lang="en-GB" b="0" i="0" u="none" strike="noStrike" baseline="0" dirty="0">
                <a:latin typeface="Arial" panose="020B0604020202020204" pitchFamily="34" charset="0"/>
                <a:cs typeface="Arial" panose="020B0604020202020204" pitchFamily="34" charset="0"/>
              </a:rPr>
              <a:t>The objective is that this treatment will stimulate the patient's immune system to attack those cells</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Monoclonal antibody therapy is expected to work with the immune system to eliminate </a:t>
            </a:r>
            <a:r>
              <a:rPr lang="en-GB" i="1" dirty="0">
                <a:latin typeface="Arial" panose="020B0604020202020204" pitchFamily="34" charset="0"/>
                <a:cs typeface="Arial" panose="020B0604020202020204" pitchFamily="34" charset="0"/>
              </a:rPr>
              <a:t>P. aeruginosa </a:t>
            </a:r>
            <a:r>
              <a:rPr lang="en-GB" dirty="0">
                <a:latin typeface="Arial" panose="020B0604020202020204" pitchFamily="34" charset="0"/>
                <a:cs typeface="Arial" panose="020B0604020202020204" pitchFamily="34" charset="0"/>
              </a:rPr>
              <a:t>infection.</a:t>
            </a:r>
          </a:p>
          <a:p>
            <a:pPr marL="285750" indent="-285750" algn="l">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N</a:t>
            </a:r>
            <a:r>
              <a:rPr lang="en-GB" b="0" i="0" u="none" strike="noStrike" baseline="0" dirty="0">
                <a:latin typeface="Arial" panose="020B0604020202020204" pitchFamily="34" charset="0"/>
                <a:cs typeface="Arial" panose="020B0604020202020204" pitchFamily="34" charset="0"/>
              </a:rPr>
              <a:t>ew medication being developed by AstraZeneca. </a:t>
            </a:r>
          </a:p>
          <a:p>
            <a:pPr marL="285750" indent="-285750" algn="l">
              <a:spcAft>
                <a:spcPts val="600"/>
              </a:spcAft>
              <a:buFont typeface="Arial" panose="020B0604020202020204" pitchFamily="34" charset="0"/>
              <a:buChar char="•"/>
            </a:pPr>
            <a:r>
              <a:rPr lang="en-GB" b="0" i="0" u="none" strike="noStrike" baseline="0" dirty="0">
                <a:latin typeface="Arial" panose="020B0604020202020204" pitchFamily="34" charset="0"/>
                <a:cs typeface="Arial" panose="020B0604020202020204" pitchFamily="34" charset="0"/>
              </a:rPr>
              <a:t>Previous trials:</a:t>
            </a:r>
          </a:p>
          <a:p>
            <a:pPr marL="742950" lvl="1" indent="-285750">
              <a:spcAft>
                <a:spcPts val="600"/>
              </a:spcAft>
              <a:buFont typeface="Arial" panose="020B0604020202020204" pitchFamily="34" charset="0"/>
              <a:buChar char="•"/>
            </a:pPr>
            <a:r>
              <a:rPr lang="en-GB" b="0" i="0" u="none" strike="noStrike" baseline="0" dirty="0">
                <a:latin typeface="Arial" panose="020B0604020202020204" pitchFamily="34" charset="0"/>
                <a:cs typeface="Arial" panose="020B0604020202020204" pitchFamily="34" charset="0"/>
              </a:rPr>
              <a:t>Phase I trial (healthy volunteers) </a:t>
            </a:r>
            <a:r>
              <a:rPr lang="en-GB" dirty="0">
                <a:effectLst/>
                <a:latin typeface="Arial" panose="020B0604020202020204" pitchFamily="34" charset="0"/>
                <a:ea typeface="Calibri" panose="020F0502020204030204" pitchFamily="34" charset="0"/>
                <a:cs typeface="Arial" panose="020B0604020202020204" pitchFamily="34" charset="0"/>
              </a:rPr>
              <a:t>well tolerated, infusion reactions being the most common adverse events</a:t>
            </a:r>
          </a:p>
          <a:p>
            <a:pPr marL="742950" lvl="1" indent="-285750">
              <a:spcAft>
                <a:spcPts val="600"/>
              </a:spcAft>
              <a:buFont typeface="Arial" panose="020B0604020202020204" pitchFamily="34" charset="0"/>
              <a:buChar char="•"/>
            </a:pPr>
            <a:r>
              <a:rPr lang="en-GB" b="0" i="0" u="none" strike="noStrike" baseline="0" dirty="0">
                <a:latin typeface="Arial" panose="020B0604020202020204" pitchFamily="34" charset="0"/>
                <a:cs typeface="Arial" panose="020B0604020202020204" pitchFamily="34" charset="0"/>
              </a:rPr>
              <a:t>Phase II trial (patients with ventilator associated pneumonia) well tolerated, provided dose guidance for GREAT-2</a:t>
            </a:r>
          </a:p>
          <a:p>
            <a:pPr marL="742950" lvl="1" indent="-285750">
              <a:spcAft>
                <a:spcPts val="600"/>
              </a:spcAft>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E</a:t>
            </a:r>
            <a:r>
              <a:rPr lang="en-GB" dirty="0">
                <a:effectLst/>
                <a:latin typeface="Arial" panose="020B0604020202020204" pitchFamily="34" charset="0"/>
                <a:ea typeface="Calibri" panose="020F0502020204030204" pitchFamily="34" charset="0"/>
                <a:cs typeface="Arial" panose="020B0604020202020204" pitchFamily="34" charset="0"/>
              </a:rPr>
              <a:t>x-vivo experiments have shown Gremubamab dose dependently increased opsonophagocytic killing of </a:t>
            </a:r>
            <a:r>
              <a:rPr lang="en-GB" i="1" dirty="0">
                <a:effectLst/>
                <a:latin typeface="Arial" panose="020B0604020202020204" pitchFamily="34" charset="0"/>
                <a:ea typeface="Calibri" panose="020F0502020204030204" pitchFamily="34" charset="0"/>
                <a:cs typeface="Arial" panose="020B0604020202020204" pitchFamily="34" charset="0"/>
              </a:rPr>
              <a:t>P. aeruginosa</a:t>
            </a:r>
            <a:r>
              <a:rPr lang="en-GB" dirty="0">
                <a:effectLst/>
                <a:latin typeface="Arial" panose="020B0604020202020204" pitchFamily="34" charset="0"/>
                <a:ea typeface="Calibri" panose="020F0502020204030204" pitchFamily="34" charset="0"/>
                <a:cs typeface="Arial" panose="020B0604020202020204" pitchFamily="34" charset="0"/>
              </a:rPr>
              <a:t> by neutrophils from patients with bronchiectasis. </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Administered as intravenous infusion 4-weekly</a:t>
            </a:r>
          </a:p>
        </p:txBody>
      </p:sp>
      <p:sp>
        <p:nvSpPr>
          <p:cNvPr id="6" name="Slide Number Placeholder 5">
            <a:extLst>
              <a:ext uri="{FF2B5EF4-FFF2-40B4-BE49-F238E27FC236}">
                <a16:creationId xmlns:a16="http://schemas.microsoft.com/office/drawing/2014/main" id="{506D5982-BE83-4369-BE15-4EA5F1EE0786}"/>
              </a:ext>
            </a:extLst>
          </p:cNvPr>
          <p:cNvSpPr>
            <a:spLocks noGrp="1"/>
          </p:cNvSpPr>
          <p:nvPr>
            <p:ph type="sldNum" sz="quarter" idx="12"/>
          </p:nvPr>
        </p:nvSpPr>
        <p:spPr/>
        <p:txBody>
          <a:bodyPr/>
          <a:lstStyle/>
          <a:p>
            <a:fld id="{8DC25873-D336-487A-A319-996D5E8BF626}" type="slidenum">
              <a:rPr lang="en-GB" smtClean="0"/>
              <a:t>3</a:t>
            </a:fld>
            <a:endParaRPr lang="en-GB"/>
          </a:p>
        </p:txBody>
      </p:sp>
    </p:spTree>
    <p:extLst>
      <p:ext uri="{BB962C8B-B14F-4D97-AF65-F5344CB8AC3E}">
        <p14:creationId xmlns:p14="http://schemas.microsoft.com/office/powerpoint/2010/main" val="1981337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DF6DDC0-83E7-863E-09B7-700CA93E4183}"/>
              </a:ext>
            </a:extLst>
          </p:cNvPr>
          <p:cNvGraphicFramePr/>
          <p:nvPr>
            <p:extLst>
              <p:ext uri="{D42A27DB-BD31-4B8C-83A1-F6EECF244321}">
                <p14:modId xmlns:p14="http://schemas.microsoft.com/office/powerpoint/2010/main" val="4002970012"/>
              </p:ext>
            </p:extLst>
          </p:nvPr>
        </p:nvGraphicFramePr>
        <p:xfrm>
          <a:off x="1009095" y="976543"/>
          <a:ext cx="10173810" cy="5734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CBD1E351-C83C-1F90-AEE2-EEB944603B5D}"/>
              </a:ext>
            </a:extLst>
          </p:cNvPr>
          <p:cNvSpPr txBox="1"/>
          <p:nvPr/>
        </p:nvSpPr>
        <p:spPr>
          <a:xfrm>
            <a:off x="932652" y="146482"/>
            <a:ext cx="9245095" cy="707886"/>
          </a:xfrm>
          <a:prstGeom prst="rect">
            <a:avLst/>
          </a:prstGeom>
          <a:noFill/>
        </p:spPr>
        <p:txBody>
          <a:bodyPr wrap="none" rtlCol="0">
            <a:spAutoFit/>
          </a:bodyPr>
          <a:lstStyle/>
          <a:p>
            <a:r>
              <a:rPr lang="en-GB" sz="2000" u="sng" dirty="0"/>
              <a:t>Randomisation &amp; IMP preparation for sites who do not have unblinded research nurses</a:t>
            </a:r>
          </a:p>
          <a:p>
            <a:r>
              <a:rPr lang="en-GB" sz="2000" u="sng" dirty="0"/>
              <a:t>Randomisation is performed by clinical trial pharmacy</a:t>
            </a:r>
          </a:p>
        </p:txBody>
      </p:sp>
    </p:spTree>
    <p:extLst>
      <p:ext uri="{BB962C8B-B14F-4D97-AF65-F5344CB8AC3E}">
        <p14:creationId xmlns:p14="http://schemas.microsoft.com/office/powerpoint/2010/main" val="925547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A4F2F0B-4B8D-DB4D-B943-3C8BD15A1053}"/>
              </a:ext>
            </a:extLst>
          </p:cNvPr>
          <p:cNvPicPr>
            <a:picLocks noChangeAspect="1"/>
          </p:cNvPicPr>
          <p:nvPr/>
        </p:nvPicPr>
        <p:blipFill>
          <a:blip r:embed="rId2"/>
          <a:stretch>
            <a:fillRect/>
          </a:stretch>
        </p:blipFill>
        <p:spPr>
          <a:xfrm>
            <a:off x="-1" y="6149340"/>
            <a:ext cx="12204000" cy="704443"/>
          </a:xfrm>
          <a:prstGeom prst="rect">
            <a:avLst/>
          </a:prstGeom>
        </p:spPr>
      </p:pic>
      <p:sp>
        <p:nvSpPr>
          <p:cNvPr id="9" name="Slide Number Placeholder 8">
            <a:extLst>
              <a:ext uri="{FF2B5EF4-FFF2-40B4-BE49-F238E27FC236}">
                <a16:creationId xmlns:a16="http://schemas.microsoft.com/office/drawing/2014/main" id="{D046C2B7-10F9-A941-9D94-28ACA410B57B}"/>
              </a:ext>
            </a:extLst>
          </p:cNvPr>
          <p:cNvSpPr>
            <a:spLocks noGrp="1"/>
          </p:cNvSpPr>
          <p:nvPr>
            <p:ph type="sldNum" sz="quarter" idx="12"/>
          </p:nvPr>
        </p:nvSpPr>
        <p:spPr/>
        <p:txBody>
          <a:bodyPr/>
          <a:lstStyle/>
          <a:p>
            <a:fld id="{BFEC4FBF-8FD2-3846-B9FD-6FBD58947F18}" type="slidenum">
              <a:rPr lang="en-GB" smtClean="0"/>
              <a:t>31</a:t>
            </a:fld>
            <a:endParaRPr lang="en-GB"/>
          </a:p>
        </p:txBody>
      </p:sp>
      <p:sp>
        <p:nvSpPr>
          <p:cNvPr id="4" name="TextBox 3">
            <a:extLst>
              <a:ext uri="{FF2B5EF4-FFF2-40B4-BE49-F238E27FC236}">
                <a16:creationId xmlns:a16="http://schemas.microsoft.com/office/drawing/2014/main" id="{753C5DE3-61D0-6C5C-0C22-CBC7A06466C3}"/>
              </a:ext>
            </a:extLst>
          </p:cNvPr>
          <p:cNvSpPr txBox="1"/>
          <p:nvPr/>
        </p:nvSpPr>
        <p:spPr>
          <a:xfrm>
            <a:off x="566416" y="370679"/>
            <a:ext cx="6112274" cy="954107"/>
          </a:xfrm>
          <a:prstGeom prst="rect">
            <a:avLst/>
          </a:prstGeom>
          <a:noFill/>
        </p:spPr>
        <p:txBody>
          <a:bodyPr wrap="square">
            <a:spAutoFit/>
          </a:bodyPr>
          <a:lstStyle/>
          <a:p>
            <a:r>
              <a:rPr lang="en-US" sz="2800" b="1" dirty="0">
                <a:solidFill>
                  <a:srgbClr val="00747E"/>
                </a:solidFill>
              </a:rPr>
              <a:t>Printing Clinical Trial Request Form for visit 5 &amp; visit 6</a:t>
            </a:r>
            <a:endParaRPr lang="en-GB" sz="2800" dirty="0"/>
          </a:p>
        </p:txBody>
      </p:sp>
      <p:sp>
        <p:nvSpPr>
          <p:cNvPr id="3" name="TextBox 2">
            <a:extLst>
              <a:ext uri="{FF2B5EF4-FFF2-40B4-BE49-F238E27FC236}">
                <a16:creationId xmlns:a16="http://schemas.microsoft.com/office/drawing/2014/main" id="{2436D7B3-E7AC-2941-2AC4-E78E150A934B}"/>
              </a:ext>
            </a:extLst>
          </p:cNvPr>
          <p:cNvSpPr txBox="1"/>
          <p:nvPr/>
        </p:nvSpPr>
        <p:spPr>
          <a:xfrm>
            <a:off x="352631" y="1453742"/>
            <a:ext cx="6669350" cy="2859373"/>
          </a:xfrm>
          <a:prstGeom prst="rect">
            <a:avLst/>
          </a:prstGeom>
          <a:noFill/>
        </p:spPr>
        <p:txBody>
          <a:bodyPr wrap="square">
            <a:spAutoFit/>
          </a:bodyPr>
          <a:lstStyle/>
          <a:p>
            <a:pPr marL="285750" indent="-285750">
              <a:lnSpc>
                <a:spcPct val="115000"/>
              </a:lnSpc>
              <a:spcAft>
                <a:spcPts val="6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From “Main Menu”, click on “Record Visit”</a:t>
            </a:r>
          </a:p>
          <a:p>
            <a:pPr marL="285750" indent="-285750">
              <a:lnSpc>
                <a:spcPct val="115000"/>
              </a:lnSpc>
              <a:spcAft>
                <a:spcPts val="6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Select participant ID from dropdown list:</a:t>
            </a:r>
          </a:p>
          <a:p>
            <a:pPr marL="285750" indent="-285750">
              <a:lnSpc>
                <a:spcPct val="115000"/>
              </a:lnSpc>
              <a:spcAft>
                <a:spcPts val="6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Tick “Confirm Participant ID” </a:t>
            </a:r>
          </a:p>
          <a:p>
            <a:pPr marL="285750" indent="-285750">
              <a:lnSpc>
                <a:spcPct val="115000"/>
              </a:lnSpc>
              <a:spcAft>
                <a:spcPts val="6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Click “Record Visit” </a:t>
            </a:r>
          </a:p>
          <a:p>
            <a:pPr marL="285750" indent="-285750">
              <a:lnSpc>
                <a:spcPct val="115000"/>
              </a:lnSpc>
              <a:spcAft>
                <a:spcPts val="10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Click “Print Request”, download &amp; print.</a:t>
            </a:r>
          </a:p>
          <a:p>
            <a:pPr marL="285750" indent="-285750">
              <a:lnSpc>
                <a:spcPct val="115000"/>
              </a:lnSpc>
              <a:spcAft>
                <a:spcPts val="1000"/>
              </a:spcAft>
              <a:buFont typeface="Arial" panose="020B0604020202020204" pitchFamily="34" charset="0"/>
              <a:buChar char="•"/>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8B1A5A59-B1ED-4F20-8106-919A2240731C}"/>
              </a:ext>
            </a:extLst>
          </p:cNvPr>
          <p:cNvGrpSpPr/>
          <p:nvPr/>
        </p:nvGrpSpPr>
        <p:grpSpPr>
          <a:xfrm>
            <a:off x="566416" y="136526"/>
            <a:ext cx="11540246" cy="6010282"/>
            <a:chOff x="566416" y="136526"/>
            <a:chExt cx="11540246" cy="6010282"/>
          </a:xfrm>
        </p:grpSpPr>
        <p:sp>
          <p:nvSpPr>
            <p:cNvPr id="24" name="Content Placeholder 2"/>
            <p:cNvSpPr txBox="1">
              <a:spLocks/>
            </p:cNvSpPr>
            <p:nvPr/>
          </p:nvSpPr>
          <p:spPr>
            <a:xfrm>
              <a:off x="5657439" y="859332"/>
              <a:ext cx="6449223" cy="47688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grpSp>
          <p:nvGrpSpPr>
            <p:cNvPr id="7" name="Group 6">
              <a:extLst>
                <a:ext uri="{FF2B5EF4-FFF2-40B4-BE49-F238E27FC236}">
                  <a16:creationId xmlns:a16="http://schemas.microsoft.com/office/drawing/2014/main" id="{66A2F8D2-FC28-0C99-B5A9-EFCE499B3014}"/>
                </a:ext>
              </a:extLst>
            </p:cNvPr>
            <p:cNvGrpSpPr/>
            <p:nvPr/>
          </p:nvGrpSpPr>
          <p:grpSpPr>
            <a:xfrm>
              <a:off x="8021782" y="136526"/>
              <a:ext cx="3923492" cy="2548486"/>
              <a:chOff x="6916077" y="950387"/>
              <a:chExt cx="5029198" cy="4123689"/>
            </a:xfrm>
          </p:grpSpPr>
          <p:pic>
            <p:nvPicPr>
              <p:cNvPr id="5" name="Picture 4">
                <a:extLst>
                  <a:ext uri="{FF2B5EF4-FFF2-40B4-BE49-F238E27FC236}">
                    <a16:creationId xmlns:a16="http://schemas.microsoft.com/office/drawing/2014/main" id="{BD6B7A29-6E9E-3329-6BBD-BB42ECCBAD07}"/>
                  </a:ext>
                </a:extLst>
              </p:cNvPr>
              <p:cNvPicPr>
                <a:picLocks noChangeAspect="1"/>
              </p:cNvPicPr>
              <p:nvPr/>
            </p:nvPicPr>
            <p:blipFill rotWithShape="1">
              <a:blip r:embed="rId3">
                <a:extLst>
                  <a:ext uri="{28A0092B-C50C-407E-A947-70E740481C1C}">
                    <a14:useLocalDpi xmlns:a14="http://schemas.microsoft.com/office/drawing/2010/main" val="0"/>
                  </a:ext>
                </a:extLst>
              </a:blip>
              <a:srcRect t="11660" r="69250" b="41790"/>
              <a:stretch/>
            </p:blipFill>
            <p:spPr bwMode="auto">
              <a:xfrm>
                <a:off x="6916077" y="950387"/>
                <a:ext cx="5029198" cy="4123689"/>
              </a:xfrm>
              <a:prstGeom prst="rect">
                <a:avLst/>
              </a:prstGeom>
              <a:ln>
                <a:noFill/>
              </a:ln>
              <a:extLst>
                <a:ext uri="{53640926-AAD7-44D8-BBD7-CCE9431645EC}">
                  <a14:shadowObscured xmlns:a14="http://schemas.microsoft.com/office/drawing/2010/main"/>
                </a:ext>
              </a:extLst>
            </p:spPr>
          </p:pic>
          <p:sp>
            <p:nvSpPr>
              <p:cNvPr id="6" name="AutoShape 5">
                <a:extLst>
                  <a:ext uri="{FF2B5EF4-FFF2-40B4-BE49-F238E27FC236}">
                    <a16:creationId xmlns:a16="http://schemas.microsoft.com/office/drawing/2014/main" id="{19064663-F4FD-5C21-6B64-5829DFB46767}"/>
                  </a:ext>
                </a:extLst>
              </p:cNvPr>
              <p:cNvSpPr>
                <a:spLocks noChangeArrowheads="1"/>
              </p:cNvSpPr>
              <p:nvPr/>
            </p:nvSpPr>
            <p:spPr bwMode="auto">
              <a:xfrm>
                <a:off x="7420858" y="4264419"/>
                <a:ext cx="826498" cy="221264"/>
              </a:xfrm>
              <a:prstGeom prst="roundRect">
                <a:avLst>
                  <a:gd name="adj" fmla="val 16667"/>
                </a:avLst>
              </a:prstGeom>
              <a:noFill/>
              <a:ln w="25400" cap="flat" cmpd="sng" algn="ctr">
                <a:solidFill>
                  <a:srgbClr val="FF0000"/>
                </a:solidFill>
                <a:prstDash val="solid"/>
                <a:headEnd/>
                <a:tailEnd/>
              </a:ln>
              <a:effectLst/>
            </p:spPr>
            <p:txBody>
              <a:bodyPr rot="0" vert="horz" wrap="square" lIns="91440" tIns="45720" rIns="91440" bIns="45720" anchor="t" anchorCtr="0" upright="1">
                <a:noAutofit/>
              </a:bodyPr>
              <a:lstStyle/>
              <a:p>
                <a:endParaRPr lang="en-GB" dirty="0"/>
              </a:p>
            </p:txBody>
          </p:sp>
        </p:grpSp>
        <p:grpSp>
          <p:nvGrpSpPr>
            <p:cNvPr id="12" name="Group 11">
              <a:extLst>
                <a:ext uri="{FF2B5EF4-FFF2-40B4-BE49-F238E27FC236}">
                  <a16:creationId xmlns:a16="http://schemas.microsoft.com/office/drawing/2014/main" id="{6CAD4A77-0BF7-5DDE-453F-6C24C76AB276}"/>
                </a:ext>
              </a:extLst>
            </p:cNvPr>
            <p:cNvGrpSpPr/>
            <p:nvPr/>
          </p:nvGrpSpPr>
          <p:grpSpPr>
            <a:xfrm>
              <a:off x="566416" y="2735536"/>
              <a:ext cx="11078153" cy="3411272"/>
              <a:chOff x="365572" y="1349546"/>
              <a:chExt cx="11117550" cy="3962400"/>
            </a:xfrm>
          </p:grpSpPr>
          <p:pic>
            <p:nvPicPr>
              <p:cNvPr id="13" name="Picture 12">
                <a:extLst>
                  <a:ext uri="{FF2B5EF4-FFF2-40B4-BE49-F238E27FC236}">
                    <a16:creationId xmlns:a16="http://schemas.microsoft.com/office/drawing/2014/main" id="{0F2C9E2D-664F-FB97-8691-2D068BCCAD2F}"/>
                  </a:ext>
                </a:extLst>
              </p:cNvPr>
              <p:cNvPicPr>
                <a:picLocks noChangeAspect="1"/>
              </p:cNvPicPr>
              <p:nvPr/>
            </p:nvPicPr>
            <p:blipFill rotWithShape="1">
              <a:blip r:embed="rId4">
                <a:extLst>
                  <a:ext uri="{28A0092B-C50C-407E-A947-70E740481C1C}">
                    <a14:useLocalDpi xmlns:a14="http://schemas.microsoft.com/office/drawing/2010/main" val="0"/>
                  </a:ext>
                </a:extLst>
              </a:blip>
              <a:srcRect t="11659" r="78230" b="51217"/>
              <a:stretch/>
            </p:blipFill>
            <p:spPr bwMode="auto">
              <a:xfrm>
                <a:off x="365572" y="2580803"/>
                <a:ext cx="2957041" cy="2731143"/>
              </a:xfrm>
              <a:prstGeom prst="rect">
                <a:avLst/>
              </a:prstGeom>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EB38B89F-DFEE-EFE8-34BB-F448F8C6D9C7}"/>
                  </a:ext>
                </a:extLst>
              </p:cNvPr>
              <p:cNvPicPr>
                <a:picLocks noChangeAspect="1"/>
              </p:cNvPicPr>
              <p:nvPr/>
            </p:nvPicPr>
            <p:blipFill rotWithShape="1">
              <a:blip r:embed="rId5"/>
              <a:srcRect t="12273" r="77066" b="49480"/>
              <a:stretch/>
            </p:blipFill>
            <p:spPr bwMode="auto">
              <a:xfrm>
                <a:off x="3665416" y="2580803"/>
                <a:ext cx="2957041" cy="2671703"/>
              </a:xfrm>
              <a:prstGeom prst="rect">
                <a:avLst/>
              </a:prstGeom>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D0B96530-1B0E-419C-CF0E-D4B6A4B89714}"/>
                  </a:ext>
                </a:extLst>
              </p:cNvPr>
              <p:cNvPicPr>
                <a:picLocks noChangeAspect="1"/>
              </p:cNvPicPr>
              <p:nvPr/>
            </p:nvPicPr>
            <p:blipFill rotWithShape="1">
              <a:blip r:embed="rId6">
                <a:extLst>
                  <a:ext uri="{28A0092B-C50C-407E-A947-70E740481C1C}">
                    <a14:useLocalDpi xmlns:a14="http://schemas.microsoft.com/office/drawing/2010/main" val="0"/>
                  </a:ext>
                </a:extLst>
              </a:blip>
              <a:srcRect t="12272" r="86620" b="58882"/>
              <a:stretch/>
            </p:blipFill>
            <p:spPr bwMode="auto">
              <a:xfrm>
                <a:off x="6811836" y="2541916"/>
                <a:ext cx="2187790" cy="2554498"/>
              </a:xfrm>
              <a:prstGeom prst="rect">
                <a:avLst/>
              </a:prstGeom>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056DA004-7BF0-C5FE-5A17-EE6BB0413619}"/>
                  </a:ext>
                </a:extLst>
              </p:cNvPr>
              <p:cNvPicPr>
                <a:picLocks noChangeAspect="1"/>
              </p:cNvPicPr>
              <p:nvPr/>
            </p:nvPicPr>
            <p:blipFill rotWithShape="1">
              <a:blip r:embed="rId7"/>
              <a:srcRect t="12272" r="86390" b="35984"/>
              <a:stretch/>
            </p:blipFill>
            <p:spPr bwMode="auto">
              <a:xfrm>
                <a:off x="9559072" y="1349546"/>
                <a:ext cx="1924050" cy="3962400"/>
              </a:xfrm>
              <a:prstGeom prst="rect">
                <a:avLst/>
              </a:prstGeom>
              <a:ln>
                <a:noFill/>
              </a:ln>
              <a:extLst>
                <a:ext uri="{53640926-AAD7-44D8-BBD7-CCE9431645EC}">
                  <a14:shadowObscured xmlns:a14="http://schemas.microsoft.com/office/drawing/2010/main"/>
                </a:ext>
              </a:extLst>
            </p:spPr>
          </p:pic>
          <p:sp>
            <p:nvSpPr>
              <p:cNvPr id="17" name="AutoShape 5">
                <a:extLst>
                  <a:ext uri="{FF2B5EF4-FFF2-40B4-BE49-F238E27FC236}">
                    <a16:creationId xmlns:a16="http://schemas.microsoft.com/office/drawing/2014/main" id="{99717327-7EE6-C9AF-6626-BDE01C774260}"/>
                  </a:ext>
                </a:extLst>
              </p:cNvPr>
              <p:cNvSpPr>
                <a:spLocks noChangeArrowheads="1"/>
              </p:cNvSpPr>
              <p:nvPr/>
            </p:nvSpPr>
            <p:spPr bwMode="auto">
              <a:xfrm>
                <a:off x="3837280" y="4476317"/>
                <a:ext cx="1448040" cy="233227"/>
              </a:xfrm>
              <a:prstGeom prst="roundRect">
                <a:avLst>
                  <a:gd name="adj" fmla="val 16667"/>
                </a:avLst>
              </a:prstGeom>
              <a:noFill/>
              <a:ln w="28575" cap="flat" cmpd="sng" algn="ctr">
                <a:solidFill>
                  <a:srgbClr val="FF0000"/>
                </a:solidFill>
                <a:prstDash val="solid"/>
                <a:headEnd/>
                <a:tailEnd/>
              </a:ln>
              <a:effectLst/>
            </p:spPr>
            <p:txBody>
              <a:bodyPr rot="0" vert="horz" wrap="square" lIns="91440" tIns="45720" rIns="91440" bIns="45720" anchor="t" anchorCtr="0" upright="1">
                <a:noAutofit/>
              </a:bodyPr>
              <a:lstStyle/>
              <a:p>
                <a:endParaRPr lang="en-GB"/>
              </a:p>
            </p:txBody>
          </p:sp>
          <p:sp>
            <p:nvSpPr>
              <p:cNvPr id="18" name="AutoShape 5">
                <a:extLst>
                  <a:ext uri="{FF2B5EF4-FFF2-40B4-BE49-F238E27FC236}">
                    <a16:creationId xmlns:a16="http://schemas.microsoft.com/office/drawing/2014/main" id="{57C06DDF-675B-47E5-5948-BD9AC72E0452}"/>
                  </a:ext>
                </a:extLst>
              </p:cNvPr>
              <p:cNvSpPr>
                <a:spLocks noChangeArrowheads="1"/>
              </p:cNvSpPr>
              <p:nvPr/>
            </p:nvSpPr>
            <p:spPr bwMode="auto">
              <a:xfrm>
                <a:off x="6965261" y="4438183"/>
                <a:ext cx="804598" cy="250897"/>
              </a:xfrm>
              <a:prstGeom prst="roundRect">
                <a:avLst>
                  <a:gd name="adj" fmla="val 16667"/>
                </a:avLst>
              </a:prstGeom>
              <a:noFill/>
              <a:ln w="28575" cap="flat" cmpd="sng" algn="ctr">
                <a:solidFill>
                  <a:srgbClr val="FF0000"/>
                </a:solidFill>
                <a:prstDash val="solid"/>
                <a:headEnd/>
                <a:tailEnd/>
              </a:ln>
              <a:effectLst/>
            </p:spPr>
            <p:txBody>
              <a:bodyPr rot="0" vert="horz" wrap="square" lIns="91440" tIns="45720" rIns="91440" bIns="45720" anchor="t" anchorCtr="0" upright="1">
                <a:noAutofit/>
              </a:bodyPr>
              <a:lstStyle/>
              <a:p>
                <a:endParaRPr lang="en-GB"/>
              </a:p>
            </p:txBody>
          </p:sp>
          <p:sp>
            <p:nvSpPr>
              <p:cNvPr id="19" name="AutoShape 5">
                <a:extLst>
                  <a:ext uri="{FF2B5EF4-FFF2-40B4-BE49-F238E27FC236}">
                    <a16:creationId xmlns:a16="http://schemas.microsoft.com/office/drawing/2014/main" id="{FA11C4FD-7ADF-D2E7-8CB2-DF356B9CE6B5}"/>
                  </a:ext>
                </a:extLst>
              </p:cNvPr>
              <p:cNvSpPr>
                <a:spLocks noChangeArrowheads="1"/>
              </p:cNvSpPr>
              <p:nvPr/>
            </p:nvSpPr>
            <p:spPr bwMode="auto">
              <a:xfrm>
                <a:off x="9711930" y="4785861"/>
                <a:ext cx="722561" cy="209081"/>
              </a:xfrm>
              <a:prstGeom prst="roundRect">
                <a:avLst>
                  <a:gd name="adj" fmla="val 16667"/>
                </a:avLst>
              </a:prstGeom>
              <a:noFill/>
              <a:ln w="28575" cap="flat" cmpd="sng" algn="ctr">
                <a:solidFill>
                  <a:srgbClr val="FF0000"/>
                </a:solidFill>
                <a:prstDash val="solid"/>
                <a:headEnd/>
                <a:tailEnd/>
              </a:ln>
              <a:effectLst/>
            </p:spPr>
            <p:txBody>
              <a:bodyPr rot="0" vert="horz" wrap="square" lIns="91440" tIns="45720" rIns="91440" bIns="45720" anchor="t" anchorCtr="0" upright="1">
                <a:noAutofit/>
              </a:bodyPr>
              <a:lstStyle/>
              <a:p>
                <a:endParaRPr lang="en-GB"/>
              </a:p>
            </p:txBody>
          </p:sp>
        </p:grpSp>
      </p:grpSp>
    </p:spTree>
    <p:extLst>
      <p:ext uri="{BB962C8B-B14F-4D97-AF65-F5344CB8AC3E}">
        <p14:creationId xmlns:p14="http://schemas.microsoft.com/office/powerpoint/2010/main" val="1861685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E443283-EE74-8846-9DDC-9B8E07FDF945}"/>
              </a:ext>
            </a:extLst>
          </p:cNvPr>
          <p:cNvPicPr>
            <a:picLocks noChangeAspect="1"/>
          </p:cNvPicPr>
          <p:nvPr/>
        </p:nvPicPr>
        <p:blipFill>
          <a:blip r:embed="rId2"/>
          <a:stretch>
            <a:fillRect/>
          </a:stretch>
        </p:blipFill>
        <p:spPr>
          <a:xfrm>
            <a:off x="-1" y="6149340"/>
            <a:ext cx="12204000" cy="704443"/>
          </a:xfrm>
          <a:prstGeom prst="rect">
            <a:avLst/>
          </a:prstGeom>
        </p:spPr>
      </p:pic>
      <p:sp>
        <p:nvSpPr>
          <p:cNvPr id="9" name="Slide Number Placeholder 8">
            <a:extLst>
              <a:ext uri="{FF2B5EF4-FFF2-40B4-BE49-F238E27FC236}">
                <a16:creationId xmlns:a16="http://schemas.microsoft.com/office/drawing/2014/main" id="{D046C2B7-10F9-A941-9D94-28ACA410B57B}"/>
              </a:ext>
            </a:extLst>
          </p:cNvPr>
          <p:cNvSpPr>
            <a:spLocks noGrp="1"/>
          </p:cNvSpPr>
          <p:nvPr>
            <p:ph type="sldNum" sz="quarter" idx="12"/>
          </p:nvPr>
        </p:nvSpPr>
        <p:spPr/>
        <p:txBody>
          <a:bodyPr/>
          <a:lstStyle/>
          <a:p>
            <a:fld id="{BFEC4FBF-8FD2-3846-B9FD-6FBD58947F18}" type="slidenum">
              <a:rPr lang="en-GB" smtClean="0"/>
              <a:t>32</a:t>
            </a:fld>
            <a:endParaRPr lang="en-GB"/>
          </a:p>
        </p:txBody>
      </p:sp>
      <p:sp>
        <p:nvSpPr>
          <p:cNvPr id="2" name="TextBox 1">
            <a:extLst>
              <a:ext uri="{FF2B5EF4-FFF2-40B4-BE49-F238E27FC236}">
                <a16:creationId xmlns:a16="http://schemas.microsoft.com/office/drawing/2014/main" id="{37199937-975C-93CB-288D-AAE79CB44A3D}"/>
              </a:ext>
            </a:extLst>
          </p:cNvPr>
          <p:cNvSpPr txBox="1"/>
          <p:nvPr/>
        </p:nvSpPr>
        <p:spPr>
          <a:xfrm>
            <a:off x="698074" y="389997"/>
            <a:ext cx="6112274" cy="3016210"/>
          </a:xfrm>
          <a:prstGeom prst="rect">
            <a:avLst/>
          </a:prstGeom>
          <a:noFill/>
        </p:spPr>
        <p:txBody>
          <a:bodyPr wrap="square">
            <a:spAutoFit/>
          </a:bodyPr>
          <a:lstStyle/>
          <a:p>
            <a:r>
              <a:rPr lang="en-US" sz="2800" b="1" dirty="0">
                <a:solidFill>
                  <a:srgbClr val="00747E"/>
                </a:solidFill>
                <a:latin typeface="Arial" panose="020B0604020202020204" pitchFamily="34" charset="0"/>
                <a:cs typeface="Arial" panose="020B0604020202020204" pitchFamily="34" charset="0"/>
              </a:rPr>
              <a:t>TRuST other functions</a:t>
            </a:r>
          </a:p>
          <a:p>
            <a:r>
              <a:rPr lang="en-US" dirty="0">
                <a:latin typeface="Arial" panose="020B0604020202020204" pitchFamily="34" charset="0"/>
                <a:cs typeface="Arial" panose="020B0604020202020204" pitchFamily="34" charset="0"/>
              </a:rPr>
              <a:t>See </a:t>
            </a:r>
            <a:r>
              <a:rPr lang="en-GB" dirty="0">
                <a:latin typeface="Arial" panose="020B0604020202020204" pitchFamily="34" charset="0"/>
                <a:cs typeface="Arial" panose="020B0604020202020204" pitchFamily="34" charset="0"/>
              </a:rPr>
              <a:t>GREAT-2 Training Presentation 3 Randomisation</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Recording IMP as discontinued</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Recording IMP as lost</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Allocating replacement packs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Viewing randomisation details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Viewing drug accountability</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2734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33</a:t>
            </a:fld>
            <a:endParaRPr lang="en-GB"/>
          </a:p>
        </p:txBody>
      </p:sp>
      <p:sp>
        <p:nvSpPr>
          <p:cNvPr id="8" name="Title 1">
            <a:extLst>
              <a:ext uri="{FF2B5EF4-FFF2-40B4-BE49-F238E27FC236}">
                <a16:creationId xmlns:a16="http://schemas.microsoft.com/office/drawing/2014/main" id="{8C055549-5DD9-4C66-85CD-C97B74304643}"/>
              </a:ext>
            </a:extLst>
          </p:cNvPr>
          <p:cNvSpPr txBox="1">
            <a:spLocks/>
          </p:cNvSpPr>
          <p:nvPr/>
        </p:nvSpPr>
        <p:spPr>
          <a:xfrm>
            <a:off x="1524000" y="1122363"/>
            <a:ext cx="9144000" cy="238760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br>
              <a:rPr lang="en-GB" dirty="0"/>
            </a:br>
            <a:r>
              <a:rPr lang="en-GB" sz="3600" b="1" dirty="0">
                <a:solidFill>
                  <a:srgbClr val="007481"/>
                </a:solidFill>
                <a:latin typeface="Arial" panose="020B0604020202020204" pitchFamily="34" charset="0"/>
                <a:cs typeface="Arial" panose="020B0604020202020204" pitchFamily="34" charset="0"/>
              </a:rPr>
              <a:t>Emergency Unblinding </a:t>
            </a:r>
            <a:br>
              <a:rPr lang="en-GB" dirty="0"/>
            </a:br>
            <a:endParaRPr lang="en-GB" dirty="0"/>
          </a:p>
        </p:txBody>
      </p:sp>
    </p:spTree>
    <p:extLst>
      <p:ext uri="{BB962C8B-B14F-4D97-AF65-F5344CB8AC3E}">
        <p14:creationId xmlns:p14="http://schemas.microsoft.com/office/powerpoint/2010/main" val="3861177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34</a:t>
            </a:fld>
            <a:endParaRPr lang="en-GB"/>
          </a:p>
        </p:txBody>
      </p:sp>
      <p:sp>
        <p:nvSpPr>
          <p:cNvPr id="4" name="TextBox 3">
            <a:extLst>
              <a:ext uri="{FF2B5EF4-FFF2-40B4-BE49-F238E27FC236}">
                <a16:creationId xmlns:a16="http://schemas.microsoft.com/office/drawing/2014/main" id="{2FB3D159-CC44-868A-C4A5-6DDFF04E9344}"/>
              </a:ext>
            </a:extLst>
          </p:cNvPr>
          <p:cNvSpPr txBox="1"/>
          <p:nvPr/>
        </p:nvSpPr>
        <p:spPr>
          <a:xfrm>
            <a:off x="617415" y="644391"/>
            <a:ext cx="10957169" cy="5478423"/>
          </a:xfrm>
          <a:prstGeom prst="rect">
            <a:avLst/>
          </a:prstGeom>
          <a:noFill/>
        </p:spPr>
        <p:txBody>
          <a:bodyPr wrap="square" rtlCol="0">
            <a:spAutoFit/>
          </a:bodyPr>
          <a:lstStyle/>
          <a:p>
            <a:r>
              <a:rPr lang="en-GB" sz="2000" b="1" dirty="0">
                <a:solidFill>
                  <a:srgbClr val="007481"/>
                </a:solidFill>
                <a:latin typeface="Arial" panose="020B0604020202020204" pitchFamily="34" charset="0"/>
                <a:ea typeface="Calibri" panose="020F0502020204030204" pitchFamily="34" charset="0"/>
                <a:cs typeface="Arial" panose="020B0604020202020204" pitchFamily="34" charset="0"/>
              </a:rPr>
              <a:t>Unblinding</a:t>
            </a:r>
          </a:p>
          <a:p>
            <a:endParaRPr lang="en-GB" sz="2000" b="1" dirty="0">
              <a:solidFill>
                <a:srgbClr val="007481"/>
              </a:solidFill>
              <a:latin typeface="Arial" panose="020B0604020202020204" pitchFamily="34" charset="0"/>
              <a:ea typeface="Calibri" panose="020F0502020204030204" pitchFamily="34" charset="0"/>
              <a:cs typeface="Arial" panose="020B0604020202020204" pitchFamily="34" charset="0"/>
            </a:endParaRPr>
          </a:p>
          <a:p>
            <a:pPr marL="342900" indent="-342900">
              <a:spcAft>
                <a:spcPts val="1200"/>
              </a:spcAft>
              <a:buFont typeface="Arial" panose="020B0604020202020204" pitchFamily="34" charset="0"/>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Emergency unblinding will be carried out by the PI or delegate.</a:t>
            </a:r>
          </a:p>
          <a:p>
            <a:pPr marL="342900" indent="-342900">
              <a:buFont typeface="Arial" panose="020B0604020202020204" pitchFamily="34" charset="0"/>
              <a:buChar char="•"/>
            </a:pPr>
            <a:r>
              <a:rPr lang="en-GB" sz="2000" dirty="0" err="1">
                <a:latin typeface="Arial" panose="020B0604020202020204" pitchFamily="34" charset="0"/>
                <a:cs typeface="Arial" panose="020B0604020202020204" pitchFamily="34" charset="0"/>
              </a:rPr>
              <a:t>TRuST</a:t>
            </a:r>
            <a:r>
              <a:rPr lang="en-GB" sz="2000" dirty="0">
                <a:latin typeface="Arial" panose="020B0604020202020204" pitchFamily="34" charset="0"/>
                <a:cs typeface="Arial" panose="020B0604020202020204" pitchFamily="34" charset="0"/>
              </a:rPr>
              <a:t> access will be provided to the local PI for individual participant unblinding in the event of a medical emergency. </a:t>
            </a:r>
          </a:p>
          <a:p>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Local Clinical Trial Pharmacy will hold unblinded Clinical Trial Request Forms, unblinding must be carried out in </a:t>
            </a:r>
            <a:r>
              <a:rPr lang="en-GB" sz="2000" dirty="0" err="1">
                <a:latin typeface="Arial" panose="020B0604020202020204" pitchFamily="34" charset="0"/>
                <a:cs typeface="Arial" panose="020B0604020202020204" pitchFamily="34" charset="0"/>
              </a:rPr>
              <a:t>TRuST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TRuST</a:t>
            </a:r>
            <a:r>
              <a:rPr lang="en-GB" sz="2000" dirty="0">
                <a:latin typeface="Arial" panose="020B0604020202020204" pitchFamily="34" charset="0"/>
                <a:cs typeface="Arial" panose="020B0604020202020204" pitchFamily="34" charset="0"/>
              </a:rPr>
              <a:t> informs Sponsor, CI and TM</a:t>
            </a:r>
          </a:p>
          <a:p>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Disclosure of the unblinding result should be to individuals involved in the participant’s care only. </a:t>
            </a:r>
          </a:p>
          <a:p>
            <a:pPr marL="342900" indent="-342900">
              <a:buFont typeface="Arial" panose="020B0604020202020204" pitchFamily="34" charset="0"/>
              <a:buChar char="•"/>
            </a:pPr>
            <a:endParaRPr lang="en-GB" sz="20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solidFill>
                  <a:srgbClr val="000000"/>
                </a:solidFill>
                <a:latin typeface="Arial" panose="020B0604020202020204" pitchFamily="34" charset="0"/>
                <a:cs typeface="Arial" panose="020B0604020202020204" pitchFamily="34" charset="0"/>
              </a:rPr>
              <a:t>PI and those delegated this task must complete 2 dummy unblinding. This m</a:t>
            </a:r>
            <a:r>
              <a:rPr lang="en-GB" sz="2000" b="0" i="0" u="none" strike="noStrike" baseline="0" dirty="0">
                <a:solidFill>
                  <a:srgbClr val="000000"/>
                </a:solidFill>
                <a:latin typeface="Arial" panose="020B0604020202020204" pitchFamily="34" charset="0"/>
                <a:cs typeface="Arial" panose="020B0604020202020204" pitchFamily="34" charset="0"/>
              </a:rPr>
              <a:t>ust be recorded in Training Log in ISF</a:t>
            </a:r>
          </a:p>
          <a:p>
            <a:endParaRPr lang="en-GB" sz="2000" b="0" i="0" u="none" strike="noStrike" baseline="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See the GREAT-2 Unblinding presentation for details of how to perform unblinding in </a:t>
            </a:r>
            <a:r>
              <a:rPr lang="en-GB" sz="2000" dirty="0" err="1">
                <a:latin typeface="Arial" panose="020B0604020202020204" pitchFamily="34" charset="0"/>
                <a:cs typeface="Arial" panose="020B0604020202020204" pitchFamily="34" charset="0"/>
              </a:rPr>
              <a:t>TRuST</a:t>
            </a:r>
            <a:endParaRPr lang="en-GB" sz="2000" b="0" i="0" u="none" strike="noStrike" baseline="0" dirty="0">
              <a:solidFill>
                <a:srgbClr val="000000"/>
              </a:solidFill>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97098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35</a:t>
            </a:fld>
            <a:endParaRPr lang="en-GB"/>
          </a:p>
        </p:txBody>
      </p:sp>
      <p:sp>
        <p:nvSpPr>
          <p:cNvPr id="8" name="Title 1">
            <a:extLst>
              <a:ext uri="{FF2B5EF4-FFF2-40B4-BE49-F238E27FC236}">
                <a16:creationId xmlns:a16="http://schemas.microsoft.com/office/drawing/2014/main" id="{8C055549-5DD9-4C66-85CD-C97B74304643}"/>
              </a:ext>
            </a:extLst>
          </p:cNvPr>
          <p:cNvSpPr txBox="1">
            <a:spLocks/>
          </p:cNvSpPr>
          <p:nvPr/>
        </p:nvSpPr>
        <p:spPr>
          <a:xfrm>
            <a:off x="1524000" y="1122363"/>
            <a:ext cx="9144000" cy="23876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br>
              <a:rPr lang="en-GB" dirty="0"/>
            </a:br>
            <a:br>
              <a:rPr lang="en-GB" dirty="0">
                <a:solidFill>
                  <a:srgbClr val="007481"/>
                </a:solidFill>
                <a:latin typeface="Arial" panose="020B0604020202020204" pitchFamily="34" charset="0"/>
                <a:cs typeface="Arial" panose="020B0604020202020204" pitchFamily="34" charset="0"/>
              </a:rPr>
            </a:br>
            <a:r>
              <a:rPr lang="en-GB" sz="3600" b="1" dirty="0">
                <a:solidFill>
                  <a:srgbClr val="007481"/>
                </a:solidFill>
                <a:latin typeface="Arial" panose="020B0604020202020204" pitchFamily="34" charset="0"/>
                <a:cs typeface="Arial" panose="020B0604020202020204" pitchFamily="34" charset="0"/>
              </a:rPr>
              <a:t>Visits (post-randomisation)</a:t>
            </a:r>
            <a:br>
              <a:rPr lang="en-GB" dirty="0"/>
            </a:br>
            <a:endParaRPr lang="en-GB" dirty="0"/>
          </a:p>
        </p:txBody>
      </p:sp>
    </p:spTree>
    <p:extLst>
      <p:ext uri="{BB962C8B-B14F-4D97-AF65-F5344CB8AC3E}">
        <p14:creationId xmlns:p14="http://schemas.microsoft.com/office/powerpoint/2010/main" val="539111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2"/>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46ACD137-25FF-47FC-8EDD-6A1440124F55}"/>
              </a:ext>
            </a:extLst>
          </p:cNvPr>
          <p:cNvSpPr txBox="1"/>
          <p:nvPr/>
        </p:nvSpPr>
        <p:spPr>
          <a:xfrm>
            <a:off x="756139" y="358924"/>
            <a:ext cx="10597661" cy="2893100"/>
          </a:xfrm>
          <a:prstGeom prst="rect">
            <a:avLst/>
          </a:prstGeom>
          <a:noFill/>
        </p:spPr>
        <p:txBody>
          <a:bodyPr wrap="square" rtlCol="0">
            <a:spAutoFit/>
          </a:bodyPr>
          <a:lstStyle/>
          <a:p>
            <a:r>
              <a:rPr lang="en-GB" sz="2000" b="1" dirty="0">
                <a:solidFill>
                  <a:srgbClr val="007481"/>
                </a:solidFill>
                <a:latin typeface="Arial" panose="020B0604020202020204" pitchFamily="34" charset="0"/>
                <a:cs typeface="Arial" panose="020B0604020202020204" pitchFamily="34" charset="0"/>
              </a:rPr>
              <a:t>Visit 3 – Day 7 </a:t>
            </a:r>
            <a:r>
              <a:rPr lang="en-GB" sz="1600" b="1" dirty="0">
                <a:solidFill>
                  <a:srgbClr val="007481"/>
                </a:solidFill>
                <a:latin typeface="Arial" panose="020B0604020202020204" pitchFamily="34" charset="0"/>
                <a:cs typeface="Arial" panose="020B0604020202020204" pitchFamily="34" charset="0"/>
              </a:rPr>
              <a:t>+/- 2 days </a:t>
            </a:r>
            <a:r>
              <a:rPr lang="en-GB" sz="2000" b="1" dirty="0">
                <a:solidFill>
                  <a:srgbClr val="007481"/>
                </a:solidFill>
                <a:latin typeface="Arial" panose="020B0604020202020204" pitchFamily="34" charset="0"/>
                <a:cs typeface="Arial" panose="020B0604020202020204" pitchFamily="34" charset="0"/>
              </a:rPr>
              <a:t>(approx. 45 min)</a:t>
            </a:r>
          </a:p>
          <a:p>
            <a:pPr lvl="0"/>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Establish participant identity</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Adverse event recording</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Concomitant medication check</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Vital signs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Exacerbation recording</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Research blood samples</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Sputum samples</a:t>
            </a:r>
          </a:p>
          <a:p>
            <a:pPr marL="285750" lvl="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CBCFB597-C6B8-4469-BD08-6FD343700A17}"/>
              </a:ext>
            </a:extLst>
          </p:cNvPr>
          <p:cNvSpPr>
            <a:spLocks noGrp="1"/>
          </p:cNvSpPr>
          <p:nvPr>
            <p:ph type="sldNum" sz="quarter" idx="12"/>
          </p:nvPr>
        </p:nvSpPr>
        <p:spPr/>
        <p:txBody>
          <a:bodyPr/>
          <a:lstStyle/>
          <a:p>
            <a:fld id="{8DC25873-D336-487A-A319-996D5E8BF626}" type="slidenum">
              <a:rPr lang="en-GB" smtClean="0"/>
              <a:t>36</a:t>
            </a:fld>
            <a:endParaRPr lang="en-GB"/>
          </a:p>
        </p:txBody>
      </p:sp>
      <p:sp>
        <p:nvSpPr>
          <p:cNvPr id="6" name="TextBox 5">
            <a:extLst>
              <a:ext uri="{FF2B5EF4-FFF2-40B4-BE49-F238E27FC236}">
                <a16:creationId xmlns:a16="http://schemas.microsoft.com/office/drawing/2014/main" id="{815D7199-92E7-1914-FF61-A8A4017F2724}"/>
              </a:ext>
            </a:extLst>
          </p:cNvPr>
          <p:cNvSpPr txBox="1"/>
          <p:nvPr/>
        </p:nvSpPr>
        <p:spPr>
          <a:xfrm>
            <a:off x="756138" y="3115633"/>
            <a:ext cx="10597661" cy="3170099"/>
          </a:xfrm>
          <a:prstGeom prst="rect">
            <a:avLst/>
          </a:prstGeom>
          <a:noFill/>
        </p:spPr>
        <p:txBody>
          <a:bodyPr wrap="square" rtlCol="0">
            <a:spAutoFit/>
          </a:bodyPr>
          <a:lstStyle/>
          <a:p>
            <a:r>
              <a:rPr lang="en-GB" sz="2000" b="1" dirty="0">
                <a:solidFill>
                  <a:srgbClr val="007481"/>
                </a:solidFill>
                <a:latin typeface="Arial" panose="020B0604020202020204" pitchFamily="34" charset="0"/>
                <a:cs typeface="Arial" panose="020B0604020202020204" pitchFamily="34" charset="0"/>
              </a:rPr>
              <a:t>Visit 4 – Day 14 </a:t>
            </a:r>
            <a:r>
              <a:rPr lang="en-GB" sz="1600" b="1" dirty="0">
                <a:solidFill>
                  <a:srgbClr val="007481"/>
                </a:solidFill>
                <a:latin typeface="Arial" panose="020B0604020202020204" pitchFamily="34" charset="0"/>
                <a:cs typeface="Arial" panose="020B0604020202020204" pitchFamily="34" charset="0"/>
              </a:rPr>
              <a:t>+/- 2 days </a:t>
            </a:r>
            <a:r>
              <a:rPr lang="en-GB" sz="2000" b="1" dirty="0">
                <a:solidFill>
                  <a:srgbClr val="007481"/>
                </a:solidFill>
                <a:latin typeface="Arial" panose="020B0604020202020204" pitchFamily="34" charset="0"/>
                <a:cs typeface="Arial" panose="020B0604020202020204" pitchFamily="34" charset="0"/>
              </a:rPr>
              <a:t>(approx. 45 min)</a:t>
            </a:r>
          </a:p>
          <a:p>
            <a:pPr lvl="0"/>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Establish participant identity</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Adverse event recording</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Concomitant medication check</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Vital signs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Exacerbation recording</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Questionnaires</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Research blood samples</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Sputum samples</a:t>
            </a:r>
          </a:p>
          <a:p>
            <a:pPr marL="285750" lvl="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014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2"/>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46ACD137-25FF-47FC-8EDD-6A1440124F55}"/>
              </a:ext>
            </a:extLst>
          </p:cNvPr>
          <p:cNvSpPr txBox="1"/>
          <p:nvPr/>
        </p:nvSpPr>
        <p:spPr>
          <a:xfrm>
            <a:off x="756139" y="237004"/>
            <a:ext cx="10597661" cy="6001643"/>
          </a:xfrm>
          <a:prstGeom prst="rect">
            <a:avLst/>
          </a:prstGeom>
          <a:noFill/>
        </p:spPr>
        <p:txBody>
          <a:bodyPr wrap="square" rtlCol="0">
            <a:spAutoFit/>
          </a:bodyPr>
          <a:lstStyle/>
          <a:p>
            <a:r>
              <a:rPr lang="en-GB" sz="2000" b="1" dirty="0">
                <a:solidFill>
                  <a:srgbClr val="007481"/>
                </a:solidFill>
                <a:latin typeface="Arial" panose="020B0604020202020204" pitchFamily="34" charset="0"/>
                <a:cs typeface="Arial" panose="020B0604020202020204" pitchFamily="34" charset="0"/>
              </a:rPr>
              <a:t>Visit 5 – Day 28 </a:t>
            </a:r>
            <a:r>
              <a:rPr lang="en-GB" sz="1600" b="1" dirty="0">
                <a:solidFill>
                  <a:srgbClr val="007481"/>
                </a:solidFill>
                <a:latin typeface="Arial" panose="020B0604020202020204" pitchFamily="34" charset="0"/>
                <a:cs typeface="Arial" panose="020B0604020202020204" pitchFamily="34" charset="0"/>
              </a:rPr>
              <a:t>+/- 2 days </a:t>
            </a:r>
            <a:r>
              <a:rPr lang="en-GB" sz="2000" b="1" dirty="0">
                <a:solidFill>
                  <a:srgbClr val="007481"/>
                </a:solidFill>
                <a:latin typeface="Arial" panose="020B0604020202020204" pitchFamily="34" charset="0"/>
                <a:cs typeface="Arial" panose="020B0604020202020204" pitchFamily="34" charset="0"/>
              </a:rPr>
              <a:t>trial medication 2</a:t>
            </a:r>
            <a:r>
              <a:rPr lang="en-GB" sz="2000" b="1" baseline="30000" dirty="0">
                <a:solidFill>
                  <a:srgbClr val="007481"/>
                </a:solidFill>
                <a:latin typeface="Arial" panose="020B0604020202020204" pitchFamily="34" charset="0"/>
                <a:cs typeface="Arial" panose="020B0604020202020204" pitchFamily="34" charset="0"/>
              </a:rPr>
              <a:t>nd</a:t>
            </a:r>
            <a:r>
              <a:rPr lang="en-GB" sz="2000" b="1" dirty="0">
                <a:solidFill>
                  <a:srgbClr val="007481"/>
                </a:solidFill>
                <a:latin typeface="Arial" panose="020B0604020202020204" pitchFamily="34" charset="0"/>
                <a:cs typeface="Arial" panose="020B0604020202020204" pitchFamily="34" charset="0"/>
              </a:rPr>
              <a:t> dose (approx. 5 – 6 hours)</a:t>
            </a:r>
          </a:p>
          <a:p>
            <a:r>
              <a:rPr lang="en-GB" sz="2000" b="1" dirty="0">
                <a:solidFill>
                  <a:srgbClr val="007481"/>
                </a:solidFill>
                <a:latin typeface="Arial" panose="020B0604020202020204" pitchFamily="34" charset="0"/>
                <a:cs typeface="Arial" panose="020B0604020202020204" pitchFamily="34" charset="0"/>
              </a:rPr>
              <a:t>Visit 6 – Day 56 </a:t>
            </a:r>
            <a:r>
              <a:rPr lang="en-GB" sz="1600" b="1" dirty="0">
                <a:solidFill>
                  <a:srgbClr val="007481"/>
                </a:solidFill>
                <a:latin typeface="Arial" panose="020B0604020202020204" pitchFamily="34" charset="0"/>
                <a:cs typeface="Arial" panose="020B0604020202020204" pitchFamily="34" charset="0"/>
              </a:rPr>
              <a:t>+/- 2 days </a:t>
            </a:r>
            <a:r>
              <a:rPr lang="en-GB" sz="2000" b="1" dirty="0">
                <a:solidFill>
                  <a:srgbClr val="007481"/>
                </a:solidFill>
                <a:latin typeface="Arial" panose="020B0604020202020204" pitchFamily="34" charset="0"/>
                <a:cs typeface="Arial" panose="020B0604020202020204" pitchFamily="34" charset="0"/>
              </a:rPr>
              <a:t>trial medication 3</a:t>
            </a:r>
            <a:r>
              <a:rPr lang="en-GB" sz="2000" b="1" baseline="30000" dirty="0">
                <a:solidFill>
                  <a:srgbClr val="007481"/>
                </a:solidFill>
                <a:latin typeface="Arial" panose="020B0604020202020204" pitchFamily="34" charset="0"/>
                <a:cs typeface="Arial" panose="020B0604020202020204" pitchFamily="34" charset="0"/>
              </a:rPr>
              <a:t>rd</a:t>
            </a:r>
            <a:r>
              <a:rPr lang="en-GB" sz="2000" b="1" dirty="0">
                <a:solidFill>
                  <a:srgbClr val="007481"/>
                </a:solidFill>
                <a:latin typeface="Arial" panose="020B0604020202020204" pitchFamily="34" charset="0"/>
                <a:cs typeface="Arial" panose="020B0604020202020204" pitchFamily="34" charset="0"/>
              </a:rPr>
              <a:t> dose (approx. 5 – 6 hours)</a:t>
            </a:r>
          </a:p>
          <a:p>
            <a:pPr lvl="0"/>
            <a:endParaRPr lang="en-GB" sz="1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Establish participant identity</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Adverse event recording</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Concomitant medication check</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Vital signs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Exacerbation recording</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Urine pregnancy test, if required</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Confirmation to receive trial medication by delegated doctor</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NHS blood samples</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Pre-dose research blood samples</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Sputum samples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Spirometry</a:t>
            </a:r>
          </a:p>
          <a:p>
            <a:pPr marL="285750" lvl="0" indent="-285750">
              <a:buFont typeface="Arial" panose="020B0604020202020204" pitchFamily="34" charset="0"/>
              <a:buChar char="•"/>
            </a:pPr>
            <a:r>
              <a:rPr lang="en-GB" b="1" dirty="0">
                <a:latin typeface="Arial" panose="020B0604020202020204" pitchFamily="34" charset="0"/>
                <a:cs typeface="Arial" panose="020B0604020202020204" pitchFamily="34" charset="0"/>
              </a:rPr>
              <a:t>Pre-dose anti-histamine</a:t>
            </a:r>
          </a:p>
          <a:p>
            <a:pPr marL="285750" lvl="0" indent="-285750">
              <a:buFont typeface="Arial" panose="020B0604020202020204" pitchFamily="34" charset="0"/>
              <a:buChar char="•"/>
            </a:pPr>
            <a:r>
              <a:rPr lang="en-GB" b="1" dirty="0">
                <a:latin typeface="Arial" panose="020B0604020202020204" pitchFamily="34" charset="0"/>
                <a:cs typeface="Arial" panose="020B0604020202020204" pitchFamily="34" charset="0"/>
              </a:rPr>
              <a:t>Administration of trial medication (240 mins)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Vital signs during administration of trial medication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Questionnaires</a:t>
            </a:r>
          </a:p>
          <a:p>
            <a:pPr marL="285750" lvl="0" indent="-285750">
              <a:buFont typeface="Arial" panose="020B0604020202020204" pitchFamily="34" charset="0"/>
              <a:buChar char="•"/>
            </a:pPr>
            <a:r>
              <a:rPr lang="en-GB" b="1" dirty="0">
                <a:latin typeface="Arial" panose="020B0604020202020204" pitchFamily="34" charset="0"/>
                <a:cs typeface="Arial" panose="020B0604020202020204" pitchFamily="34" charset="0"/>
              </a:rPr>
              <a:t>Post-dose observation (30 mins</a:t>
            </a:r>
            <a:r>
              <a:rPr lang="en-GB" dirty="0">
                <a:latin typeface="Arial" panose="020B0604020202020204" pitchFamily="34" charset="0"/>
                <a:cs typeface="Arial" panose="020B0604020202020204" pitchFamily="34" charset="0"/>
              </a:rPr>
              <a:t>)</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Post-dose research blood samples</a:t>
            </a:r>
          </a:p>
          <a:p>
            <a:pPr marL="285750" lvl="0" indent="-2857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Participants should be offered refreshments/snack</a:t>
            </a:r>
          </a:p>
        </p:txBody>
      </p:sp>
      <p:sp>
        <p:nvSpPr>
          <p:cNvPr id="5" name="Slide Number Placeholder 4">
            <a:extLst>
              <a:ext uri="{FF2B5EF4-FFF2-40B4-BE49-F238E27FC236}">
                <a16:creationId xmlns:a16="http://schemas.microsoft.com/office/drawing/2014/main" id="{CBCFB597-C6B8-4469-BD08-6FD343700A17}"/>
              </a:ext>
            </a:extLst>
          </p:cNvPr>
          <p:cNvSpPr>
            <a:spLocks noGrp="1"/>
          </p:cNvSpPr>
          <p:nvPr>
            <p:ph type="sldNum" sz="quarter" idx="12"/>
          </p:nvPr>
        </p:nvSpPr>
        <p:spPr/>
        <p:txBody>
          <a:bodyPr/>
          <a:lstStyle/>
          <a:p>
            <a:fld id="{8DC25873-D336-487A-A319-996D5E8BF626}" type="slidenum">
              <a:rPr lang="en-GB" smtClean="0"/>
              <a:t>37</a:t>
            </a:fld>
            <a:endParaRPr lang="en-GB"/>
          </a:p>
        </p:txBody>
      </p:sp>
    </p:spTree>
    <p:extLst>
      <p:ext uri="{BB962C8B-B14F-4D97-AF65-F5344CB8AC3E}">
        <p14:creationId xmlns:p14="http://schemas.microsoft.com/office/powerpoint/2010/main" val="42130318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2"/>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46ACD137-25FF-47FC-8EDD-6A1440124F55}"/>
              </a:ext>
            </a:extLst>
          </p:cNvPr>
          <p:cNvSpPr txBox="1"/>
          <p:nvPr/>
        </p:nvSpPr>
        <p:spPr>
          <a:xfrm>
            <a:off x="756139" y="358924"/>
            <a:ext cx="10597661" cy="4062651"/>
          </a:xfrm>
          <a:prstGeom prst="rect">
            <a:avLst/>
          </a:prstGeom>
          <a:noFill/>
        </p:spPr>
        <p:txBody>
          <a:bodyPr wrap="square" rtlCol="0">
            <a:spAutoFit/>
          </a:bodyPr>
          <a:lstStyle/>
          <a:p>
            <a:r>
              <a:rPr lang="en-GB" sz="2000" b="1" dirty="0">
                <a:solidFill>
                  <a:srgbClr val="007481"/>
                </a:solidFill>
                <a:latin typeface="Arial" panose="020B0604020202020204" pitchFamily="34" charset="0"/>
                <a:cs typeface="Arial" panose="020B0604020202020204" pitchFamily="34" charset="0"/>
              </a:rPr>
              <a:t>Visit timelines</a:t>
            </a:r>
          </a:p>
          <a:p>
            <a:endParaRPr lang="en-GB" sz="2000" b="1" dirty="0">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If a patient is too ill to attend visit 5 or 6 to receive trial medication, the visit may be delayed by up to 7 days</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 next visit should be calculated from the delayed visit date.</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If a delay of more than 7 days occurs, the scheduled visit should take place but no trial medication will be given. Subsequent visits will take place as originally scheduled. </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Missed assessments or missed trial medication will not be reported as breaches when this is due to participant choice or a clinical decision.</a:t>
            </a:r>
          </a:p>
          <a:p>
            <a:endParaRPr lang="en-GB"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CBCFB597-C6B8-4469-BD08-6FD343700A17}"/>
              </a:ext>
            </a:extLst>
          </p:cNvPr>
          <p:cNvSpPr>
            <a:spLocks noGrp="1"/>
          </p:cNvSpPr>
          <p:nvPr>
            <p:ph type="sldNum" sz="quarter" idx="12"/>
          </p:nvPr>
        </p:nvSpPr>
        <p:spPr/>
        <p:txBody>
          <a:bodyPr/>
          <a:lstStyle/>
          <a:p>
            <a:fld id="{8DC25873-D336-487A-A319-996D5E8BF626}" type="slidenum">
              <a:rPr lang="en-GB" smtClean="0"/>
              <a:t>38</a:t>
            </a:fld>
            <a:endParaRPr lang="en-GB"/>
          </a:p>
        </p:txBody>
      </p:sp>
    </p:spTree>
    <p:extLst>
      <p:ext uri="{BB962C8B-B14F-4D97-AF65-F5344CB8AC3E}">
        <p14:creationId xmlns:p14="http://schemas.microsoft.com/office/powerpoint/2010/main" val="4028615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2"/>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46ACD137-25FF-47FC-8EDD-6A1440124F55}"/>
              </a:ext>
            </a:extLst>
          </p:cNvPr>
          <p:cNvSpPr txBox="1"/>
          <p:nvPr/>
        </p:nvSpPr>
        <p:spPr>
          <a:xfrm>
            <a:off x="756139" y="343684"/>
            <a:ext cx="10597661" cy="3724096"/>
          </a:xfrm>
          <a:prstGeom prst="rect">
            <a:avLst/>
          </a:prstGeom>
          <a:noFill/>
        </p:spPr>
        <p:txBody>
          <a:bodyPr wrap="square" rtlCol="0">
            <a:spAutoFit/>
          </a:bodyPr>
          <a:lstStyle/>
          <a:p>
            <a:r>
              <a:rPr lang="en-GB" sz="2000" b="1" dirty="0">
                <a:solidFill>
                  <a:srgbClr val="007481"/>
                </a:solidFill>
                <a:latin typeface="Arial" panose="020B0604020202020204" pitchFamily="34" charset="0"/>
                <a:cs typeface="Arial" panose="020B0604020202020204" pitchFamily="34" charset="0"/>
              </a:rPr>
              <a:t>Visit 7 – Day 84 </a:t>
            </a:r>
            <a:r>
              <a:rPr lang="en-GB" sz="1600" b="1" dirty="0">
                <a:solidFill>
                  <a:srgbClr val="007481"/>
                </a:solidFill>
                <a:latin typeface="Arial" panose="020B0604020202020204" pitchFamily="34" charset="0"/>
                <a:cs typeface="Arial" panose="020B0604020202020204" pitchFamily="34" charset="0"/>
              </a:rPr>
              <a:t>+/- 4 days </a:t>
            </a:r>
            <a:r>
              <a:rPr lang="en-GB" sz="2000" b="1" dirty="0">
                <a:solidFill>
                  <a:srgbClr val="007481"/>
                </a:solidFill>
                <a:latin typeface="Arial" panose="020B0604020202020204" pitchFamily="34" charset="0"/>
                <a:cs typeface="Arial" panose="020B0604020202020204" pitchFamily="34" charset="0"/>
              </a:rPr>
              <a:t>(approx. 45 mins)</a:t>
            </a:r>
          </a:p>
          <a:p>
            <a:pPr lvl="0"/>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Establish participant identity</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Adverse event recording</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Concomitant medication check</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Vital signs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Exacerbation recording</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NHS blood samples</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Research blood samples</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Sputum samples</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Spirometry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Questionnaires (including end of treatment questionnaire)</a:t>
            </a:r>
          </a:p>
          <a:p>
            <a:pPr marL="285750" lvl="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CBCFB597-C6B8-4469-BD08-6FD343700A17}"/>
              </a:ext>
            </a:extLst>
          </p:cNvPr>
          <p:cNvSpPr>
            <a:spLocks noGrp="1"/>
          </p:cNvSpPr>
          <p:nvPr>
            <p:ph type="sldNum" sz="quarter" idx="12"/>
          </p:nvPr>
        </p:nvSpPr>
        <p:spPr/>
        <p:txBody>
          <a:bodyPr/>
          <a:lstStyle/>
          <a:p>
            <a:fld id="{8DC25873-D336-487A-A319-996D5E8BF626}" type="slidenum">
              <a:rPr lang="en-GB" smtClean="0"/>
              <a:t>39</a:t>
            </a:fld>
            <a:endParaRPr lang="en-GB"/>
          </a:p>
        </p:txBody>
      </p:sp>
      <p:sp>
        <p:nvSpPr>
          <p:cNvPr id="6" name="TextBox 5">
            <a:extLst>
              <a:ext uri="{FF2B5EF4-FFF2-40B4-BE49-F238E27FC236}">
                <a16:creationId xmlns:a16="http://schemas.microsoft.com/office/drawing/2014/main" id="{217F689F-6B0F-02B4-BDD8-689B6D0FAED2}"/>
              </a:ext>
            </a:extLst>
          </p:cNvPr>
          <p:cNvSpPr txBox="1"/>
          <p:nvPr/>
        </p:nvSpPr>
        <p:spPr>
          <a:xfrm>
            <a:off x="756138" y="4344779"/>
            <a:ext cx="10597661" cy="1231106"/>
          </a:xfrm>
          <a:prstGeom prst="rect">
            <a:avLst/>
          </a:prstGeom>
          <a:noFill/>
        </p:spPr>
        <p:txBody>
          <a:bodyPr wrap="square" rtlCol="0">
            <a:spAutoFit/>
          </a:bodyPr>
          <a:lstStyle/>
          <a:p>
            <a:r>
              <a:rPr lang="en-GB" sz="2000" b="1" dirty="0">
                <a:solidFill>
                  <a:srgbClr val="007481"/>
                </a:solidFill>
                <a:latin typeface="Arial" panose="020B0604020202020204" pitchFamily="34" charset="0"/>
                <a:cs typeface="Arial" panose="020B0604020202020204" pitchFamily="34" charset="0"/>
              </a:rPr>
              <a:t>Visit 8 – Day 112 </a:t>
            </a:r>
            <a:r>
              <a:rPr lang="en-GB" sz="1600" b="1" dirty="0">
                <a:solidFill>
                  <a:srgbClr val="007481"/>
                </a:solidFill>
                <a:latin typeface="Arial" panose="020B0604020202020204" pitchFamily="34" charset="0"/>
                <a:cs typeface="Arial" panose="020B0604020202020204" pitchFamily="34" charset="0"/>
              </a:rPr>
              <a:t>+/- 2 days </a:t>
            </a:r>
            <a:r>
              <a:rPr lang="en-GB" sz="2000" b="1" dirty="0">
                <a:solidFill>
                  <a:srgbClr val="007481"/>
                </a:solidFill>
                <a:latin typeface="Arial" panose="020B0604020202020204" pitchFamily="34" charset="0"/>
                <a:cs typeface="Arial" panose="020B0604020202020204" pitchFamily="34" charset="0"/>
              </a:rPr>
              <a:t>Telephone call (approx. 10 mins)</a:t>
            </a:r>
          </a:p>
          <a:p>
            <a:pPr lvl="0"/>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Establish participant identity</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Adverse event recording</a:t>
            </a:r>
          </a:p>
        </p:txBody>
      </p:sp>
    </p:spTree>
    <p:extLst>
      <p:ext uri="{BB962C8B-B14F-4D97-AF65-F5344CB8AC3E}">
        <p14:creationId xmlns:p14="http://schemas.microsoft.com/office/powerpoint/2010/main" val="421104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r>
              <a:rPr lang="en-GB"/>
              <a:t>GREAT-2 Training Presentation 1 Introduction V0.1 02-12-22</a:t>
            </a:r>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2"/>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C58F8D3E-F6E9-4D70-AB4A-FFC7E0DA7337}"/>
              </a:ext>
            </a:extLst>
          </p:cNvPr>
          <p:cNvSpPr txBox="1"/>
          <p:nvPr/>
        </p:nvSpPr>
        <p:spPr>
          <a:xfrm>
            <a:off x="610747" y="643959"/>
            <a:ext cx="10699261" cy="968598"/>
          </a:xfrm>
          <a:prstGeom prst="rect">
            <a:avLst/>
          </a:prstGeom>
          <a:noFill/>
        </p:spPr>
        <p:txBody>
          <a:bodyPr wrap="square" rtlCol="0">
            <a:spAutoFit/>
          </a:bodyPr>
          <a:lstStyle/>
          <a:p>
            <a:r>
              <a:rPr lang="en-GB" sz="2000" b="1" dirty="0">
                <a:solidFill>
                  <a:srgbClr val="007481"/>
                </a:solidFill>
                <a:latin typeface="Arial" panose="020B0604020202020204" pitchFamily="34" charset="0"/>
                <a:cs typeface="Arial" panose="020B0604020202020204" pitchFamily="34" charset="0"/>
              </a:rPr>
              <a:t>PRIMARY OBJECTIVE</a:t>
            </a:r>
          </a:p>
          <a:p>
            <a:endParaRPr lang="en-GB" dirty="0">
              <a:latin typeface="Arial" panose="020B0604020202020204" pitchFamily="34" charset="0"/>
              <a:cs typeface="Arial" panose="020B0604020202020204" pitchFamily="34" charset="0"/>
            </a:endParaRPr>
          </a:p>
          <a:p>
            <a:pPr>
              <a:lnSpc>
                <a:spcPct val="115000"/>
              </a:lnSpc>
              <a:spcAft>
                <a:spcPts val="600"/>
              </a:spcAft>
              <a:tabLst>
                <a:tab pos="1143000" algn="l"/>
                <a:tab pos="1600200" algn="l"/>
                <a:tab pos="2057400" algn="l"/>
                <a:tab pos="2514600" algn="l"/>
                <a:tab pos="2971800" algn="l"/>
                <a:tab pos="3429000" algn="l"/>
                <a:tab pos="3886200" algn="l"/>
                <a:tab pos="4343400" algn="l"/>
                <a:tab pos="4800600" algn="l"/>
                <a:tab pos="5257800" algn="l"/>
                <a:tab pos="5715000" algn="l"/>
              </a:tabLst>
            </a:pPr>
            <a:r>
              <a:rPr lang="en-GB" dirty="0">
                <a:effectLst/>
                <a:latin typeface="Arial" panose="020B0604020202020204" pitchFamily="34" charset="0"/>
                <a:ea typeface="Calibri" panose="020F0502020204030204" pitchFamily="34" charset="0"/>
                <a:cs typeface="Arial" panose="020B0604020202020204" pitchFamily="34" charset="0"/>
              </a:rPr>
              <a:t>To evaluate the </a:t>
            </a:r>
            <a:r>
              <a:rPr lang="en-GB" b="1" dirty="0">
                <a:effectLst/>
                <a:latin typeface="Arial" panose="020B0604020202020204" pitchFamily="34" charset="0"/>
                <a:ea typeface="Calibri" panose="020F0502020204030204" pitchFamily="34" charset="0"/>
                <a:cs typeface="Arial" panose="020B0604020202020204" pitchFamily="34" charset="0"/>
              </a:rPr>
              <a:t>efficacy of Gremubamab on </a:t>
            </a:r>
            <a:r>
              <a:rPr lang="en-GB" b="1" i="1" dirty="0">
                <a:effectLst/>
                <a:latin typeface="Arial" panose="020B0604020202020204" pitchFamily="34" charset="0"/>
                <a:ea typeface="Calibri" panose="020F0502020204030204" pitchFamily="34" charset="0"/>
                <a:cs typeface="Arial" panose="020B0604020202020204" pitchFamily="34" charset="0"/>
              </a:rPr>
              <a:t>P. aeruginosa</a:t>
            </a:r>
            <a:r>
              <a:rPr lang="en-GB" b="1" dirty="0">
                <a:effectLst/>
                <a:latin typeface="Arial" panose="020B0604020202020204" pitchFamily="34" charset="0"/>
                <a:ea typeface="Calibri" panose="020F0502020204030204" pitchFamily="34" charset="0"/>
                <a:cs typeface="Arial" panose="020B0604020202020204" pitchFamily="34" charset="0"/>
              </a:rPr>
              <a:t> bacterial burden </a:t>
            </a:r>
            <a:r>
              <a:rPr lang="en-GB" dirty="0">
                <a:effectLst/>
                <a:latin typeface="Arial" panose="020B0604020202020204" pitchFamily="34" charset="0"/>
                <a:ea typeface="Calibri" panose="020F0502020204030204" pitchFamily="34" charset="0"/>
                <a:cs typeface="Arial" panose="020B0604020202020204" pitchFamily="34" charset="0"/>
              </a:rPr>
              <a:t>in sputum at week 12</a:t>
            </a:r>
          </a:p>
        </p:txBody>
      </p:sp>
      <p:sp>
        <p:nvSpPr>
          <p:cNvPr id="5" name="TextBox 4">
            <a:extLst>
              <a:ext uri="{FF2B5EF4-FFF2-40B4-BE49-F238E27FC236}">
                <a16:creationId xmlns:a16="http://schemas.microsoft.com/office/drawing/2014/main" id="{5E566772-8713-403D-867F-8ECABCC42D9D}"/>
              </a:ext>
            </a:extLst>
          </p:cNvPr>
          <p:cNvSpPr txBox="1"/>
          <p:nvPr/>
        </p:nvSpPr>
        <p:spPr>
          <a:xfrm>
            <a:off x="610747" y="1819567"/>
            <a:ext cx="10041622" cy="1754326"/>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Outcome Measure:</a:t>
            </a:r>
          </a:p>
          <a:p>
            <a:r>
              <a:rPr lang="en-GB" dirty="0">
                <a:latin typeface="Arial" panose="020B0604020202020204" pitchFamily="34" charset="0"/>
                <a:cs typeface="Arial" panose="020B0604020202020204" pitchFamily="34" charset="0"/>
              </a:rPr>
              <a:t>Change from baseline to end of treatment in sputum cultures (colony-forming unit)</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Timepoint(s)</a:t>
            </a:r>
          </a:p>
          <a:p>
            <a:r>
              <a:rPr lang="en-GB" dirty="0">
                <a:latin typeface="Arial" panose="020B0604020202020204" pitchFamily="34" charset="0"/>
                <a:cs typeface="Arial" panose="020B0604020202020204" pitchFamily="34" charset="0"/>
              </a:rPr>
              <a:t>Baseline and day 84</a:t>
            </a:r>
            <a:r>
              <a:rPr lang="en-GB" dirty="0"/>
              <a:t>	</a:t>
            </a:r>
          </a:p>
          <a:p>
            <a:endParaRPr lang="en-GB" dirty="0"/>
          </a:p>
        </p:txBody>
      </p:sp>
      <p:sp>
        <p:nvSpPr>
          <p:cNvPr id="7" name="Slide Number Placeholder 6">
            <a:extLst>
              <a:ext uri="{FF2B5EF4-FFF2-40B4-BE49-F238E27FC236}">
                <a16:creationId xmlns:a16="http://schemas.microsoft.com/office/drawing/2014/main" id="{68EF39A7-5F5A-4A4D-96ED-CE683D4AD70F}"/>
              </a:ext>
            </a:extLst>
          </p:cNvPr>
          <p:cNvSpPr>
            <a:spLocks noGrp="1"/>
          </p:cNvSpPr>
          <p:nvPr>
            <p:ph type="sldNum" sz="quarter" idx="12"/>
          </p:nvPr>
        </p:nvSpPr>
        <p:spPr/>
        <p:txBody>
          <a:bodyPr/>
          <a:lstStyle/>
          <a:p>
            <a:fld id="{8DC25873-D336-487A-A319-996D5E8BF626}" type="slidenum">
              <a:rPr lang="en-GB" smtClean="0"/>
              <a:t>4</a:t>
            </a:fld>
            <a:endParaRPr lang="en-GB"/>
          </a:p>
        </p:txBody>
      </p:sp>
    </p:spTree>
    <p:extLst>
      <p:ext uri="{BB962C8B-B14F-4D97-AF65-F5344CB8AC3E}">
        <p14:creationId xmlns:p14="http://schemas.microsoft.com/office/powerpoint/2010/main" val="325631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2"/>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46ACD137-25FF-47FC-8EDD-6A1440124F55}"/>
              </a:ext>
            </a:extLst>
          </p:cNvPr>
          <p:cNvSpPr txBox="1"/>
          <p:nvPr/>
        </p:nvSpPr>
        <p:spPr>
          <a:xfrm>
            <a:off x="756139" y="358924"/>
            <a:ext cx="10597661" cy="4001095"/>
          </a:xfrm>
          <a:prstGeom prst="rect">
            <a:avLst/>
          </a:prstGeom>
          <a:noFill/>
        </p:spPr>
        <p:txBody>
          <a:bodyPr wrap="square" rtlCol="0">
            <a:spAutoFit/>
          </a:bodyPr>
          <a:lstStyle/>
          <a:p>
            <a:r>
              <a:rPr lang="en-GB" sz="2000" b="1" dirty="0">
                <a:solidFill>
                  <a:srgbClr val="007481"/>
                </a:solidFill>
                <a:latin typeface="Arial" panose="020B0604020202020204" pitchFamily="34" charset="0"/>
                <a:cs typeface="Arial" panose="020B0604020202020204" pitchFamily="34" charset="0"/>
              </a:rPr>
              <a:t>Visit 9 – Day 84 </a:t>
            </a:r>
            <a:r>
              <a:rPr lang="en-GB" sz="1600" b="1" dirty="0">
                <a:solidFill>
                  <a:srgbClr val="007481"/>
                </a:solidFill>
                <a:latin typeface="Arial" panose="020B0604020202020204" pitchFamily="34" charset="0"/>
                <a:cs typeface="Arial" panose="020B0604020202020204" pitchFamily="34" charset="0"/>
              </a:rPr>
              <a:t>+/- 4 days </a:t>
            </a:r>
            <a:r>
              <a:rPr lang="en-GB" sz="2000" b="1" dirty="0">
                <a:solidFill>
                  <a:srgbClr val="007481"/>
                </a:solidFill>
                <a:latin typeface="Arial" panose="020B0604020202020204" pitchFamily="34" charset="0"/>
                <a:cs typeface="Arial" panose="020B0604020202020204" pitchFamily="34" charset="0"/>
              </a:rPr>
              <a:t>(approx. 45 mins)</a:t>
            </a:r>
          </a:p>
          <a:p>
            <a:pPr lvl="0"/>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Establish participant identity</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Adverse event recording</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Concomitant medication check</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Vital signs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Exacerbation recording</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Urine pregnancy test, if required</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NHS blood samples</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Research blood samples</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Sputum samples</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Spirometry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Questionnaires</a:t>
            </a:r>
          </a:p>
          <a:p>
            <a:pPr marL="285750" lvl="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CBCFB597-C6B8-4469-BD08-6FD343700A17}"/>
              </a:ext>
            </a:extLst>
          </p:cNvPr>
          <p:cNvSpPr>
            <a:spLocks noGrp="1"/>
          </p:cNvSpPr>
          <p:nvPr>
            <p:ph type="sldNum" sz="quarter" idx="12"/>
          </p:nvPr>
        </p:nvSpPr>
        <p:spPr/>
        <p:txBody>
          <a:bodyPr/>
          <a:lstStyle/>
          <a:p>
            <a:fld id="{8DC25873-D336-487A-A319-996D5E8BF626}" type="slidenum">
              <a:rPr lang="en-GB" smtClean="0"/>
              <a:t>40</a:t>
            </a:fld>
            <a:endParaRPr lang="en-GB"/>
          </a:p>
        </p:txBody>
      </p:sp>
    </p:spTree>
    <p:extLst>
      <p:ext uri="{BB962C8B-B14F-4D97-AF65-F5344CB8AC3E}">
        <p14:creationId xmlns:p14="http://schemas.microsoft.com/office/powerpoint/2010/main" val="4216077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2"/>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46ACD137-25FF-47FC-8EDD-6A1440124F55}"/>
              </a:ext>
            </a:extLst>
          </p:cNvPr>
          <p:cNvSpPr txBox="1"/>
          <p:nvPr/>
        </p:nvSpPr>
        <p:spPr>
          <a:xfrm>
            <a:off x="756139" y="358924"/>
            <a:ext cx="10597661" cy="4308872"/>
          </a:xfrm>
          <a:prstGeom prst="rect">
            <a:avLst/>
          </a:prstGeom>
          <a:noFill/>
        </p:spPr>
        <p:txBody>
          <a:bodyPr wrap="square" rtlCol="0">
            <a:spAutoFit/>
          </a:bodyPr>
          <a:lstStyle/>
          <a:p>
            <a:r>
              <a:rPr lang="en-GB" sz="2000" b="1" dirty="0">
                <a:solidFill>
                  <a:srgbClr val="007481"/>
                </a:solidFill>
                <a:latin typeface="Arial" panose="020B0604020202020204" pitchFamily="34" charset="0"/>
                <a:cs typeface="Arial" panose="020B0604020202020204" pitchFamily="34" charset="0"/>
              </a:rPr>
              <a:t>Unscheduled visits – As required (approx. 45 mins)</a:t>
            </a:r>
          </a:p>
          <a:p>
            <a:r>
              <a:rPr lang="en-GB" sz="2000" dirty="0">
                <a:latin typeface="Arial" panose="020B0604020202020204" pitchFamily="34" charset="0"/>
                <a:cs typeface="Arial" panose="020B0604020202020204" pitchFamily="34" charset="0"/>
              </a:rPr>
              <a:t>Where clinically indicated</a:t>
            </a:r>
          </a:p>
          <a:p>
            <a:pPr lvl="0"/>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Establish participant identity</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Adverse event recording</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Concomitant medication check</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Vital signs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Exacerbation recording</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Physical examination (by doctor on Delegation Log)</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Urine pregnancy test, if required</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NHS blood samples as clinically indicated</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Research blood samples</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Sputum samples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Questionnaires</a:t>
            </a:r>
          </a:p>
          <a:p>
            <a:pPr marL="285750" lvl="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CBCFB597-C6B8-4469-BD08-6FD343700A17}"/>
              </a:ext>
            </a:extLst>
          </p:cNvPr>
          <p:cNvSpPr>
            <a:spLocks noGrp="1"/>
          </p:cNvSpPr>
          <p:nvPr>
            <p:ph type="sldNum" sz="quarter" idx="12"/>
          </p:nvPr>
        </p:nvSpPr>
        <p:spPr/>
        <p:txBody>
          <a:bodyPr/>
          <a:lstStyle/>
          <a:p>
            <a:fld id="{8DC25873-D336-487A-A319-996D5E8BF626}" type="slidenum">
              <a:rPr lang="en-GB" smtClean="0"/>
              <a:t>41</a:t>
            </a:fld>
            <a:endParaRPr lang="en-GB"/>
          </a:p>
        </p:txBody>
      </p:sp>
    </p:spTree>
    <p:extLst>
      <p:ext uri="{BB962C8B-B14F-4D97-AF65-F5344CB8AC3E}">
        <p14:creationId xmlns:p14="http://schemas.microsoft.com/office/powerpoint/2010/main" val="2338240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42</a:t>
            </a:fld>
            <a:endParaRPr lang="en-GB"/>
          </a:p>
        </p:txBody>
      </p:sp>
      <p:sp>
        <p:nvSpPr>
          <p:cNvPr id="8" name="Title 1">
            <a:extLst>
              <a:ext uri="{FF2B5EF4-FFF2-40B4-BE49-F238E27FC236}">
                <a16:creationId xmlns:a16="http://schemas.microsoft.com/office/drawing/2014/main" id="{8C055549-5DD9-4C66-85CD-C97B74304643}"/>
              </a:ext>
            </a:extLst>
          </p:cNvPr>
          <p:cNvSpPr txBox="1">
            <a:spLocks/>
          </p:cNvSpPr>
          <p:nvPr/>
        </p:nvSpPr>
        <p:spPr>
          <a:xfrm>
            <a:off x="1524000" y="1122363"/>
            <a:ext cx="9144000" cy="23876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br>
              <a:rPr lang="en-GB" dirty="0"/>
            </a:br>
            <a:br>
              <a:rPr lang="en-GB" dirty="0">
                <a:solidFill>
                  <a:srgbClr val="007481"/>
                </a:solidFill>
                <a:latin typeface="Arial" panose="020B0604020202020204" pitchFamily="34" charset="0"/>
                <a:cs typeface="Arial" panose="020B0604020202020204" pitchFamily="34" charset="0"/>
              </a:rPr>
            </a:br>
            <a:r>
              <a:rPr lang="en-GB" dirty="0">
                <a:solidFill>
                  <a:srgbClr val="007481"/>
                </a:solidFill>
                <a:latin typeface="Arial" panose="020B0604020202020204" pitchFamily="34" charset="0"/>
                <a:cs typeface="Arial" panose="020B0604020202020204" pitchFamily="34" charset="0"/>
              </a:rPr>
              <a:t>A</a:t>
            </a:r>
            <a:r>
              <a:rPr lang="en-GB" sz="3600" b="1" dirty="0">
                <a:solidFill>
                  <a:srgbClr val="007481"/>
                </a:solidFill>
                <a:latin typeface="Arial" panose="020B0604020202020204" pitchFamily="34" charset="0"/>
                <a:cs typeface="Arial" panose="020B0604020202020204" pitchFamily="34" charset="0"/>
              </a:rPr>
              <a:t>ssessments </a:t>
            </a:r>
            <a:br>
              <a:rPr lang="en-GB" dirty="0"/>
            </a:br>
            <a:endParaRPr lang="en-GB" dirty="0"/>
          </a:p>
        </p:txBody>
      </p:sp>
    </p:spTree>
    <p:extLst>
      <p:ext uri="{BB962C8B-B14F-4D97-AF65-F5344CB8AC3E}">
        <p14:creationId xmlns:p14="http://schemas.microsoft.com/office/powerpoint/2010/main" val="201323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B79720E1-5045-472A-BA01-0830C815CC00}"/>
              </a:ext>
            </a:extLst>
          </p:cNvPr>
          <p:cNvSpPr txBox="1"/>
          <p:nvPr/>
        </p:nvSpPr>
        <p:spPr>
          <a:xfrm>
            <a:off x="617415" y="644391"/>
            <a:ext cx="10957169" cy="5724644"/>
          </a:xfrm>
          <a:prstGeom prst="rect">
            <a:avLst/>
          </a:prstGeom>
          <a:noFill/>
        </p:spPr>
        <p:txBody>
          <a:bodyPr wrap="square" rtlCol="0">
            <a:spAutoFit/>
          </a:bodyPr>
          <a:lstStyle/>
          <a:p>
            <a:r>
              <a:rPr lang="en-GB" sz="2000" b="1" dirty="0">
                <a:solidFill>
                  <a:srgbClr val="007481"/>
                </a:solidFill>
                <a:latin typeface="Arial" panose="020B0604020202020204" pitchFamily="34" charset="0"/>
                <a:ea typeface="Calibri" panose="020F0502020204030204" pitchFamily="34" charset="0"/>
                <a:cs typeface="Arial" panose="020B0604020202020204" pitchFamily="34" charset="0"/>
              </a:rPr>
              <a:t>Demographic details</a:t>
            </a:r>
          </a:p>
          <a:p>
            <a:pPr marL="285750" indent="-285750">
              <a:buFont typeface="Arial" panose="020B0604020202020204" pitchFamily="34" charset="0"/>
              <a:buChar char="•"/>
            </a:pPr>
            <a:r>
              <a:rPr lang="en-GB" sz="1800" dirty="0">
                <a:effectLst/>
                <a:latin typeface="Arial" panose="020B0604020202020204" pitchFamily="34" charset="0"/>
                <a:ea typeface="Arial" panose="020B0604020202020204" pitchFamily="34" charset="0"/>
              </a:rPr>
              <a:t>Ensure participants are 18 years or over and no more than 85 years old on date of randomisation</a:t>
            </a:r>
            <a:endParaRPr lang="en-GB" sz="2000" b="1"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GB" sz="2000" b="1" i="0" u="none" strike="noStrike" kern="1200" cap="none" spc="0" normalizeH="0" baseline="0" noProof="0" dirty="0">
                <a:ln>
                  <a:noFill/>
                </a:ln>
                <a:solidFill>
                  <a:srgbClr val="007481"/>
                </a:solidFill>
                <a:effectLst/>
                <a:uLnTx/>
                <a:uFillTx/>
                <a:latin typeface="Arial" panose="020B0604020202020204" pitchFamily="34" charset="0"/>
                <a:ea typeface="Calibri" panose="020F0502020204030204" pitchFamily="34" charset="0"/>
                <a:cs typeface="Arial" panose="020B0604020202020204" pitchFamily="34" charset="0"/>
              </a:rPr>
              <a:t>Smoking Status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 participant’s pack year history should be calculated using the following website:</a:t>
            </a:r>
          </a:p>
          <a:p>
            <a:pPr lvl="1">
              <a:spcAft>
                <a:spcPts val="600"/>
              </a:spcAft>
              <a:defRPr/>
            </a:pPr>
            <a:r>
              <a:rPr kumimoji="0" lang="en-GB" b="0" i="0" u="sng"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hlinkClick r:id="rId4"/>
              </a:rPr>
              <a:t>www.smokingpackyears.com</a:t>
            </a:r>
            <a:r>
              <a:rPr kumimoji="0" lang="en-GB" b="0"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Document the figures used for the pack years calculation in the medical notes for source data verification (SDV).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Participants who have a primary diagnosis of COPD and have a pack year history of more than 10 years are not eligible.</a:t>
            </a:r>
            <a:endParaRPr lang="en-GB" sz="2000" b="1" dirty="0">
              <a:solidFill>
                <a:srgbClr val="007481"/>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000" b="1" i="0" u="none" strike="noStrike" kern="1200" cap="none" spc="0" normalizeH="0" baseline="0" noProof="0" dirty="0">
                <a:ln>
                  <a:noFill/>
                </a:ln>
                <a:solidFill>
                  <a:srgbClr val="007481"/>
                </a:solidFill>
                <a:effectLst/>
                <a:uLnTx/>
                <a:uFillTx/>
                <a:latin typeface="Arial" panose="020B0604020202020204" pitchFamily="34" charset="0"/>
                <a:ea typeface="Calibri" panose="020F0502020204030204" pitchFamily="34" charset="0"/>
                <a:cs typeface="Arial" panose="020B0604020202020204" pitchFamily="34" charset="0"/>
              </a:rPr>
              <a:t>History of Bronchiectasis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Participants should have a clinical diagnosis and CT evidence of bronchiectasis in at least one lobe, if not they are not eligible for the trial.</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000" b="1" i="0" u="none" strike="noStrike" kern="1200" cap="none" spc="0" normalizeH="0" baseline="0" noProof="0" dirty="0">
                <a:ln>
                  <a:noFill/>
                </a:ln>
                <a:solidFill>
                  <a:srgbClr val="007481"/>
                </a:solidFill>
                <a:effectLst/>
                <a:uLnTx/>
                <a:uFillTx/>
                <a:latin typeface="Arial" panose="020B0604020202020204" pitchFamily="34" charset="0"/>
                <a:ea typeface="Calibri" panose="020F0502020204030204" pitchFamily="34" charset="0"/>
                <a:cs typeface="Arial" panose="020B0604020202020204" pitchFamily="34" charset="0"/>
              </a:rPr>
              <a:t>Bronchiectasis Severity Index</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Calculated when the answers to the individual questions are entered in the eCRF.</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Must be source data in the medical notes to confirm the answers to each of the questions</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endParaRPr lang="en-GB" sz="2000" b="1" dirty="0">
              <a:solidFill>
                <a:srgbClr val="007481"/>
              </a:solidFill>
              <a:latin typeface="Arial" panose="020B0604020202020204" pitchFamily="34" charset="0"/>
              <a:ea typeface="Calibri" panose="020F050202020403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43</a:t>
            </a:fld>
            <a:endParaRPr lang="en-GB"/>
          </a:p>
        </p:txBody>
      </p:sp>
    </p:spTree>
    <p:extLst>
      <p:ext uri="{BB962C8B-B14F-4D97-AF65-F5344CB8AC3E}">
        <p14:creationId xmlns:p14="http://schemas.microsoft.com/office/powerpoint/2010/main" val="1840110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B79720E1-5045-472A-BA01-0830C815CC00}"/>
              </a:ext>
            </a:extLst>
          </p:cNvPr>
          <p:cNvSpPr txBox="1"/>
          <p:nvPr/>
        </p:nvSpPr>
        <p:spPr>
          <a:xfrm>
            <a:off x="617415" y="644391"/>
            <a:ext cx="11433071" cy="5109091"/>
          </a:xfrm>
          <a:prstGeom prst="rect">
            <a:avLst/>
          </a:prstGeom>
          <a:noFill/>
        </p:spPr>
        <p:txBody>
          <a:bodyPr wrap="square" rtlCol="0">
            <a:spAutoFit/>
          </a:bodyPr>
          <a:lstStyle/>
          <a:p>
            <a:r>
              <a:rPr lang="en-GB" sz="2400" b="1" dirty="0">
                <a:solidFill>
                  <a:srgbClr val="007481"/>
                </a:solidFill>
                <a:latin typeface="Arial" panose="020B0604020202020204" pitchFamily="34" charset="0"/>
                <a:ea typeface="Calibri" panose="020F0502020204030204" pitchFamily="34" charset="0"/>
                <a:cs typeface="Arial" panose="020B0604020202020204" pitchFamily="34" charset="0"/>
              </a:rPr>
              <a:t>Working Practice Guidelines are detailed in the Trial Assessment presentation for:</a:t>
            </a:r>
          </a:p>
          <a:p>
            <a:endParaRPr kumimoji="0" lang="en-GB" sz="2000" b="1" i="0" u="none" strike="noStrike" kern="1200" cap="none" spc="0" normalizeH="0" baseline="0" noProof="0" dirty="0">
              <a:ln>
                <a:noFill/>
              </a:ln>
              <a:solidFill>
                <a:srgbClr val="007481"/>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kumimoji="0" lang="en-GB" sz="240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Height</a:t>
            </a:r>
          </a:p>
          <a:p>
            <a:pPr marL="342900" indent="-342900">
              <a:buFont typeface="Arial" panose="020B0604020202020204" pitchFamily="34" charset="0"/>
              <a:buChar char="•"/>
            </a:pPr>
            <a:r>
              <a:rPr lang="en-GB" sz="2400" dirty="0">
                <a:latin typeface="Arial" panose="020B0604020202020204" pitchFamily="34" charset="0"/>
                <a:ea typeface="Calibri" panose="020F0502020204030204" pitchFamily="34" charset="0"/>
                <a:cs typeface="Arial" panose="020B0604020202020204" pitchFamily="34" charset="0"/>
              </a:rPr>
              <a:t>Weight</a:t>
            </a:r>
          </a:p>
          <a:p>
            <a:pPr marL="342900" indent="-342900">
              <a:buFont typeface="Arial" panose="020B0604020202020204" pitchFamily="34" charset="0"/>
              <a:buChar char="•"/>
            </a:pPr>
            <a:r>
              <a:rPr kumimoji="0" lang="en-GB" sz="240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Vital signs</a:t>
            </a:r>
          </a:p>
          <a:p>
            <a:pPr marL="342900" indent="-342900">
              <a:buFont typeface="Arial" panose="020B0604020202020204" pitchFamily="34" charset="0"/>
              <a:buChar char="•"/>
            </a:pPr>
            <a:r>
              <a:rPr lang="en-GB" sz="2400" dirty="0">
                <a:latin typeface="Arial" panose="020B0604020202020204" pitchFamily="34" charset="0"/>
                <a:ea typeface="Calibri" panose="020F0502020204030204" pitchFamily="34" charset="0"/>
                <a:cs typeface="Arial" panose="020B0604020202020204" pitchFamily="34" charset="0"/>
              </a:rPr>
              <a:t>ECG </a:t>
            </a:r>
            <a:endParaRPr kumimoji="0" lang="en-GB" sz="200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ea typeface="Calibri" panose="020F0502020204030204" pitchFamily="34" charset="0"/>
                <a:cs typeface="Arial" panose="020B0604020202020204" pitchFamily="34" charset="0"/>
              </a:rPr>
              <a:t>Spirometry </a:t>
            </a:r>
          </a:p>
          <a:p>
            <a:pPr marL="342900" indent="-342900">
              <a:buFont typeface="Arial" panose="020B0604020202020204" pitchFamily="34" charset="0"/>
              <a:buChar char="•"/>
            </a:pPr>
            <a:r>
              <a:rPr lang="en-GB" sz="2400" dirty="0">
                <a:latin typeface="Arial" panose="020B0604020202020204" pitchFamily="34" charset="0"/>
                <a:ea typeface="Calibri" panose="020F0502020204030204" pitchFamily="34" charset="0"/>
                <a:cs typeface="Arial" panose="020B0604020202020204" pitchFamily="34" charset="0"/>
              </a:rPr>
              <a:t>Physical exam</a:t>
            </a:r>
          </a:p>
          <a:p>
            <a:pPr marL="342900" indent="-342900">
              <a:buFont typeface="Arial" panose="020B0604020202020204" pitchFamily="34" charset="0"/>
              <a:buChar char="•"/>
            </a:pPr>
            <a:r>
              <a:rPr lang="en-GB" sz="2400" dirty="0">
                <a:latin typeface="Arial" panose="020B0604020202020204" pitchFamily="34" charset="0"/>
                <a:ea typeface="Calibri" panose="020F0502020204030204" pitchFamily="34" charset="0"/>
                <a:cs typeface="Arial" panose="020B0604020202020204" pitchFamily="34" charset="0"/>
              </a:rPr>
              <a:t>Pregnancy test</a:t>
            </a:r>
          </a:p>
          <a:p>
            <a:pPr marL="342900" indent="-342900">
              <a:buFont typeface="Arial" panose="020B0604020202020204" pitchFamily="34" charset="0"/>
              <a:buChar char="•"/>
            </a:pPr>
            <a:r>
              <a:rPr lang="en-GB" sz="2400" dirty="0">
                <a:latin typeface="Arial" panose="020B0604020202020204" pitchFamily="34" charset="0"/>
                <a:ea typeface="Calibri" panose="020F0502020204030204" pitchFamily="34" charset="0"/>
                <a:cs typeface="Arial" panose="020B0604020202020204" pitchFamily="34" charset="0"/>
              </a:rPr>
              <a:t>Exacerbation recording</a:t>
            </a:r>
          </a:p>
          <a:p>
            <a:pPr marL="342900" indent="-342900">
              <a:buFont typeface="Arial" panose="020B0604020202020204" pitchFamily="34" charset="0"/>
              <a:buChar char="•"/>
            </a:pPr>
            <a:r>
              <a:rPr lang="en-GB" sz="2400" dirty="0">
                <a:latin typeface="Arial" panose="020B0604020202020204" pitchFamily="34" charset="0"/>
                <a:ea typeface="Calibri" panose="020F0502020204030204" pitchFamily="34" charset="0"/>
                <a:cs typeface="Arial" panose="020B0604020202020204" pitchFamily="34" charset="0"/>
              </a:rPr>
              <a:t>Questionnaire completion (self completed on day of visit and then entered on Castor eCRF)</a:t>
            </a:r>
          </a:p>
          <a:p>
            <a:endParaRPr lang="en-GB"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44</a:t>
            </a:fld>
            <a:endParaRPr lang="en-GB"/>
          </a:p>
        </p:txBody>
      </p:sp>
    </p:spTree>
    <p:extLst>
      <p:ext uri="{BB962C8B-B14F-4D97-AF65-F5344CB8AC3E}">
        <p14:creationId xmlns:p14="http://schemas.microsoft.com/office/powerpoint/2010/main" val="1681702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45</a:t>
            </a:fld>
            <a:endParaRPr lang="en-GB"/>
          </a:p>
        </p:txBody>
      </p:sp>
      <p:sp>
        <p:nvSpPr>
          <p:cNvPr id="8" name="Title 1">
            <a:extLst>
              <a:ext uri="{FF2B5EF4-FFF2-40B4-BE49-F238E27FC236}">
                <a16:creationId xmlns:a16="http://schemas.microsoft.com/office/drawing/2014/main" id="{8C055549-5DD9-4C66-85CD-C97B74304643}"/>
              </a:ext>
            </a:extLst>
          </p:cNvPr>
          <p:cNvSpPr txBox="1">
            <a:spLocks/>
          </p:cNvSpPr>
          <p:nvPr/>
        </p:nvSpPr>
        <p:spPr>
          <a:xfrm>
            <a:off x="1524000" y="1122363"/>
            <a:ext cx="9144000" cy="23876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br>
              <a:rPr lang="en-GB" dirty="0"/>
            </a:br>
            <a:br>
              <a:rPr lang="en-GB" dirty="0">
                <a:solidFill>
                  <a:srgbClr val="007481"/>
                </a:solidFill>
                <a:latin typeface="Arial" panose="020B0604020202020204" pitchFamily="34" charset="0"/>
                <a:cs typeface="Arial" panose="020B0604020202020204" pitchFamily="34" charset="0"/>
              </a:rPr>
            </a:br>
            <a:r>
              <a:rPr lang="en-GB" sz="3600" b="1" dirty="0">
                <a:solidFill>
                  <a:srgbClr val="007481"/>
                </a:solidFill>
                <a:latin typeface="Arial" panose="020B0604020202020204" pitchFamily="34" charset="0"/>
                <a:cs typeface="Arial" panose="020B0604020202020204" pitchFamily="34" charset="0"/>
              </a:rPr>
              <a:t>Recording Concomitant Medications</a:t>
            </a:r>
            <a:br>
              <a:rPr lang="en-GB" dirty="0"/>
            </a:br>
            <a:endParaRPr lang="en-GB" dirty="0"/>
          </a:p>
        </p:txBody>
      </p:sp>
    </p:spTree>
    <p:extLst>
      <p:ext uri="{BB962C8B-B14F-4D97-AF65-F5344CB8AC3E}">
        <p14:creationId xmlns:p14="http://schemas.microsoft.com/office/powerpoint/2010/main" val="3865808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B79720E1-5045-472A-BA01-0830C815CC00}"/>
              </a:ext>
            </a:extLst>
          </p:cNvPr>
          <p:cNvSpPr txBox="1"/>
          <p:nvPr/>
        </p:nvSpPr>
        <p:spPr>
          <a:xfrm>
            <a:off x="617415" y="383132"/>
            <a:ext cx="10957169" cy="6130909"/>
          </a:xfrm>
          <a:prstGeom prst="rect">
            <a:avLst/>
          </a:prstGeom>
          <a:noFill/>
        </p:spPr>
        <p:txBody>
          <a:bodyPr wrap="square" rtlCol="0">
            <a:spAutoFit/>
          </a:bodyPr>
          <a:lstStyle/>
          <a:p>
            <a:r>
              <a:rPr lang="en-GB" sz="2400" b="1" dirty="0">
                <a:solidFill>
                  <a:srgbClr val="007481"/>
                </a:solidFill>
                <a:latin typeface="Arial" panose="020B0604020202020204" pitchFamily="34" charset="0"/>
                <a:ea typeface="Calibri" panose="020F0502020204030204" pitchFamily="34" charset="0"/>
                <a:cs typeface="Arial" panose="020B0604020202020204" pitchFamily="34" charset="0"/>
              </a:rPr>
              <a:t>Review of concomitant medications</a:t>
            </a:r>
          </a:p>
          <a:p>
            <a:pPr marL="285750" indent="-285750">
              <a:spcAft>
                <a:spcPts val="600"/>
              </a:spcAft>
              <a:buFont typeface="Arial" panose="020B0604020202020204" pitchFamily="34" charset="0"/>
              <a:buChar char="•"/>
            </a:pPr>
            <a:r>
              <a:rPr lang="en-GB" dirty="0">
                <a:effectLst/>
                <a:latin typeface="Arial" panose="020B0604020202020204" pitchFamily="34" charset="0"/>
                <a:ea typeface="Arial" panose="020B0604020202020204" pitchFamily="34" charset="0"/>
              </a:rPr>
              <a:t>Taken from medical records and participant reporting</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Reported concomitant medications must be recorded in medical records for source data verification</a:t>
            </a:r>
          </a:p>
          <a:p>
            <a:endParaRPr lang="en-GB" b="1" dirty="0">
              <a:latin typeface="Arial" panose="020B0604020202020204" pitchFamily="34" charset="0"/>
              <a:ea typeface="Arial" panose="020B0604020202020204" pitchFamily="34" charset="0"/>
            </a:endParaRPr>
          </a:p>
          <a:p>
            <a:r>
              <a:rPr lang="en-GB" b="1" dirty="0">
                <a:latin typeface="Arial" panose="020B0604020202020204" pitchFamily="34" charset="0"/>
                <a:ea typeface="Arial" panose="020B0604020202020204" pitchFamily="34" charset="0"/>
              </a:rPr>
              <a:t>Visit 1</a:t>
            </a:r>
          </a:p>
          <a:p>
            <a:pPr marL="285750" indent="-285750">
              <a:spcAft>
                <a:spcPts val="600"/>
              </a:spcAft>
              <a:buFont typeface="Arial" panose="020B0604020202020204" pitchFamily="34" charset="0"/>
              <a:buChar char="•"/>
            </a:pPr>
            <a:r>
              <a:rPr lang="en-GB" dirty="0">
                <a:latin typeface="Arial" panose="020B0604020202020204" pitchFamily="34" charset="0"/>
                <a:ea typeface="Arial" panose="020B0604020202020204" pitchFamily="34" charset="0"/>
              </a:rPr>
              <a:t>A</a:t>
            </a:r>
            <a:r>
              <a:rPr lang="en-GB" sz="1800" dirty="0">
                <a:effectLst/>
                <a:latin typeface="Arial" panose="020B0604020202020204" pitchFamily="34" charset="0"/>
                <a:ea typeface="Arial" panose="020B0604020202020204" pitchFamily="34" charset="0"/>
              </a:rPr>
              <a:t>sk participants to bring their current prescription.  </a:t>
            </a:r>
          </a:p>
          <a:p>
            <a:pPr marL="285750" indent="-285750">
              <a:spcAft>
                <a:spcPts val="600"/>
              </a:spcAft>
              <a:buFont typeface="Arial" panose="020B0604020202020204" pitchFamily="34" charset="0"/>
              <a:buChar char="•"/>
            </a:pPr>
            <a:r>
              <a:rPr lang="en-GB" dirty="0">
                <a:latin typeface="Arial" panose="020B0604020202020204" pitchFamily="34" charset="0"/>
                <a:ea typeface="Arial" panose="020B0604020202020204" pitchFamily="34" charset="0"/>
              </a:rPr>
              <a:t>G</a:t>
            </a:r>
            <a:r>
              <a:rPr lang="en-GB" sz="1800" dirty="0">
                <a:effectLst/>
                <a:latin typeface="Arial" panose="020B0604020202020204" pitchFamily="34" charset="0"/>
                <a:ea typeface="Arial" panose="020B0604020202020204" pitchFamily="34" charset="0"/>
              </a:rPr>
              <a:t>o through this with them and ensure it is accurate for what the participant is taking at the time of the visit, scoring off medications that the participant is not actively taking on a copy of the prescription. </a:t>
            </a:r>
          </a:p>
          <a:p>
            <a:pPr marL="285750" indent="-285750">
              <a:spcAft>
                <a:spcPts val="600"/>
              </a:spcAft>
              <a:buFont typeface="Arial" panose="020B0604020202020204" pitchFamily="34" charset="0"/>
              <a:buChar char="•"/>
            </a:pPr>
            <a:r>
              <a:rPr lang="en-GB" sz="1800" dirty="0">
                <a:effectLst/>
                <a:latin typeface="Arial" panose="020B0604020202020204" pitchFamily="34" charset="0"/>
                <a:ea typeface="Arial" panose="020B0604020202020204" pitchFamily="34" charset="0"/>
              </a:rPr>
              <a:t>File a copy of the prescription in the medical notes for SDV. </a:t>
            </a:r>
          </a:p>
          <a:p>
            <a:endParaRPr lang="en-GB" b="1" dirty="0">
              <a:latin typeface="Arial" panose="020B0604020202020204" pitchFamily="34" charset="0"/>
              <a:ea typeface="Arial" panose="020B0604020202020204" pitchFamily="34" charset="0"/>
            </a:endParaRPr>
          </a:p>
          <a:p>
            <a:r>
              <a:rPr lang="en-GB" b="1" dirty="0">
                <a:latin typeface="Arial" panose="020B0604020202020204" pitchFamily="34" charset="0"/>
                <a:ea typeface="Arial" panose="020B0604020202020204" pitchFamily="34" charset="0"/>
              </a:rPr>
              <a:t>All other visits</a:t>
            </a:r>
          </a:p>
          <a:p>
            <a:pPr marL="285750" indent="-285750">
              <a:spcAft>
                <a:spcPts val="600"/>
              </a:spcAft>
              <a:buFont typeface="Arial" panose="020B0604020202020204" pitchFamily="34" charset="0"/>
              <a:buChar char="•"/>
            </a:pPr>
            <a:r>
              <a:rPr lang="en-GB" sz="1800" dirty="0">
                <a:effectLst/>
                <a:latin typeface="Arial" panose="020B0604020202020204" pitchFamily="34" charset="0"/>
                <a:ea typeface="Arial" panose="020B0604020202020204" pitchFamily="34" charset="0"/>
              </a:rPr>
              <a:t>Ask if there are any changes to medication since previous visit.</a:t>
            </a:r>
          </a:p>
          <a:p>
            <a:pPr marL="285750" indent="-285750">
              <a:spcAft>
                <a:spcPts val="600"/>
              </a:spcAft>
              <a:buFont typeface="Arial" panose="020B0604020202020204" pitchFamily="34" charset="0"/>
              <a:buChar char="•"/>
            </a:pPr>
            <a:r>
              <a:rPr lang="en-GB" dirty="0">
                <a:latin typeface="Arial" panose="020B0604020202020204" pitchFamily="34" charset="0"/>
                <a:ea typeface="Arial" panose="020B0604020202020204" pitchFamily="34" charset="0"/>
              </a:rPr>
              <a:t>Record changes in medical notes and eCRF</a:t>
            </a:r>
          </a:p>
          <a:p>
            <a:pPr>
              <a:spcBef>
                <a:spcPts val="1200"/>
              </a:spcBef>
            </a:pPr>
            <a:r>
              <a:rPr lang="en-GB" sz="2000" b="1" dirty="0">
                <a:solidFill>
                  <a:srgbClr val="007481"/>
                </a:solidFill>
                <a:latin typeface="Arial" panose="020B0604020202020204" pitchFamily="34" charset="0"/>
                <a:ea typeface="Calibri" panose="020F0502020204030204" pitchFamily="34" charset="0"/>
                <a:cs typeface="Arial" panose="020B0604020202020204" pitchFamily="34" charset="0"/>
              </a:rPr>
              <a:t>Excluded Medications</a:t>
            </a:r>
          </a:p>
          <a:p>
            <a:pPr marL="285750" lvl="0" indent="-285750">
              <a:lnSpc>
                <a:spcPct val="115000"/>
              </a:lnSpc>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Arial" panose="020B0604020202020204" pitchFamily="34" charset="0"/>
              </a:rPr>
              <a:t>See exclusion criteria</a:t>
            </a:r>
          </a:p>
          <a:p>
            <a:pPr marL="285750" indent="-285750">
              <a:lnSpc>
                <a:spcPct val="115000"/>
              </a:lnSpc>
              <a:spcAft>
                <a:spcPts val="6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rPr>
              <a:t>Long-term inhaled or oral anti-pseudomonal antibiotics should not be newly initiated during the study. </a:t>
            </a:r>
            <a:endParaRPr lang="en-GB" sz="1800" dirty="0">
              <a:effectLst/>
              <a:latin typeface="Arial" panose="020B0604020202020204" pitchFamily="34" charset="0"/>
              <a:ea typeface="Arial" panose="020B0604020202020204" pitchFamily="34" charset="0"/>
            </a:endParaRPr>
          </a:p>
          <a:p>
            <a:pPr marL="285750" indent="-285750">
              <a:spcAft>
                <a:spcPts val="600"/>
              </a:spcAft>
              <a:buFont typeface="Arial" panose="020B0604020202020204" pitchFamily="34" charset="0"/>
              <a:buChar char="•"/>
            </a:pPr>
            <a:endParaRPr lang="en-GB" sz="1800" dirty="0">
              <a:effectLst/>
              <a:latin typeface="Arial" panose="020B0604020202020204" pitchFamily="34" charset="0"/>
              <a:ea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46</a:t>
            </a:fld>
            <a:endParaRPr lang="en-GB"/>
          </a:p>
        </p:txBody>
      </p:sp>
    </p:spTree>
    <p:extLst>
      <p:ext uri="{BB962C8B-B14F-4D97-AF65-F5344CB8AC3E}">
        <p14:creationId xmlns:p14="http://schemas.microsoft.com/office/powerpoint/2010/main" val="3791512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B79720E1-5045-472A-BA01-0830C815CC00}"/>
              </a:ext>
            </a:extLst>
          </p:cNvPr>
          <p:cNvSpPr txBox="1"/>
          <p:nvPr/>
        </p:nvSpPr>
        <p:spPr>
          <a:xfrm>
            <a:off x="198315" y="925820"/>
            <a:ext cx="6925642" cy="2092881"/>
          </a:xfrm>
          <a:prstGeom prst="rect">
            <a:avLst/>
          </a:prstGeom>
          <a:noFill/>
        </p:spPr>
        <p:txBody>
          <a:bodyPr wrap="square" rtlCol="0">
            <a:spAutoFit/>
          </a:bodyPr>
          <a:lstStyle/>
          <a:p>
            <a:pPr marL="342900" indent="-342900">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Respiratory &amp; antibiotic con meds: </a:t>
            </a:r>
            <a:r>
              <a:rPr lang="en-GB" dirty="0">
                <a:latin typeface="Lato" panose="020F0502020204030203" pitchFamily="34" charset="0"/>
              </a:rPr>
              <a:t>all antibiotics, inhaled medications, leukotriene receptor antagonists, theophylline and any other respiratory medications, </a:t>
            </a:r>
            <a:r>
              <a:rPr lang="en-GB" b="1" dirty="0">
                <a:latin typeface="Arial" panose="020B0604020202020204" pitchFamily="34" charset="0"/>
                <a:ea typeface="Calibri" panose="020F0502020204030204" pitchFamily="34" charset="0"/>
                <a:cs typeface="Arial" panose="020B0604020202020204" pitchFamily="34" charset="0"/>
              </a:rPr>
              <a:t>brand name </a:t>
            </a:r>
            <a:r>
              <a:rPr lang="en-GB" dirty="0">
                <a:latin typeface="Arial" panose="020B0604020202020204" pitchFamily="34" charset="0"/>
                <a:ea typeface="Calibri" panose="020F0502020204030204" pitchFamily="34" charset="0"/>
                <a:cs typeface="Arial" panose="020B0604020202020204" pitchFamily="34" charset="0"/>
              </a:rPr>
              <a:t>- </a:t>
            </a:r>
            <a:r>
              <a:rPr lang="en-GB" dirty="0">
                <a:latin typeface="Lato" panose="020F0502020204030203" pitchFamily="34" charset="0"/>
              </a:rPr>
              <a:t>no need to list combined medications separately </a:t>
            </a:r>
          </a:p>
          <a:p>
            <a:pPr marL="342900" indent="-342900">
              <a:buFont typeface="Arial" panose="020B0604020202020204" pitchFamily="34" charset="0"/>
              <a:buChar char="•"/>
            </a:pPr>
            <a:endParaRPr lang="en-GB" sz="2000" dirty="0">
              <a:latin typeface="Lato" panose="020F0502020204030203" pitchFamily="34" charset="0"/>
              <a:ea typeface="Calibri" panose="020F0502020204030204" pitchFamily="34" charset="0"/>
              <a:cs typeface="Arial" panose="020B0604020202020204" pitchFamily="34" charset="0"/>
            </a:endParaRPr>
          </a:p>
          <a:p>
            <a:endParaRPr lang="en-GB" sz="2000" dirty="0">
              <a:latin typeface="Arial" panose="020B0604020202020204" pitchFamily="34" charset="0"/>
              <a:ea typeface="Calibri" panose="020F050202020403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47</a:t>
            </a:fld>
            <a:endParaRPr lang="en-GB"/>
          </a:p>
        </p:txBody>
      </p:sp>
      <p:pic>
        <p:nvPicPr>
          <p:cNvPr id="7" name="Picture 6">
            <a:extLst>
              <a:ext uri="{FF2B5EF4-FFF2-40B4-BE49-F238E27FC236}">
                <a16:creationId xmlns:a16="http://schemas.microsoft.com/office/drawing/2014/main" id="{2A45D81C-FFAA-808F-3A79-417110A88FBC}"/>
              </a:ext>
            </a:extLst>
          </p:cNvPr>
          <p:cNvPicPr>
            <a:picLocks noChangeAspect="1"/>
          </p:cNvPicPr>
          <p:nvPr/>
        </p:nvPicPr>
        <p:blipFill>
          <a:blip r:embed="rId4"/>
          <a:stretch>
            <a:fillRect/>
          </a:stretch>
        </p:blipFill>
        <p:spPr>
          <a:xfrm>
            <a:off x="198315" y="2258476"/>
            <a:ext cx="6925642" cy="3372321"/>
          </a:xfrm>
          <a:prstGeom prst="rect">
            <a:avLst/>
          </a:prstGeom>
        </p:spPr>
      </p:pic>
      <p:pic>
        <p:nvPicPr>
          <p:cNvPr id="9" name="Picture 8">
            <a:extLst>
              <a:ext uri="{FF2B5EF4-FFF2-40B4-BE49-F238E27FC236}">
                <a16:creationId xmlns:a16="http://schemas.microsoft.com/office/drawing/2014/main" id="{39749233-7EBF-594B-8E10-DA3C69CB61BC}"/>
              </a:ext>
            </a:extLst>
          </p:cNvPr>
          <p:cNvPicPr>
            <a:picLocks noChangeAspect="1"/>
          </p:cNvPicPr>
          <p:nvPr/>
        </p:nvPicPr>
        <p:blipFill>
          <a:blip r:embed="rId5"/>
          <a:stretch>
            <a:fillRect/>
          </a:stretch>
        </p:blipFill>
        <p:spPr>
          <a:xfrm>
            <a:off x="7259099" y="2387725"/>
            <a:ext cx="4734586" cy="2438740"/>
          </a:xfrm>
          <a:prstGeom prst="rect">
            <a:avLst/>
          </a:prstGeom>
        </p:spPr>
      </p:pic>
      <p:sp>
        <p:nvSpPr>
          <p:cNvPr id="6" name="TextBox 5">
            <a:extLst>
              <a:ext uri="{FF2B5EF4-FFF2-40B4-BE49-F238E27FC236}">
                <a16:creationId xmlns:a16="http://schemas.microsoft.com/office/drawing/2014/main" id="{6F699A6F-CD61-4FCF-4B43-B006BAAC7D96}"/>
              </a:ext>
            </a:extLst>
          </p:cNvPr>
          <p:cNvSpPr txBox="1"/>
          <p:nvPr/>
        </p:nvSpPr>
        <p:spPr>
          <a:xfrm>
            <a:off x="7259098" y="822315"/>
            <a:ext cx="4557831" cy="2431435"/>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Lato" panose="020F0502020204030203" pitchFamily="34" charset="0"/>
                <a:ea typeface="Calibri" panose="020F0502020204030204" pitchFamily="34" charset="0"/>
                <a:cs typeface="Arial" panose="020B0604020202020204" pitchFamily="34" charset="0"/>
              </a:rPr>
              <a:t>Other con meds: </a:t>
            </a:r>
            <a:r>
              <a:rPr lang="en-GB" sz="2000" b="1" dirty="0">
                <a:latin typeface="Lato" panose="020F0502020204030203" pitchFamily="34" charset="0"/>
                <a:ea typeface="Calibri" panose="020F0502020204030204" pitchFamily="34" charset="0"/>
                <a:cs typeface="Arial" panose="020B0604020202020204" pitchFamily="34" charset="0"/>
              </a:rPr>
              <a:t> </a:t>
            </a:r>
            <a:r>
              <a:rPr lang="en-GB" sz="2000" dirty="0">
                <a:latin typeface="Lato" panose="020F0502020204030203" pitchFamily="34" charset="0"/>
                <a:ea typeface="Calibri" panose="020F0502020204030204" pitchFamily="34" charset="0"/>
                <a:cs typeface="Arial" panose="020B0604020202020204" pitchFamily="34" charset="0"/>
              </a:rPr>
              <a:t>less information required, </a:t>
            </a:r>
            <a:r>
              <a:rPr lang="en-GB" sz="2000" b="1" dirty="0">
                <a:latin typeface="Lato" panose="020F0502020204030203" pitchFamily="34" charset="0"/>
                <a:ea typeface="Calibri" panose="020F0502020204030204" pitchFamily="34" charset="0"/>
                <a:cs typeface="Arial" panose="020B0604020202020204" pitchFamily="34" charset="0"/>
              </a:rPr>
              <a:t>generic name </a:t>
            </a:r>
            <a:r>
              <a:rPr lang="en-GB" sz="2000" dirty="0">
                <a:latin typeface="Lato" panose="020F0502020204030203" pitchFamily="34" charset="0"/>
                <a:ea typeface="Calibri" panose="020F0502020204030204" pitchFamily="34" charset="0"/>
                <a:cs typeface="Arial" panose="020B0604020202020204" pitchFamily="34" charset="0"/>
              </a:rPr>
              <a:t>-</a:t>
            </a:r>
            <a:r>
              <a:rPr lang="en-GB" sz="2000" b="1" dirty="0">
                <a:latin typeface="Lato" panose="020F0502020204030203" pitchFamily="34" charset="0"/>
                <a:ea typeface="Calibri" panose="020F0502020204030204" pitchFamily="34" charset="0"/>
                <a:cs typeface="Arial" panose="020B0604020202020204" pitchFamily="34" charset="0"/>
              </a:rPr>
              <a:t> </a:t>
            </a:r>
            <a:r>
              <a:rPr lang="en-GB" sz="2000" dirty="0">
                <a:latin typeface="Lato" panose="020F0502020204030203" pitchFamily="34" charset="0"/>
                <a:ea typeface="Calibri" panose="020F0502020204030204" pitchFamily="34" charset="0"/>
                <a:cs typeface="Arial" panose="020B0604020202020204" pitchFamily="34" charset="0"/>
              </a:rPr>
              <a:t>i</a:t>
            </a:r>
            <a:r>
              <a:rPr lang="en-GB" sz="1800" dirty="0">
                <a:effectLst/>
                <a:latin typeface="Arial" panose="020B0604020202020204" pitchFamily="34" charset="0"/>
                <a:ea typeface="Arial" panose="020B0604020202020204" pitchFamily="34" charset="0"/>
              </a:rPr>
              <a:t>ngredients of combined medications should be listed separately e.g. for Codydramol list separately as codeine, paracetamol.</a:t>
            </a:r>
          </a:p>
          <a:p>
            <a:pPr marL="342900" indent="-342900">
              <a:buFont typeface="Arial" panose="020B0604020202020204" pitchFamily="34" charset="0"/>
              <a:buChar char="•"/>
            </a:pPr>
            <a:endParaRPr lang="en-GB" sz="2000" dirty="0">
              <a:latin typeface="Lato" panose="020F0502020204030203" pitchFamily="34" charset="0"/>
              <a:ea typeface="Calibri" panose="020F0502020204030204" pitchFamily="34" charset="0"/>
              <a:cs typeface="Arial" panose="020B0604020202020204" pitchFamily="34" charset="0"/>
            </a:endParaRPr>
          </a:p>
          <a:p>
            <a:endParaRPr lang="en-GB" sz="2000" dirty="0">
              <a:latin typeface="Arial" panose="020B0604020202020204" pitchFamily="34" charset="0"/>
              <a:ea typeface="Calibri" panose="020F050202020403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EE7B27B-0D03-27E2-D6FE-990F2997B44F}"/>
              </a:ext>
            </a:extLst>
          </p:cNvPr>
          <p:cNvSpPr txBox="1"/>
          <p:nvPr/>
        </p:nvSpPr>
        <p:spPr>
          <a:xfrm>
            <a:off x="498143" y="220273"/>
            <a:ext cx="6192982" cy="892552"/>
          </a:xfrm>
          <a:prstGeom prst="rect">
            <a:avLst/>
          </a:prstGeom>
          <a:noFill/>
        </p:spPr>
        <p:txBody>
          <a:bodyPr wrap="square" rtlCol="0">
            <a:spAutoFit/>
          </a:bodyPr>
          <a:lstStyle/>
          <a:p>
            <a:r>
              <a:rPr lang="en-GB" sz="1800" b="1" dirty="0">
                <a:solidFill>
                  <a:srgbClr val="007481"/>
                </a:solidFill>
                <a:latin typeface="Arial" panose="020B0604020202020204" pitchFamily="34" charset="0"/>
                <a:ea typeface="Calibri" panose="020F0502020204030204" pitchFamily="34" charset="0"/>
                <a:cs typeface="Arial" panose="020B0604020202020204" pitchFamily="34" charset="0"/>
              </a:rPr>
              <a:t>eCRF</a:t>
            </a:r>
          </a:p>
          <a:p>
            <a:r>
              <a:rPr lang="en-GB" b="1" dirty="0">
                <a:latin typeface="Arial" panose="020B0604020202020204" pitchFamily="34" charset="0"/>
                <a:ea typeface="Calibri" panose="020F0502020204030204" pitchFamily="34" charset="0"/>
                <a:cs typeface="Arial" panose="020B0604020202020204" pitchFamily="34" charset="0"/>
              </a:rPr>
              <a:t>There are 2 con med forms</a:t>
            </a:r>
          </a:p>
          <a:p>
            <a:endParaRPr lang="en-GB" sz="1600" b="1"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8412084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B79720E1-5045-472A-BA01-0830C815CC00}"/>
              </a:ext>
            </a:extLst>
          </p:cNvPr>
          <p:cNvSpPr txBox="1"/>
          <p:nvPr/>
        </p:nvSpPr>
        <p:spPr>
          <a:xfrm>
            <a:off x="617415" y="644391"/>
            <a:ext cx="10957169" cy="2723823"/>
          </a:xfrm>
          <a:prstGeom prst="rect">
            <a:avLst/>
          </a:prstGeom>
          <a:noFill/>
        </p:spPr>
        <p:txBody>
          <a:bodyPr wrap="square" rtlCol="0">
            <a:spAutoFit/>
          </a:bodyPr>
          <a:lstStyle/>
          <a:p>
            <a:r>
              <a:rPr lang="en-GB" sz="2000" b="1" dirty="0">
                <a:solidFill>
                  <a:srgbClr val="007481"/>
                </a:solidFill>
                <a:latin typeface="Arial" panose="020B0604020202020204" pitchFamily="34" charset="0"/>
                <a:ea typeface="Calibri" panose="020F0502020204030204" pitchFamily="34" charset="0"/>
                <a:cs typeface="Arial" panose="020B0604020202020204" pitchFamily="34" charset="0"/>
              </a:rPr>
              <a:t>eCRF</a:t>
            </a:r>
          </a:p>
          <a:p>
            <a:endParaRPr lang="en-GB" sz="1800" b="1" dirty="0">
              <a:effectLst/>
              <a:latin typeface="Arial" panose="020B0604020202020204" pitchFamily="34" charset="0"/>
              <a:ea typeface="Arial" panose="020B0604020202020204" pitchFamily="34" charset="0"/>
            </a:endParaRPr>
          </a:p>
          <a:p>
            <a:pPr marL="342900" indent="-342900">
              <a:spcAft>
                <a:spcPts val="600"/>
              </a:spcAft>
              <a:buFont typeface="Arial" panose="020B0604020202020204" pitchFamily="34" charset="0"/>
              <a:buChar char="•"/>
            </a:pPr>
            <a:r>
              <a:rPr lang="en-GB" dirty="0">
                <a:latin typeface="Arial" panose="020B0604020202020204" pitchFamily="34" charset="0"/>
                <a:ea typeface="Arial" panose="020B0604020202020204" pitchFamily="34" charset="0"/>
              </a:rPr>
              <a:t>At visit 1 all medications should be ticked as ongoing at start of trial. </a:t>
            </a:r>
          </a:p>
          <a:p>
            <a:pPr marL="342900" indent="-342900">
              <a:spcAft>
                <a:spcPts val="600"/>
              </a:spcAft>
              <a:buFont typeface="Arial" panose="020B0604020202020204" pitchFamily="34" charset="0"/>
              <a:buChar char="•"/>
            </a:pPr>
            <a:r>
              <a:rPr lang="en-GB" dirty="0">
                <a:latin typeface="Arial" panose="020B0604020202020204" pitchFamily="34" charset="0"/>
                <a:ea typeface="Arial" panose="020B0604020202020204" pitchFamily="34" charset="0"/>
              </a:rPr>
              <a:t>Any new medications during the course of the trial should have a start date.</a:t>
            </a:r>
          </a:p>
          <a:p>
            <a:pPr marL="342900" indent="-342900">
              <a:spcAft>
                <a:spcPts val="600"/>
              </a:spcAft>
              <a:buFont typeface="Arial" panose="020B0604020202020204" pitchFamily="34" charset="0"/>
              <a:buChar char="•"/>
            </a:pPr>
            <a:endParaRPr lang="en-GB" dirty="0">
              <a:latin typeface="Arial" panose="020B0604020202020204" pitchFamily="34" charset="0"/>
              <a:ea typeface="Arial" panose="020B0604020202020204" pitchFamily="34" charset="0"/>
            </a:endParaRPr>
          </a:p>
          <a:p>
            <a:pPr marL="342900" indent="-342900">
              <a:spcAft>
                <a:spcPts val="600"/>
              </a:spcAft>
              <a:buFont typeface="Arial" panose="020B0604020202020204" pitchFamily="34" charset="0"/>
              <a:buChar char="•"/>
            </a:pPr>
            <a:r>
              <a:rPr lang="en-GB" dirty="0">
                <a:latin typeface="Arial" panose="020B0604020202020204" pitchFamily="34" charset="0"/>
                <a:ea typeface="Arial" panose="020B0604020202020204" pitchFamily="34" charset="0"/>
              </a:rPr>
              <a:t>Any medications stopped should have an end date</a:t>
            </a:r>
          </a:p>
          <a:p>
            <a:pPr marL="342900" indent="-342900">
              <a:spcAft>
                <a:spcPts val="600"/>
              </a:spcAft>
              <a:buFont typeface="Arial" panose="020B0604020202020204" pitchFamily="34" charset="0"/>
              <a:buChar char="•"/>
            </a:pPr>
            <a:r>
              <a:rPr lang="en-GB" dirty="0">
                <a:latin typeface="Arial" panose="020B0604020202020204" pitchFamily="34" charset="0"/>
                <a:ea typeface="Arial" panose="020B0604020202020204" pitchFamily="34" charset="0"/>
              </a:rPr>
              <a:t>At last visit all medications should have either an end date or ticked as ongoing at end of trial</a:t>
            </a:r>
          </a:p>
          <a:p>
            <a:endParaRPr lang="en-GB"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48</a:t>
            </a:fld>
            <a:endParaRPr lang="en-GB"/>
          </a:p>
        </p:txBody>
      </p:sp>
    </p:spTree>
    <p:extLst>
      <p:ext uri="{BB962C8B-B14F-4D97-AF65-F5344CB8AC3E}">
        <p14:creationId xmlns:p14="http://schemas.microsoft.com/office/powerpoint/2010/main" val="27221963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49</a:t>
            </a:fld>
            <a:endParaRPr lang="en-GB"/>
          </a:p>
        </p:txBody>
      </p:sp>
      <p:sp>
        <p:nvSpPr>
          <p:cNvPr id="8" name="Title 1">
            <a:extLst>
              <a:ext uri="{FF2B5EF4-FFF2-40B4-BE49-F238E27FC236}">
                <a16:creationId xmlns:a16="http://schemas.microsoft.com/office/drawing/2014/main" id="{8C055549-5DD9-4C66-85CD-C97B74304643}"/>
              </a:ext>
            </a:extLst>
          </p:cNvPr>
          <p:cNvSpPr txBox="1">
            <a:spLocks/>
          </p:cNvSpPr>
          <p:nvPr/>
        </p:nvSpPr>
        <p:spPr>
          <a:xfrm>
            <a:off x="1524000" y="1122363"/>
            <a:ext cx="9144000" cy="23876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br>
              <a:rPr lang="en-GB" dirty="0"/>
            </a:br>
            <a:br>
              <a:rPr lang="en-GB" dirty="0">
                <a:solidFill>
                  <a:srgbClr val="007481"/>
                </a:solidFill>
                <a:latin typeface="Arial" panose="020B0604020202020204" pitchFamily="34" charset="0"/>
                <a:cs typeface="Arial" panose="020B0604020202020204" pitchFamily="34" charset="0"/>
              </a:rPr>
            </a:br>
            <a:r>
              <a:rPr lang="en-GB" sz="3600" b="1" dirty="0">
                <a:solidFill>
                  <a:srgbClr val="007481"/>
                </a:solidFill>
                <a:latin typeface="Arial" panose="020B0604020202020204" pitchFamily="34" charset="0"/>
                <a:cs typeface="Arial" panose="020B0604020202020204" pitchFamily="34" charset="0"/>
              </a:rPr>
              <a:t>Source Data</a:t>
            </a:r>
            <a:br>
              <a:rPr lang="en-GB" dirty="0"/>
            </a:br>
            <a:endParaRPr lang="en-GB" dirty="0"/>
          </a:p>
        </p:txBody>
      </p:sp>
    </p:spTree>
    <p:extLst>
      <p:ext uri="{BB962C8B-B14F-4D97-AF65-F5344CB8AC3E}">
        <p14:creationId xmlns:p14="http://schemas.microsoft.com/office/powerpoint/2010/main" val="1878518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r>
              <a:rPr lang="en-GB"/>
              <a:t>GREAT-2 Training Presentation 1 Introduction V0.1 02-12-22</a:t>
            </a:r>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6" name="Rectangle 1">
            <a:extLst>
              <a:ext uri="{FF2B5EF4-FFF2-40B4-BE49-F238E27FC236}">
                <a16:creationId xmlns:a16="http://schemas.microsoft.com/office/drawing/2014/main" id="{11D7B8C5-8D84-4226-B8A4-07B1C6E77A4C}"/>
              </a:ext>
            </a:extLst>
          </p:cNvPr>
          <p:cNvSpPr>
            <a:spLocks noChangeArrowheads="1"/>
          </p:cNvSpPr>
          <p:nvPr/>
        </p:nvSpPr>
        <p:spPr bwMode="auto">
          <a:xfrm>
            <a:off x="5457092" y="196362"/>
            <a:ext cx="14609459" cy="584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8" name="Table 7">
            <a:extLst>
              <a:ext uri="{FF2B5EF4-FFF2-40B4-BE49-F238E27FC236}">
                <a16:creationId xmlns:a16="http://schemas.microsoft.com/office/drawing/2014/main" id="{7907C741-A994-4059-831A-78484DA5BDB1}"/>
              </a:ext>
            </a:extLst>
          </p:cNvPr>
          <p:cNvGraphicFramePr>
            <a:graphicFrameLocks noGrp="1"/>
          </p:cNvGraphicFramePr>
          <p:nvPr>
            <p:extLst>
              <p:ext uri="{D42A27DB-BD31-4B8C-83A1-F6EECF244321}">
                <p14:modId xmlns:p14="http://schemas.microsoft.com/office/powerpoint/2010/main" val="1479783150"/>
              </p:ext>
            </p:extLst>
          </p:nvPr>
        </p:nvGraphicFramePr>
        <p:xfrm>
          <a:off x="321299" y="382778"/>
          <a:ext cx="11549402" cy="5545411"/>
        </p:xfrm>
        <a:graphic>
          <a:graphicData uri="http://schemas.openxmlformats.org/drawingml/2006/table">
            <a:tbl>
              <a:tblPr firstRow="1" firstCol="1" bandRow="1" bandCol="1">
                <a:tableStyleId>{5940675A-B579-460E-94D1-54222C63F5DA}</a:tableStyleId>
              </a:tblPr>
              <a:tblGrid>
                <a:gridCol w="5784226">
                  <a:extLst>
                    <a:ext uri="{9D8B030D-6E8A-4147-A177-3AD203B41FA5}">
                      <a16:colId xmlns:a16="http://schemas.microsoft.com/office/drawing/2014/main" val="3310928894"/>
                    </a:ext>
                  </a:extLst>
                </a:gridCol>
                <a:gridCol w="5765176">
                  <a:extLst>
                    <a:ext uri="{9D8B030D-6E8A-4147-A177-3AD203B41FA5}">
                      <a16:colId xmlns:a16="http://schemas.microsoft.com/office/drawing/2014/main" val="3635185114"/>
                    </a:ext>
                  </a:extLst>
                </a:gridCol>
              </a:tblGrid>
              <a:tr h="254436">
                <a:tc gridSpan="2">
                  <a:txBody>
                    <a:bodyPr/>
                    <a:lstStyle/>
                    <a:p>
                      <a:pPr>
                        <a:lnSpc>
                          <a:spcPct val="115000"/>
                        </a:lnSpc>
                        <a:spcAft>
                          <a:spcPts val="600"/>
                        </a:spcAft>
                        <a:tabLst>
                          <a:tab pos="1143000" algn="l"/>
                          <a:tab pos="1600200" algn="l"/>
                          <a:tab pos="2057400" algn="l"/>
                          <a:tab pos="2514600" algn="l"/>
                          <a:tab pos="2971800" algn="l"/>
                          <a:tab pos="3429000" algn="l"/>
                          <a:tab pos="3886200" algn="l"/>
                          <a:tab pos="4343400" algn="l"/>
                          <a:tab pos="4800600" algn="l"/>
                          <a:tab pos="5257800" algn="l"/>
                          <a:tab pos="5715000" algn="l"/>
                        </a:tabLst>
                      </a:pPr>
                      <a:r>
                        <a:rPr lang="en-GB" sz="1400" dirty="0">
                          <a:solidFill>
                            <a:schemeClr val="bg1"/>
                          </a:solidFill>
                          <a:effectLst/>
                          <a:latin typeface="Arial" panose="020B0604020202020204" pitchFamily="34" charset="0"/>
                          <a:cs typeface="Arial" panose="020B0604020202020204" pitchFamily="34" charset="0"/>
                        </a:rPr>
                        <a:t>Secondary Objectives</a:t>
                      </a:r>
                      <a:endPar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934" marR="46934" marT="0" marB="0">
                    <a:solidFill>
                      <a:schemeClr val="accent1">
                        <a:lumMod val="75000"/>
                      </a:schemeClr>
                    </a:solidFill>
                  </a:tcPr>
                </a:tc>
                <a:tc hMerge="1">
                  <a:txBody>
                    <a:bodyPr/>
                    <a:lstStyle/>
                    <a:p>
                      <a:endParaRPr lang="en-GB"/>
                    </a:p>
                  </a:txBody>
                  <a:tcPr/>
                </a:tc>
                <a:extLst>
                  <a:ext uri="{0D108BD9-81ED-4DB2-BD59-A6C34878D82A}">
                    <a16:rowId xmlns:a16="http://schemas.microsoft.com/office/drawing/2014/main" val="3384338249"/>
                  </a:ext>
                </a:extLst>
              </a:tr>
              <a:tr h="254436">
                <a:tc>
                  <a:txBody>
                    <a:bodyPr/>
                    <a:lstStyle/>
                    <a:p>
                      <a:pPr>
                        <a:lnSpc>
                          <a:spcPct val="115000"/>
                        </a:lnSpc>
                        <a:spcAft>
                          <a:spcPts val="600"/>
                        </a:spcAft>
                        <a:tabLst>
                          <a:tab pos="1143000" algn="l"/>
                          <a:tab pos="1600200" algn="l"/>
                          <a:tab pos="2057400" algn="l"/>
                          <a:tab pos="2514600" algn="l"/>
                          <a:tab pos="2971800" algn="l"/>
                          <a:tab pos="3429000" algn="l"/>
                          <a:tab pos="3886200" algn="l"/>
                          <a:tab pos="4343400" algn="l"/>
                          <a:tab pos="4800600" algn="l"/>
                          <a:tab pos="5257800" algn="l"/>
                          <a:tab pos="5715000" algn="l"/>
                        </a:tabLst>
                      </a:pPr>
                      <a:r>
                        <a:rPr lang="en-GB" sz="1400">
                          <a:effectLst/>
                          <a:latin typeface="Arial" panose="020B0604020202020204" pitchFamily="34" charset="0"/>
                          <a:cs typeface="Arial" panose="020B0604020202020204" pitchFamily="34" charset="0"/>
                        </a:rPr>
                        <a:t>Objectives</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46934" marR="46934" marT="0" marB="0">
                    <a:solidFill>
                      <a:schemeClr val="accent1">
                        <a:lumMod val="60000"/>
                        <a:lumOff val="40000"/>
                      </a:schemeClr>
                    </a:solidFill>
                  </a:tcPr>
                </a:tc>
                <a:tc>
                  <a:txBody>
                    <a:bodyPr/>
                    <a:lstStyle/>
                    <a:p>
                      <a:pPr>
                        <a:lnSpc>
                          <a:spcPct val="115000"/>
                        </a:lnSpc>
                        <a:spcAft>
                          <a:spcPts val="600"/>
                        </a:spcAft>
                        <a:tabLst>
                          <a:tab pos="1143000" algn="l"/>
                          <a:tab pos="1600200" algn="l"/>
                          <a:tab pos="2057400" algn="l"/>
                          <a:tab pos="2514600" algn="l"/>
                          <a:tab pos="2971800" algn="l"/>
                          <a:tab pos="3429000" algn="l"/>
                          <a:tab pos="3886200" algn="l"/>
                          <a:tab pos="4343400" algn="l"/>
                          <a:tab pos="4800600" algn="l"/>
                          <a:tab pos="5257800" algn="l"/>
                          <a:tab pos="5715000" algn="l"/>
                        </a:tabLst>
                      </a:pPr>
                      <a:r>
                        <a:rPr lang="en-GB" sz="1400" dirty="0">
                          <a:effectLst/>
                          <a:latin typeface="Arial" panose="020B0604020202020204" pitchFamily="34" charset="0"/>
                          <a:cs typeface="Arial" panose="020B0604020202020204" pitchFamily="34" charset="0"/>
                        </a:rPr>
                        <a:t>Outcome Measures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6934" marR="46934" marT="0" marB="0">
                    <a:solidFill>
                      <a:schemeClr val="accent1">
                        <a:lumMod val="60000"/>
                        <a:lumOff val="40000"/>
                      </a:schemeClr>
                    </a:solidFill>
                  </a:tcPr>
                </a:tc>
                <a:extLst>
                  <a:ext uri="{0D108BD9-81ED-4DB2-BD59-A6C34878D82A}">
                    <a16:rowId xmlns:a16="http://schemas.microsoft.com/office/drawing/2014/main" val="2464183722"/>
                  </a:ext>
                </a:extLst>
              </a:tr>
              <a:tr h="201813">
                <a:tc>
                  <a:txBody>
                    <a:bodyPr/>
                    <a:lstStyle/>
                    <a:p>
                      <a:pPr>
                        <a:lnSpc>
                          <a:spcPct val="115000"/>
                        </a:lnSpc>
                        <a:spcAft>
                          <a:spcPts val="600"/>
                        </a:spcAft>
                      </a:pPr>
                      <a:r>
                        <a:rPr lang="en-GB" sz="1400" dirty="0">
                          <a:effectLst/>
                          <a:latin typeface="Arial" panose="020B0604020202020204" pitchFamily="34" charset="0"/>
                          <a:cs typeface="Arial" panose="020B0604020202020204" pitchFamily="34" charset="0"/>
                        </a:rPr>
                        <a:t>To evaluate the efficacy of Gremubamab on P. aeruginosa </a:t>
                      </a:r>
                      <a:r>
                        <a:rPr lang="en-GB" sz="1400" b="1" dirty="0">
                          <a:effectLst/>
                          <a:latin typeface="Arial" panose="020B0604020202020204" pitchFamily="34" charset="0"/>
                          <a:cs typeface="Arial" panose="020B0604020202020204" pitchFamily="34" charset="0"/>
                        </a:rPr>
                        <a:t>bacterial burden </a:t>
                      </a:r>
                      <a:r>
                        <a:rPr lang="en-GB" sz="1400" dirty="0">
                          <a:effectLst/>
                          <a:latin typeface="Arial" panose="020B0604020202020204" pitchFamily="34" charset="0"/>
                          <a:cs typeface="Arial" panose="020B0604020202020204" pitchFamily="34" charset="0"/>
                        </a:rPr>
                        <a:t>in sputum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6934" marR="46934" marT="0" marB="0"/>
                </a:tc>
                <a:tc>
                  <a: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400" dirty="0">
                          <a:effectLst/>
                          <a:latin typeface="Arial" panose="020B0604020202020204" pitchFamily="34" charset="0"/>
                          <a:cs typeface="Arial" panose="020B0604020202020204" pitchFamily="34" charset="0"/>
                        </a:rPr>
                        <a:t>Change from baseline in Quantitative sputum cultures. Days 7, 14, 28 and 56</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6934" marR="46934" marT="0" marB="0"/>
                </a:tc>
                <a:extLst>
                  <a:ext uri="{0D108BD9-81ED-4DB2-BD59-A6C34878D82A}">
                    <a16:rowId xmlns:a16="http://schemas.microsoft.com/office/drawing/2014/main" val="1628758897"/>
                  </a:ext>
                </a:extLst>
              </a:tr>
              <a:tr h="551687">
                <a:tc>
                  <a:txBody>
                    <a:bodyPr/>
                    <a:lstStyle/>
                    <a:p>
                      <a:pPr>
                        <a:lnSpc>
                          <a:spcPct val="115000"/>
                        </a:lnSpc>
                        <a:spcAft>
                          <a:spcPts val="600"/>
                        </a:spcAft>
                      </a:pPr>
                      <a:r>
                        <a:rPr lang="en-GB" sz="1400" dirty="0">
                          <a:effectLst/>
                          <a:latin typeface="Arial" panose="020B0604020202020204" pitchFamily="34" charset="0"/>
                          <a:cs typeface="Arial" panose="020B0604020202020204" pitchFamily="34" charset="0"/>
                        </a:rPr>
                        <a:t>To determine the persistent effects of Gremubamab on P. aeruginosa </a:t>
                      </a:r>
                      <a:r>
                        <a:rPr lang="en-GB" sz="1400" b="1" dirty="0">
                          <a:effectLst/>
                          <a:latin typeface="Arial" panose="020B0604020202020204" pitchFamily="34" charset="0"/>
                          <a:cs typeface="Arial" panose="020B0604020202020204" pitchFamily="34" charset="0"/>
                        </a:rPr>
                        <a:t>bacterial burden</a:t>
                      </a:r>
                      <a:r>
                        <a:rPr lang="en-GB" sz="1400" dirty="0">
                          <a:effectLst/>
                          <a:latin typeface="Arial" panose="020B0604020202020204" pitchFamily="34" charset="0"/>
                          <a:cs typeface="Arial" panose="020B0604020202020204" pitchFamily="34" charset="0"/>
                        </a:rPr>
                        <a:t> following discontinuation of treatment (week 24)</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6934" marR="46934" marT="0" marB="0"/>
                </a:tc>
                <a:tc>
                  <a: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400" dirty="0">
                          <a:effectLst/>
                          <a:latin typeface="Arial" panose="020B0604020202020204" pitchFamily="34" charset="0"/>
                          <a:cs typeface="Arial" panose="020B0604020202020204" pitchFamily="34" charset="0"/>
                        </a:rPr>
                        <a:t>Change from baseline in Quantitative sputum cultures. Day 168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6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6934" marR="46934" marT="0" marB="0"/>
                </a:tc>
                <a:extLst>
                  <a:ext uri="{0D108BD9-81ED-4DB2-BD59-A6C34878D82A}">
                    <a16:rowId xmlns:a16="http://schemas.microsoft.com/office/drawing/2014/main" val="2681228052"/>
                  </a:ext>
                </a:extLst>
              </a:tr>
              <a:tr h="363534">
                <a:tc>
                  <a:txBody>
                    <a:bodyPr/>
                    <a:lstStyle/>
                    <a:p>
                      <a:pPr>
                        <a:lnSpc>
                          <a:spcPct val="115000"/>
                        </a:lnSpc>
                        <a:spcAft>
                          <a:spcPts val="600"/>
                        </a:spcAft>
                      </a:pPr>
                      <a:r>
                        <a:rPr lang="en-GB" sz="1400" dirty="0">
                          <a:effectLst/>
                          <a:latin typeface="Arial" panose="020B0604020202020204" pitchFamily="34" charset="0"/>
                          <a:cs typeface="Arial" panose="020B0604020202020204" pitchFamily="34" charset="0"/>
                        </a:rPr>
                        <a:t>To determine if Gremubamab can achieve </a:t>
                      </a:r>
                      <a:r>
                        <a:rPr lang="en-GB" sz="1400" b="1" dirty="0">
                          <a:effectLst/>
                          <a:latin typeface="Arial" panose="020B0604020202020204" pitchFamily="34" charset="0"/>
                          <a:cs typeface="Arial" panose="020B0604020202020204" pitchFamily="34" charset="0"/>
                        </a:rPr>
                        <a:t>eradication</a:t>
                      </a:r>
                      <a:r>
                        <a:rPr lang="en-GB" sz="1400" dirty="0">
                          <a:effectLst/>
                          <a:latin typeface="Arial" panose="020B0604020202020204" pitchFamily="34" charset="0"/>
                          <a:cs typeface="Arial" panose="020B0604020202020204" pitchFamily="34" charset="0"/>
                        </a:rPr>
                        <a:t> </a:t>
                      </a:r>
                      <a:r>
                        <a:rPr lang="en-GB" sz="1400" b="1" dirty="0">
                          <a:effectLst/>
                          <a:latin typeface="Arial" panose="020B0604020202020204" pitchFamily="34" charset="0"/>
                          <a:cs typeface="Arial" panose="020B0604020202020204" pitchFamily="34" charset="0"/>
                        </a:rPr>
                        <a:t>of P. aeruginosa </a:t>
                      </a:r>
                      <a:r>
                        <a:rPr lang="en-GB" sz="1400" dirty="0">
                          <a:effectLst/>
                          <a:latin typeface="Arial" panose="020B0604020202020204" pitchFamily="34" charset="0"/>
                          <a:cs typeface="Arial" panose="020B0604020202020204" pitchFamily="34" charset="0"/>
                        </a:rPr>
                        <a:t>in some individuals</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6934" marR="46934" marT="0" marB="0"/>
                </a:tc>
                <a:tc>
                  <a: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400" dirty="0">
                          <a:effectLst/>
                          <a:latin typeface="Arial" panose="020B0604020202020204" pitchFamily="34" charset="0"/>
                          <a:cs typeface="Arial" panose="020B0604020202020204" pitchFamily="34" charset="0"/>
                        </a:rPr>
                        <a:t>Eradication defined by negative sputum cultures for P. aeruginosa at the end of treatment. Days 84 and 168</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6934" marR="46934" marT="0" marB="0"/>
                </a:tc>
                <a:extLst>
                  <a:ext uri="{0D108BD9-81ED-4DB2-BD59-A6C34878D82A}">
                    <a16:rowId xmlns:a16="http://schemas.microsoft.com/office/drawing/2014/main" val="2139770259"/>
                  </a:ext>
                </a:extLst>
              </a:tr>
              <a:tr h="596383">
                <a:tc rowSpan="2">
                  <a:txBody>
                    <a:bodyPr/>
                    <a:lstStyle/>
                    <a:p>
                      <a:pPr>
                        <a:lnSpc>
                          <a:spcPct val="115000"/>
                        </a:lnSpc>
                        <a:spcAft>
                          <a:spcPts val="600"/>
                        </a:spcAft>
                      </a:pPr>
                      <a:r>
                        <a:rPr lang="en-GB" sz="1400" dirty="0">
                          <a:effectLst/>
                          <a:latin typeface="Arial" panose="020B0604020202020204" pitchFamily="34" charset="0"/>
                          <a:cs typeface="Arial" panose="020B0604020202020204" pitchFamily="34" charset="0"/>
                        </a:rPr>
                        <a:t>To determine the effect of Gremubamab on health-related </a:t>
                      </a:r>
                      <a:r>
                        <a:rPr lang="en-GB" sz="1400" b="1" dirty="0">
                          <a:effectLst/>
                          <a:latin typeface="Arial" panose="020B0604020202020204" pitchFamily="34" charset="0"/>
                          <a:cs typeface="Arial" panose="020B0604020202020204" pitchFamily="34" charset="0"/>
                        </a:rPr>
                        <a:t>quality of life</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46934" marR="46934" marT="0" marB="0"/>
                </a:tc>
                <a:tc>
                  <a:txBody>
                    <a:bodyPr/>
                    <a:lstStyle/>
                    <a:p>
                      <a:pPr marL="0" marR="0" lvl="0" indent="0" algn="l" defTabSz="914400" rtl="0" eaLnBrk="1" fontAlgn="auto" latinLnBrk="0" hangingPunct="1">
                        <a:lnSpc>
                          <a:spcPct val="115000"/>
                        </a:lnSpc>
                        <a:spcBef>
                          <a:spcPts val="0"/>
                        </a:spcBef>
                        <a:spcAft>
                          <a:spcPts val="600"/>
                        </a:spcAft>
                        <a:buClrTx/>
                        <a:buSzTx/>
                        <a:buFontTx/>
                        <a:buNone/>
                        <a:tabLst>
                          <a:tab pos="1143000" algn="l"/>
                          <a:tab pos="1600200" algn="l"/>
                          <a:tab pos="2057400" algn="l"/>
                          <a:tab pos="2514600" algn="l"/>
                          <a:tab pos="2971800" algn="l"/>
                          <a:tab pos="3429000" algn="l"/>
                          <a:tab pos="3886200" algn="l"/>
                          <a:tab pos="4343400" algn="l"/>
                          <a:tab pos="4800600" algn="l"/>
                          <a:tab pos="5257800" algn="l"/>
                          <a:tab pos="5715000" algn="l"/>
                        </a:tabLst>
                        <a:defRPr/>
                      </a:pPr>
                      <a:r>
                        <a:rPr lang="fr-FR" sz="1400" dirty="0">
                          <a:effectLst/>
                          <a:latin typeface="Arial" panose="020B0604020202020204" pitchFamily="34" charset="0"/>
                          <a:cs typeface="Arial" panose="020B0604020202020204" pitchFamily="34" charset="0"/>
                        </a:rPr>
                        <a:t>Change </a:t>
                      </a:r>
                      <a:r>
                        <a:rPr lang="fr-FR" sz="1400" dirty="0" err="1">
                          <a:effectLst/>
                          <a:latin typeface="Arial" panose="020B0604020202020204" pitchFamily="34" charset="0"/>
                          <a:cs typeface="Arial" panose="020B0604020202020204" pitchFamily="34" charset="0"/>
                        </a:rPr>
                        <a:t>from</a:t>
                      </a:r>
                      <a:r>
                        <a:rPr lang="fr-FR" sz="1400" dirty="0">
                          <a:effectLst/>
                          <a:latin typeface="Arial" panose="020B0604020202020204" pitchFamily="34" charset="0"/>
                          <a:cs typeface="Arial" panose="020B0604020202020204" pitchFamily="34" charset="0"/>
                        </a:rPr>
                        <a:t> </a:t>
                      </a:r>
                      <a:r>
                        <a:rPr lang="fr-FR" sz="1400" dirty="0" err="1">
                          <a:effectLst/>
                          <a:latin typeface="Arial" panose="020B0604020202020204" pitchFamily="34" charset="0"/>
                          <a:cs typeface="Arial" panose="020B0604020202020204" pitchFamily="34" charset="0"/>
                        </a:rPr>
                        <a:t>baseline</a:t>
                      </a:r>
                      <a:r>
                        <a:rPr lang="fr-FR" sz="1400" dirty="0">
                          <a:effectLst/>
                          <a:latin typeface="Arial" panose="020B0604020202020204" pitchFamily="34" charset="0"/>
                          <a:cs typeface="Arial" panose="020B0604020202020204" pitchFamily="34" charset="0"/>
                        </a:rPr>
                        <a:t> in </a:t>
                      </a:r>
                      <a:r>
                        <a:rPr lang="en-GB" sz="1400" dirty="0">
                          <a:effectLst/>
                          <a:latin typeface="Arial" panose="020B0604020202020204" pitchFamily="34" charset="0"/>
                          <a:cs typeface="Arial" panose="020B0604020202020204" pitchFamily="34" charset="0"/>
                        </a:rPr>
                        <a:t>Quality of Life Bronchiectasis questionnaire (</a:t>
                      </a:r>
                      <a:r>
                        <a:rPr lang="fr-FR" sz="1400" dirty="0">
                          <a:effectLst/>
                          <a:latin typeface="Arial" panose="020B0604020202020204" pitchFamily="34" charset="0"/>
                          <a:cs typeface="Arial" panose="020B0604020202020204" pitchFamily="34" charset="0"/>
                        </a:rPr>
                        <a:t>QOL-B), </a:t>
                      </a:r>
                      <a:r>
                        <a:rPr lang="en-GB" sz="1400" dirty="0">
                          <a:effectLst/>
                          <a:latin typeface="Arial" panose="020B0604020202020204" pitchFamily="34" charset="0"/>
                          <a:cs typeface="Arial" panose="020B0604020202020204" pitchFamily="34" charset="0"/>
                        </a:rPr>
                        <a:t>Bronchiectasis Impact Measure (</a:t>
                      </a:r>
                      <a:r>
                        <a:rPr lang="fr-FR" sz="1400" dirty="0">
                          <a:effectLst/>
                          <a:latin typeface="Arial" panose="020B0604020202020204" pitchFamily="34" charset="0"/>
                          <a:cs typeface="Arial" panose="020B0604020202020204" pitchFamily="34" charset="0"/>
                        </a:rPr>
                        <a:t>BIM) questionnaire. </a:t>
                      </a:r>
                      <a:r>
                        <a:rPr lang="en-GB" sz="1400" dirty="0">
                          <a:effectLst/>
                          <a:latin typeface="Arial" panose="020B0604020202020204" pitchFamily="34" charset="0"/>
                          <a:cs typeface="Arial" panose="020B0604020202020204" pitchFamily="34" charset="0"/>
                        </a:rPr>
                        <a:t>Days 28, 56, 84 and 168</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6934" marR="46934" marT="0" marB="0"/>
                </a:tc>
                <a:extLst>
                  <a:ext uri="{0D108BD9-81ED-4DB2-BD59-A6C34878D82A}">
                    <a16:rowId xmlns:a16="http://schemas.microsoft.com/office/drawing/2014/main" val="1049549068"/>
                  </a:ext>
                </a:extLst>
              </a:tr>
              <a:tr h="526426">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fr-FR" sz="1400" dirty="0">
                          <a:effectLst/>
                          <a:latin typeface="Arial" panose="020B0604020202020204" pitchFamily="34" charset="0"/>
                          <a:cs typeface="Arial" panose="020B0604020202020204" pitchFamily="34" charset="0"/>
                        </a:rPr>
                        <a:t>Change </a:t>
                      </a:r>
                      <a:r>
                        <a:rPr lang="fr-FR" sz="1400" dirty="0" err="1">
                          <a:effectLst/>
                          <a:latin typeface="Arial" panose="020B0604020202020204" pitchFamily="34" charset="0"/>
                          <a:cs typeface="Arial" panose="020B0604020202020204" pitchFamily="34" charset="0"/>
                        </a:rPr>
                        <a:t>from</a:t>
                      </a:r>
                      <a:r>
                        <a:rPr lang="fr-FR" sz="1400" dirty="0">
                          <a:effectLst/>
                          <a:latin typeface="Arial" panose="020B0604020202020204" pitchFamily="34" charset="0"/>
                          <a:cs typeface="Arial" panose="020B0604020202020204" pitchFamily="34" charset="0"/>
                        </a:rPr>
                        <a:t> </a:t>
                      </a:r>
                      <a:r>
                        <a:rPr lang="fr-FR" sz="1400" dirty="0" err="1">
                          <a:effectLst/>
                          <a:latin typeface="Arial" panose="020B0604020202020204" pitchFamily="34" charset="0"/>
                          <a:cs typeface="Arial" panose="020B0604020202020204" pitchFamily="34" charset="0"/>
                        </a:rPr>
                        <a:t>baseline</a:t>
                      </a:r>
                      <a:r>
                        <a:rPr lang="fr-FR" sz="1400" dirty="0">
                          <a:effectLst/>
                          <a:latin typeface="Arial" panose="020B0604020202020204" pitchFamily="34" charset="0"/>
                          <a:cs typeface="Arial" panose="020B0604020202020204" pitchFamily="34" charset="0"/>
                        </a:rPr>
                        <a:t> in </a:t>
                      </a:r>
                      <a:r>
                        <a:rPr lang="en-GB" sz="1400" dirty="0">
                          <a:effectLst/>
                          <a:latin typeface="Arial" panose="020B0604020202020204" pitchFamily="34" charset="0"/>
                          <a:cs typeface="Arial" panose="020B0604020202020204" pitchFamily="34" charset="0"/>
                        </a:rPr>
                        <a:t>St. George’s Respiratory Questionnaire (</a:t>
                      </a:r>
                      <a:r>
                        <a:rPr lang="fr-FR" sz="1400" dirty="0">
                          <a:effectLst/>
                          <a:latin typeface="Arial" panose="020B0604020202020204" pitchFamily="34" charset="0"/>
                          <a:cs typeface="Arial" panose="020B0604020202020204" pitchFamily="34" charset="0"/>
                        </a:rPr>
                        <a:t>SGRQ).</a:t>
                      </a:r>
                      <a:r>
                        <a:rPr lang="en-GB" sz="1400" dirty="0">
                          <a:effectLst/>
                          <a:latin typeface="Arial" panose="020B0604020202020204" pitchFamily="34" charset="0"/>
                          <a:cs typeface="Arial" panose="020B0604020202020204" pitchFamily="34" charset="0"/>
                        </a:rPr>
                        <a:t> Days 84 and 168</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6934" marR="46934" marT="0" marB="0"/>
                </a:tc>
                <a:extLst>
                  <a:ext uri="{0D108BD9-81ED-4DB2-BD59-A6C34878D82A}">
                    <a16:rowId xmlns:a16="http://schemas.microsoft.com/office/drawing/2014/main" val="1861655852"/>
                  </a:ext>
                </a:extLst>
              </a:tr>
              <a:tr h="526426">
                <a:tc>
                  <a:txBody>
                    <a:bodyPr/>
                    <a:lstStyle/>
                    <a:p>
                      <a:pPr>
                        <a:lnSpc>
                          <a:spcPct val="115000"/>
                        </a:lnSpc>
                        <a:spcAft>
                          <a:spcPts val="600"/>
                        </a:spcAft>
                      </a:pPr>
                      <a:r>
                        <a:rPr lang="en-GB" sz="1400" dirty="0">
                          <a:effectLst/>
                          <a:latin typeface="Arial" panose="020B0604020202020204" pitchFamily="34" charset="0"/>
                          <a:cs typeface="Arial" panose="020B0604020202020204" pitchFamily="34" charset="0"/>
                        </a:rPr>
                        <a:t>To determine the effect of Gremubamab on </a:t>
                      </a:r>
                      <a:r>
                        <a:rPr lang="en-GB" sz="1400" b="1" dirty="0">
                          <a:effectLst/>
                          <a:latin typeface="Arial" panose="020B0604020202020204" pitchFamily="34" charset="0"/>
                          <a:cs typeface="Arial" panose="020B0604020202020204" pitchFamily="34" charset="0"/>
                        </a:rPr>
                        <a:t>time to first exacerbation</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46934" marR="46934" marT="0" marB="0"/>
                </a:tc>
                <a:tc>
                  <a: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400" dirty="0">
                          <a:effectLst/>
                          <a:latin typeface="Arial" panose="020B0604020202020204" pitchFamily="34" charset="0"/>
                          <a:cs typeface="Arial" panose="020B0604020202020204" pitchFamily="34" charset="0"/>
                        </a:rPr>
                        <a:t>Occurrence of exacerbations (as per EMBARC definition of exacerbation). First event from visit 1 to day 84</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6934" marR="46934" marT="0" marB="0"/>
                </a:tc>
                <a:extLst>
                  <a:ext uri="{0D108BD9-81ED-4DB2-BD59-A6C34878D82A}">
                    <a16:rowId xmlns:a16="http://schemas.microsoft.com/office/drawing/2014/main" val="3702880278"/>
                  </a:ext>
                </a:extLst>
              </a:tr>
              <a:tr h="526426">
                <a:tc>
                  <a:txBody>
                    <a:bodyPr/>
                    <a:lstStyle/>
                    <a:p>
                      <a:pPr>
                        <a:lnSpc>
                          <a:spcPct val="115000"/>
                        </a:lnSpc>
                        <a:spcAft>
                          <a:spcPts val="600"/>
                        </a:spcAft>
                      </a:pPr>
                      <a:r>
                        <a:rPr lang="en-GB" sz="1400" dirty="0">
                          <a:effectLst/>
                          <a:latin typeface="Arial" panose="020B0604020202020204" pitchFamily="34" charset="0"/>
                          <a:cs typeface="Arial" panose="020B0604020202020204" pitchFamily="34" charset="0"/>
                        </a:rPr>
                        <a:t>To determine the effect of Gremubamab on </a:t>
                      </a:r>
                      <a:r>
                        <a:rPr lang="en-GB" sz="1400" b="1" dirty="0">
                          <a:effectLst/>
                          <a:latin typeface="Arial" panose="020B0604020202020204" pitchFamily="34" charset="0"/>
                          <a:cs typeface="Arial" panose="020B0604020202020204" pitchFamily="34" charset="0"/>
                        </a:rPr>
                        <a:t>pulmonary function</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46934" marR="46934" marT="0" marB="0"/>
                </a:tc>
                <a:tc>
                  <a: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400" dirty="0">
                          <a:effectLst/>
                          <a:latin typeface="Arial" panose="020B0604020202020204" pitchFamily="34" charset="0"/>
                          <a:cs typeface="Arial" panose="020B0604020202020204" pitchFamily="34" charset="0"/>
                        </a:rPr>
                        <a:t>Change from baseline in Forced expiratory volume in 1 second (FEV1). Day 28, 56 and 84</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6934" marR="46934" marT="0" marB="0"/>
                </a:tc>
                <a:extLst>
                  <a:ext uri="{0D108BD9-81ED-4DB2-BD59-A6C34878D82A}">
                    <a16:rowId xmlns:a16="http://schemas.microsoft.com/office/drawing/2014/main" val="3029386513"/>
                  </a:ext>
                </a:extLst>
              </a:tr>
              <a:tr h="526426">
                <a:tc rowSpan="2">
                  <a:txBody>
                    <a:bodyPr/>
                    <a:lstStyle/>
                    <a:p>
                      <a:pPr>
                        <a:lnSpc>
                          <a:spcPct val="115000"/>
                        </a:lnSpc>
                        <a:spcAft>
                          <a:spcPts val="600"/>
                        </a:spcAft>
                      </a:pPr>
                      <a:r>
                        <a:rPr lang="en-GB" sz="1400" dirty="0">
                          <a:effectLst/>
                          <a:latin typeface="Arial" panose="020B0604020202020204" pitchFamily="34" charset="0"/>
                          <a:cs typeface="Arial" panose="020B0604020202020204" pitchFamily="34" charset="0"/>
                        </a:rPr>
                        <a:t>To assess the </a:t>
                      </a:r>
                      <a:r>
                        <a:rPr lang="en-GB" sz="1400" b="1" dirty="0">
                          <a:effectLst/>
                          <a:latin typeface="Arial" panose="020B0604020202020204" pitchFamily="34" charset="0"/>
                          <a:cs typeface="Arial" panose="020B0604020202020204" pitchFamily="34" charset="0"/>
                        </a:rPr>
                        <a:t>safety</a:t>
                      </a:r>
                      <a:r>
                        <a:rPr lang="en-GB" sz="1400" dirty="0">
                          <a:effectLst/>
                          <a:latin typeface="Arial" panose="020B0604020202020204" pitchFamily="34" charset="0"/>
                          <a:cs typeface="Arial" panose="020B0604020202020204" pitchFamily="34" charset="0"/>
                        </a:rPr>
                        <a:t> of Gremubamab in patients with bronchiectasis</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6934" marR="46934" marT="0" marB="0"/>
                </a:tc>
                <a:tc>
                  <a: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400" dirty="0">
                          <a:effectLst/>
                          <a:latin typeface="Arial" panose="020B0604020202020204" pitchFamily="34" charset="0"/>
                          <a:cs typeface="Arial" panose="020B0604020202020204" pitchFamily="34" charset="0"/>
                        </a:rPr>
                        <a:t>Frequency of adverse events and serious adverse events between groups. Over 168 days</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6934" marR="46934" marT="0" marB="0"/>
                </a:tc>
                <a:extLst>
                  <a:ext uri="{0D108BD9-81ED-4DB2-BD59-A6C34878D82A}">
                    <a16:rowId xmlns:a16="http://schemas.microsoft.com/office/drawing/2014/main" val="1435902488"/>
                  </a:ext>
                </a:extLst>
              </a:tr>
              <a:tr h="254436">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400" dirty="0">
                          <a:effectLst/>
                          <a:latin typeface="Arial" panose="020B0604020202020204" pitchFamily="34" charset="0"/>
                          <a:cs typeface="Arial" panose="020B0604020202020204" pitchFamily="34" charset="0"/>
                        </a:rPr>
                        <a:t>Safety lab parameters. Over 168 days</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6934" marR="46934" marT="0" marB="0"/>
                </a:tc>
                <a:extLst>
                  <a:ext uri="{0D108BD9-81ED-4DB2-BD59-A6C34878D82A}">
                    <a16:rowId xmlns:a16="http://schemas.microsoft.com/office/drawing/2014/main" val="2945354752"/>
                  </a:ext>
                </a:extLst>
              </a:tr>
              <a:tr h="431022">
                <a:tc>
                  <a:txBody>
                    <a:bodyPr/>
                    <a:lstStyle/>
                    <a:p>
                      <a:pPr>
                        <a:lnSpc>
                          <a:spcPct val="115000"/>
                        </a:lnSpc>
                        <a:spcAft>
                          <a:spcPts val="600"/>
                        </a:spcAft>
                      </a:pPr>
                      <a:r>
                        <a:rPr lang="en-GB" sz="1400" dirty="0">
                          <a:effectLst/>
                          <a:latin typeface="Arial" panose="020B0604020202020204" pitchFamily="34" charset="0"/>
                          <a:cs typeface="Arial" panose="020B0604020202020204" pitchFamily="34" charset="0"/>
                        </a:rPr>
                        <a:t>To evaluate the </a:t>
                      </a:r>
                      <a:r>
                        <a:rPr lang="en-GB" sz="1400" b="1" dirty="0">
                          <a:effectLst/>
                          <a:latin typeface="Arial" panose="020B0604020202020204" pitchFamily="34" charset="0"/>
                          <a:cs typeface="Arial" panose="020B0604020202020204" pitchFamily="34" charset="0"/>
                        </a:rPr>
                        <a:t>pharmokinetics</a:t>
                      </a:r>
                      <a:r>
                        <a:rPr lang="en-GB" sz="1400" dirty="0">
                          <a:effectLst/>
                          <a:latin typeface="Arial" panose="020B0604020202020204" pitchFamily="34" charset="0"/>
                          <a:cs typeface="Arial" panose="020B0604020202020204" pitchFamily="34" charset="0"/>
                        </a:rPr>
                        <a:t> of Gremubamab</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6934" marR="46934" marT="0" marB="0"/>
                </a:tc>
                <a:tc>
                  <a: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400" dirty="0">
                          <a:effectLst/>
                          <a:latin typeface="Arial" panose="020B0604020202020204" pitchFamily="34" charset="0"/>
                          <a:cs typeface="Arial" panose="020B0604020202020204" pitchFamily="34" charset="0"/>
                        </a:rPr>
                        <a:t>Gremubamab pharmokinetics parameters through 168 days post dose. Over 168 days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6934" marR="46934" marT="0" marB="0"/>
                </a:tc>
                <a:extLst>
                  <a:ext uri="{0D108BD9-81ED-4DB2-BD59-A6C34878D82A}">
                    <a16:rowId xmlns:a16="http://schemas.microsoft.com/office/drawing/2014/main" val="1032975771"/>
                  </a:ext>
                </a:extLst>
              </a:tr>
            </a:tbl>
          </a:graphicData>
        </a:graphic>
      </p:graphicFrame>
      <p:sp>
        <p:nvSpPr>
          <p:cNvPr id="9" name="Slide Number Placeholder 8">
            <a:extLst>
              <a:ext uri="{FF2B5EF4-FFF2-40B4-BE49-F238E27FC236}">
                <a16:creationId xmlns:a16="http://schemas.microsoft.com/office/drawing/2014/main" id="{4561C86C-D501-4811-B918-5DCFA7EEA723}"/>
              </a:ext>
            </a:extLst>
          </p:cNvPr>
          <p:cNvSpPr>
            <a:spLocks noGrp="1"/>
          </p:cNvSpPr>
          <p:nvPr>
            <p:ph type="sldNum" sz="quarter" idx="12"/>
          </p:nvPr>
        </p:nvSpPr>
        <p:spPr/>
        <p:txBody>
          <a:bodyPr/>
          <a:lstStyle/>
          <a:p>
            <a:fld id="{8DC25873-D336-487A-A319-996D5E8BF626}" type="slidenum">
              <a:rPr lang="en-GB" smtClean="0"/>
              <a:t>5</a:t>
            </a:fld>
            <a:endParaRPr lang="en-GB"/>
          </a:p>
        </p:txBody>
      </p:sp>
    </p:spTree>
    <p:extLst>
      <p:ext uri="{BB962C8B-B14F-4D97-AF65-F5344CB8AC3E}">
        <p14:creationId xmlns:p14="http://schemas.microsoft.com/office/powerpoint/2010/main" val="26517170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2"/>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46ACD137-25FF-47FC-8EDD-6A1440124F55}"/>
              </a:ext>
            </a:extLst>
          </p:cNvPr>
          <p:cNvSpPr txBox="1"/>
          <p:nvPr/>
        </p:nvSpPr>
        <p:spPr>
          <a:xfrm>
            <a:off x="797169" y="1138928"/>
            <a:ext cx="10597661" cy="48982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7481"/>
                </a:solidFill>
                <a:effectLst/>
                <a:uLnTx/>
                <a:uFillTx/>
                <a:latin typeface="Arial" panose="020B0604020202020204" pitchFamily="34" charset="0"/>
                <a:ea typeface="+mn-ea"/>
                <a:cs typeface="Arial" panose="020B0604020202020204" pitchFamily="34" charset="0"/>
              </a:rPr>
              <a:t>Source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7481"/>
                </a:solidFill>
                <a:effectLst/>
                <a:uLnTx/>
                <a:uFillTx/>
                <a:latin typeface="Arial" panose="020B0604020202020204" pitchFamily="34" charset="0"/>
                <a:ea typeface="+mn-ea"/>
                <a:cs typeface="Arial" panose="020B0604020202020204" pitchFamily="34" charset="0"/>
              </a:rPr>
              <a:t>All Visits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7481"/>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180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All data collected must have back up source data in the participant’s medical record </a:t>
            </a:r>
          </a:p>
          <a:p>
            <a:pPr marL="742950" lvl="1" indent="-285750">
              <a:lnSpc>
                <a:spcPct val="115000"/>
              </a:lnSpc>
              <a:buFont typeface="Arial" panose="020B0604020202020204" pitchFamily="34" charset="0"/>
              <a:buChar char="•"/>
              <a:defRPr/>
            </a:pPr>
            <a:r>
              <a:rPr lang="en-GB" dirty="0">
                <a:solidFill>
                  <a:prstClr val="black"/>
                </a:solidFill>
                <a:latin typeface="Arial" panose="020B0604020202020204" pitchFamily="34" charset="0"/>
                <a:ea typeface="Arial" panose="020B0604020202020204" pitchFamily="34" charset="0"/>
              </a:rPr>
              <a:t>A</a:t>
            </a:r>
            <a:r>
              <a:rPr kumimoji="0" lang="en-GB"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mn-cs"/>
              </a:rPr>
              <a:t>llows</a:t>
            </a:r>
            <a:r>
              <a:rPr kumimoji="0" lang="en-GB"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for Source Data Verification (SDV)</a:t>
            </a:r>
          </a:p>
          <a:p>
            <a:pPr marL="742950" lvl="1" indent="-285750">
              <a:lnSpc>
                <a:spcPct val="115000"/>
              </a:lnSpc>
              <a:buFont typeface="Arial" panose="020B0604020202020204" pitchFamily="34" charset="0"/>
              <a:buChar char="•"/>
              <a:defRPr/>
            </a:pPr>
            <a:r>
              <a:rPr kumimoji="0" lang="en-GB"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Allows other healthcare professionals know about the trial and any assessments completed during visits</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dirty="0">
                <a:solidFill>
                  <a:prstClr val="black"/>
                </a:solidFill>
                <a:latin typeface="Arial" panose="020B0604020202020204" pitchFamily="34" charset="0"/>
                <a:ea typeface="Arial" panose="020B0604020202020204" pitchFamily="34" charset="0"/>
              </a:rPr>
              <a:t>Template medical notes continuation sheets are provided and can be used if wished. These should be filed in the medical notes.</a:t>
            </a:r>
          </a:p>
          <a:p>
            <a:pPr marL="285750" indent="-285750">
              <a:lnSpc>
                <a:spcPct val="115000"/>
              </a:lnSpc>
              <a:buFont typeface="Arial" panose="020B0604020202020204" pitchFamily="34" charset="0"/>
              <a:buChar char="•"/>
              <a:defRPr/>
            </a:pPr>
            <a:r>
              <a:rPr lang="en-GB" dirty="0">
                <a:solidFill>
                  <a:prstClr val="black"/>
                </a:solidFill>
                <a:latin typeface="Arial" panose="020B0604020202020204" pitchFamily="34" charset="0"/>
                <a:ea typeface="Arial" panose="020B0604020202020204" pitchFamily="34" charset="0"/>
              </a:rPr>
              <a:t>If worksheets are used to record source data, they must be filed in the medical record</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dirty="0">
                <a:solidFill>
                  <a:prstClr val="black"/>
                </a:solidFill>
                <a:latin typeface="Arial" panose="020B0604020202020204" pitchFamily="34" charset="0"/>
                <a:ea typeface="Arial" panose="020B0604020202020204" pitchFamily="34" charset="0"/>
              </a:rPr>
              <a:t>NB: the worksheets do not cover everything which is required to be recorded in the medical notes.</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GB" sz="180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1" i="0" u="none" strike="noStrike" kern="1200" cap="none" spc="0" normalizeH="0" baseline="0" noProof="0" dirty="0">
              <a:ln>
                <a:noFill/>
              </a:ln>
              <a:solidFill>
                <a:srgbClr val="00748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7481"/>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CBCFB597-C6B8-4469-BD08-6FD343700A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25873-D336-487A-A319-996D5E8BF62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57620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2"/>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46ACD137-25FF-47FC-8EDD-6A1440124F55}"/>
              </a:ext>
            </a:extLst>
          </p:cNvPr>
          <p:cNvSpPr txBox="1"/>
          <p:nvPr/>
        </p:nvSpPr>
        <p:spPr>
          <a:xfrm>
            <a:off x="756139" y="299343"/>
            <a:ext cx="10597661" cy="55353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7481"/>
                </a:solidFill>
                <a:effectLst/>
                <a:uLnTx/>
                <a:uFillTx/>
                <a:latin typeface="Arial" panose="020B0604020202020204" pitchFamily="34" charset="0"/>
                <a:ea typeface="+mn-ea"/>
                <a:cs typeface="Arial" panose="020B0604020202020204" pitchFamily="34" charset="0"/>
              </a:rPr>
              <a:t>Source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7481"/>
                </a:solidFill>
                <a:effectLst/>
                <a:uLnTx/>
                <a:uFillTx/>
                <a:latin typeface="Arial" panose="020B0604020202020204" pitchFamily="34" charset="0"/>
                <a:ea typeface="+mn-ea"/>
                <a:cs typeface="Arial" panose="020B0604020202020204" pitchFamily="34" charset="0"/>
              </a:rPr>
              <a:t>All Visits</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342900" indent="-342900">
              <a:lnSpc>
                <a:spcPct val="115000"/>
              </a:lnSpc>
              <a:buFont typeface="Symbol" panose="05050102010706020507" pitchFamily="18" charset="2"/>
              <a:buChar char=""/>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Date of visit</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Confirmation of how participant identity was verified.</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Details of any notable findings at the visit and any action taken.</a:t>
            </a:r>
          </a:p>
          <a:p>
            <a:pPr marL="342900" lvl="0" indent="-342900">
              <a:lnSpc>
                <a:spcPct val="115000"/>
              </a:lnSpc>
              <a:buFont typeface="Symbol" panose="05050102010706020507" pitchFamily="18" charset="2"/>
              <a:buChar char=""/>
              <a:defRPr/>
            </a:pPr>
            <a:r>
              <a:rPr lang="en-GB" dirty="0">
                <a:solidFill>
                  <a:prstClr val="black"/>
                </a:solidFill>
                <a:latin typeface="Arial" panose="020B0604020202020204" pitchFamily="34" charset="0"/>
                <a:ea typeface="Arial" panose="020B0604020202020204" pitchFamily="34" charset="0"/>
              </a:rPr>
              <a:t>Record of blood, sputum and pregnancy test samples taken.</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Copy of blood, sputum and pregnancy test results signed and dated by delegated doctor to be added when obtained.</a:t>
            </a:r>
          </a:p>
          <a:p>
            <a:pPr marL="342900" marR="0" lvl="0" indent="-342900" algn="l" defTabSz="914400" rtl="0" eaLnBrk="1" fontAlgn="auto" latinLnBrk="0" hangingPunct="1">
              <a:lnSpc>
                <a:spcPct val="115000"/>
              </a:lnSpc>
              <a:spcBef>
                <a:spcPts val="0"/>
              </a:spcBef>
              <a:spcAft>
                <a:spcPts val="60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Changes to con meds (</a:t>
            </a:r>
            <a:r>
              <a:rPr kumimoji="0" lang="en-GB" sz="1800" b="0"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or state there were no changes</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p>
          <a:p>
            <a:pPr marL="342900" marR="0" lvl="0" indent="-342900" algn="l" defTabSz="914400" rtl="0" eaLnBrk="1" fontAlgn="auto" latinLnBrk="0" hangingPunct="1">
              <a:lnSpc>
                <a:spcPct val="115000"/>
              </a:lnSpc>
              <a:spcBef>
                <a:spcPts val="0"/>
              </a:spcBef>
              <a:spcAft>
                <a:spcPts val="60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AE’s (</a:t>
            </a:r>
            <a:r>
              <a:rPr kumimoji="0" lang="en-GB" sz="1800" b="0"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or state there were none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p>
          <a:p>
            <a:pPr marL="342900" indent="-342900">
              <a:lnSpc>
                <a:spcPct val="115000"/>
              </a:lnSpc>
              <a:spcAft>
                <a:spcPts val="600"/>
              </a:spcAft>
              <a:buFont typeface="Symbol" panose="05050102010706020507" pitchFamily="18" charset="2"/>
              <a:buChar char=""/>
              <a:defRPr/>
            </a:pPr>
            <a:r>
              <a:rPr lang="en-GB" dirty="0">
                <a:solidFill>
                  <a:prstClr val="black"/>
                </a:solidFill>
                <a:latin typeface="Arial" panose="020B0604020202020204" pitchFamily="34" charset="0"/>
                <a:ea typeface="Arial" panose="020B0604020202020204" pitchFamily="34" charset="0"/>
              </a:rPr>
              <a:t>Confirmation that the visit was carried out as per protocol. </a:t>
            </a:r>
          </a:p>
          <a:p>
            <a:pPr marL="342900" marR="0" lvl="0" indent="-342900" algn="l" defTabSz="914400" rtl="0" eaLnBrk="1" fontAlgn="auto" latinLnBrk="0" hangingPunct="1">
              <a:lnSpc>
                <a:spcPct val="115000"/>
              </a:lnSpc>
              <a:spcBef>
                <a:spcPts val="0"/>
              </a:spcBef>
              <a:spcAft>
                <a:spcPts val="60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Name and Signature of Research staff completing the visit.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1" i="0" u="none" strike="noStrike" kern="1200" cap="none" spc="0" normalizeH="0" baseline="0" noProof="0" dirty="0">
              <a:ln>
                <a:noFill/>
              </a:ln>
              <a:solidFill>
                <a:srgbClr val="00748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7481"/>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CBCFB597-C6B8-4469-BD08-6FD343700A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25873-D336-487A-A319-996D5E8BF62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25116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2"/>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46ACD137-25FF-47FC-8EDD-6A1440124F55}"/>
              </a:ext>
            </a:extLst>
          </p:cNvPr>
          <p:cNvSpPr txBox="1"/>
          <p:nvPr/>
        </p:nvSpPr>
        <p:spPr>
          <a:xfrm>
            <a:off x="756139" y="748231"/>
            <a:ext cx="10597661" cy="52383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7481"/>
                </a:solidFill>
                <a:effectLst/>
                <a:uLnTx/>
                <a:uFillTx/>
                <a:latin typeface="Arial" panose="020B0604020202020204" pitchFamily="34" charset="0"/>
                <a:ea typeface="+mn-ea"/>
                <a:cs typeface="Arial" panose="020B0604020202020204" pitchFamily="34" charset="0"/>
              </a:rPr>
              <a:t>Source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7481"/>
                </a:solidFill>
                <a:effectLst/>
                <a:uLnTx/>
                <a:uFillTx/>
                <a:latin typeface="Arial" panose="020B0604020202020204" pitchFamily="34" charset="0"/>
                <a:ea typeface="+mn-ea"/>
                <a:cs typeface="Arial" panose="020B0604020202020204" pitchFamily="34" charset="0"/>
              </a:rPr>
              <a:t>Visit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Front coloured card/sheet/sticker to state they are a research participant</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Copy of signed Informed Consent Form.</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Copy of Participant Information Sheet (PIS) participant has consented to.</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Copy of GP letter informing GP of participation</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Confirmation that the participant has had the PIS for at least 24 hours</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endParaRPr lang="en-GB" dirty="0">
              <a:solidFill>
                <a:prstClr val="black"/>
              </a:solidFill>
              <a:latin typeface="Arial" panose="020B0604020202020204" pitchFamily="34" charset="0"/>
              <a:ea typeface="Arial" panose="020B0604020202020204" pitchFamily="34" charset="0"/>
            </a:endParaRPr>
          </a:p>
          <a:p>
            <a:pPr marR="0" lvl="0" algn="l" defTabSz="914400" rtl="0" eaLnBrk="1" fontAlgn="auto" latinLnBrk="0" hangingPunct="1">
              <a:lnSpc>
                <a:spcPct val="115000"/>
              </a:lnSpc>
              <a:spcBef>
                <a:spcPts val="0"/>
              </a:spcBef>
              <a:spcAft>
                <a:spcPts val="0"/>
              </a:spcAft>
              <a:buClrTx/>
              <a:buSzTx/>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Eligibility Confirmation Form </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GB" dirty="0">
                <a:solidFill>
                  <a:prstClr val="black"/>
                </a:solidFill>
                <a:latin typeface="Arial" panose="020B0604020202020204" pitchFamily="34" charset="0"/>
                <a:ea typeface="Arial" panose="020B0604020202020204" pitchFamily="34" charset="0"/>
              </a:rPr>
              <a:t>M</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mn-cs"/>
              </a:rPr>
              <a:t>ust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be completed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before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randomisation</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GB" dirty="0">
                <a:solidFill>
                  <a:prstClr val="black"/>
                </a:solidFill>
                <a:latin typeface="Arial" panose="020B0604020202020204" pitchFamily="34" charset="0"/>
                <a:ea typeface="Arial" panose="020B0604020202020204" pitchFamily="34" charset="0"/>
              </a:rPr>
              <a:t>Must be dated and signed by doctor on Delegation Log</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Must be filed in the medical record</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7481"/>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CBCFB597-C6B8-4469-BD08-6FD343700A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25873-D336-487A-A319-996D5E8BF62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33295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2"/>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46ACD137-25FF-47FC-8EDD-6A1440124F55}"/>
              </a:ext>
            </a:extLst>
          </p:cNvPr>
          <p:cNvSpPr txBox="1"/>
          <p:nvPr/>
        </p:nvSpPr>
        <p:spPr>
          <a:xfrm>
            <a:off x="756139" y="565350"/>
            <a:ext cx="10597661" cy="55461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7481"/>
                </a:solidFill>
                <a:effectLst/>
                <a:uLnTx/>
                <a:uFillTx/>
                <a:latin typeface="Arial" panose="020B0604020202020204" pitchFamily="34" charset="0"/>
                <a:ea typeface="+mn-ea"/>
                <a:cs typeface="Arial" panose="020B0604020202020204" pitchFamily="34" charset="0"/>
              </a:rPr>
              <a:t>Source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7481"/>
                </a:solidFill>
                <a:effectLst/>
                <a:uLnTx/>
                <a:uFillTx/>
                <a:latin typeface="Arial" panose="020B0604020202020204" pitchFamily="34" charset="0"/>
                <a:ea typeface="+mn-ea"/>
                <a:cs typeface="Arial" panose="020B0604020202020204" pitchFamily="34" charset="0"/>
              </a:rPr>
              <a:t>Assessments</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History of bronchiectasis details, if source data not elsewhere in medical notes.</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Medical &amp; smoking history if not elsewhere in medical notes.</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Height and weight</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For women who were deemed not WOCBP document how this was confirmed. </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Physical exam normal/abnormal and action taken if appropriate. </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Evidence for questions asked for Bronchiectasis Severity Index, if not elsewhere in medical notes.</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Copy of ECG signed and dated by doctor on Delegation Log.  Result of ECG i.e. normal/abnormal and any action taken if appropriate.</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Vital signs (as recorded in eCRF).</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GB" dirty="0">
                <a:solidFill>
                  <a:prstClr val="black"/>
                </a:solidFill>
                <a:latin typeface="Arial" panose="020B0604020202020204" pitchFamily="34" charset="0"/>
                <a:ea typeface="Arial" panose="020B0604020202020204" pitchFamily="34" charset="0"/>
              </a:rPr>
              <a:t>Vital signs taken during trial medication administration.</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Spirometry results and how bronchodilation was achieved</a:t>
            </a: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mn-cs"/>
              </a:rPr>
              <a:t>. </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1" i="0" u="none" strike="noStrike" kern="1200" cap="none" spc="0" normalizeH="0" baseline="0" noProof="0" dirty="0">
              <a:ln>
                <a:noFill/>
              </a:ln>
              <a:solidFill>
                <a:srgbClr val="00748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7481"/>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CBCFB597-C6B8-4469-BD08-6FD343700A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25873-D336-487A-A319-996D5E8BF62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5321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54</a:t>
            </a:fld>
            <a:endParaRPr lang="en-GB"/>
          </a:p>
        </p:txBody>
      </p:sp>
      <p:sp>
        <p:nvSpPr>
          <p:cNvPr id="8" name="Title 1">
            <a:extLst>
              <a:ext uri="{FF2B5EF4-FFF2-40B4-BE49-F238E27FC236}">
                <a16:creationId xmlns:a16="http://schemas.microsoft.com/office/drawing/2014/main" id="{8C055549-5DD9-4C66-85CD-C97B74304643}"/>
              </a:ext>
            </a:extLst>
          </p:cNvPr>
          <p:cNvSpPr txBox="1">
            <a:spLocks/>
          </p:cNvSpPr>
          <p:nvPr/>
        </p:nvSpPr>
        <p:spPr>
          <a:xfrm>
            <a:off x="1524000" y="1122363"/>
            <a:ext cx="9144000" cy="23876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br>
              <a:rPr lang="en-GB" dirty="0"/>
            </a:br>
            <a:br>
              <a:rPr lang="en-GB" dirty="0">
                <a:solidFill>
                  <a:srgbClr val="007481"/>
                </a:solidFill>
                <a:latin typeface="Arial" panose="020B0604020202020204" pitchFamily="34" charset="0"/>
                <a:cs typeface="Arial" panose="020B0604020202020204" pitchFamily="34" charset="0"/>
              </a:rPr>
            </a:br>
            <a:r>
              <a:rPr lang="en-GB" sz="3600" b="1" dirty="0">
                <a:solidFill>
                  <a:srgbClr val="007481"/>
                </a:solidFill>
                <a:latin typeface="Arial" panose="020B0604020202020204" pitchFamily="34" charset="0"/>
                <a:cs typeface="Arial" panose="020B0604020202020204" pitchFamily="34" charset="0"/>
              </a:rPr>
              <a:t>Lab samples</a:t>
            </a:r>
            <a:br>
              <a:rPr lang="en-GB" dirty="0"/>
            </a:br>
            <a:endParaRPr lang="en-GB" dirty="0"/>
          </a:p>
        </p:txBody>
      </p:sp>
    </p:spTree>
    <p:extLst>
      <p:ext uri="{BB962C8B-B14F-4D97-AF65-F5344CB8AC3E}">
        <p14:creationId xmlns:p14="http://schemas.microsoft.com/office/powerpoint/2010/main" val="39752169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B79720E1-5045-472A-BA01-0830C815CC00}"/>
              </a:ext>
            </a:extLst>
          </p:cNvPr>
          <p:cNvSpPr txBox="1"/>
          <p:nvPr/>
        </p:nvSpPr>
        <p:spPr>
          <a:xfrm>
            <a:off x="617415" y="240627"/>
            <a:ext cx="10957169" cy="6032421"/>
          </a:xfrm>
          <a:prstGeom prst="rect">
            <a:avLst/>
          </a:prstGeom>
          <a:noFill/>
        </p:spPr>
        <p:txBody>
          <a:bodyPr wrap="square" rtlCol="0">
            <a:spAutoFit/>
          </a:bodyPr>
          <a:lstStyle/>
          <a:p>
            <a:endParaRPr lang="en-GB" dirty="0">
              <a:latin typeface="Arial" panose="020B0604020202020204" pitchFamily="34" charset="0"/>
              <a:ea typeface="Arial" panose="020B0604020202020204" pitchFamily="34" charset="0"/>
            </a:endParaRPr>
          </a:p>
          <a:p>
            <a:r>
              <a:rPr lang="en-GB" sz="2000" b="1" dirty="0">
                <a:solidFill>
                  <a:srgbClr val="007481"/>
                </a:solidFill>
                <a:effectLst/>
                <a:latin typeface="Arial" panose="020B0604020202020204" pitchFamily="34" charset="0"/>
                <a:ea typeface="Arial" panose="020B0604020202020204" pitchFamily="34" charset="0"/>
              </a:rPr>
              <a:t>Blood samples</a:t>
            </a:r>
          </a:p>
          <a:p>
            <a:pPr marL="285750" indent="-285750">
              <a:spcAft>
                <a:spcPts val="600"/>
              </a:spcAft>
              <a:buFont typeface="Arial" panose="020B0604020202020204" pitchFamily="34" charset="0"/>
              <a:buChar char="•"/>
            </a:pPr>
            <a:r>
              <a:rPr lang="en-GB" sz="1800" dirty="0">
                <a:effectLst/>
                <a:latin typeface="Arial" panose="020B0604020202020204" pitchFamily="34" charset="0"/>
                <a:ea typeface="Arial" panose="020B0604020202020204" pitchFamily="34" charset="0"/>
              </a:rPr>
              <a:t>Blood samples should be obtained as per Laboratory Manual.</a:t>
            </a:r>
          </a:p>
          <a:p>
            <a:pPr marL="285750" indent="-285750">
              <a:spcAft>
                <a:spcPts val="600"/>
              </a:spcAft>
              <a:buFont typeface="Arial" panose="020B0604020202020204" pitchFamily="34" charset="0"/>
              <a:buChar char="•"/>
            </a:pPr>
            <a:r>
              <a:rPr lang="en-GB" sz="1800" dirty="0">
                <a:effectLst/>
                <a:latin typeface="Arial" panose="020B0604020202020204" pitchFamily="34" charset="0"/>
                <a:ea typeface="Arial" panose="020B0604020202020204" pitchFamily="34" charset="0"/>
              </a:rPr>
              <a:t>NHS samples:</a:t>
            </a:r>
          </a:p>
          <a:p>
            <a:pPr marL="742950" lvl="1" indent="-285750">
              <a:spcAft>
                <a:spcPts val="600"/>
              </a:spcAft>
              <a:buFont typeface="Arial" panose="020B0604020202020204" pitchFamily="34" charset="0"/>
              <a:buChar char="•"/>
            </a:pPr>
            <a:r>
              <a:rPr lang="en-GB" dirty="0">
                <a:effectLst/>
                <a:latin typeface="Arial" panose="020B0604020202020204" pitchFamily="34" charset="0"/>
                <a:ea typeface="Arial" panose="020B0604020202020204" pitchFamily="34" charset="0"/>
              </a:rPr>
              <a:t>Results should be reviewed by a doctor on the Delegation Log in a timely manner. </a:t>
            </a:r>
          </a:p>
          <a:p>
            <a:pPr marL="742950" lvl="1" indent="-285750">
              <a:spcAft>
                <a:spcPts val="600"/>
              </a:spcAft>
              <a:buFont typeface="Arial" panose="020B0604020202020204" pitchFamily="34" charset="0"/>
              <a:buChar char="•"/>
            </a:pPr>
            <a:r>
              <a:rPr lang="en-GB" dirty="0">
                <a:effectLst/>
                <a:latin typeface="Arial" panose="020B0604020202020204" pitchFamily="34" charset="0"/>
                <a:ea typeface="Arial" panose="020B0604020202020204" pitchFamily="34" charset="0"/>
              </a:rPr>
              <a:t>A copy of the results signed and dated by a delegated doctor must be filed in the participant’s medical notes. </a:t>
            </a:r>
          </a:p>
          <a:p>
            <a:pPr marL="285750" indent="-285750">
              <a:spcAft>
                <a:spcPts val="600"/>
              </a:spcAft>
              <a:buFont typeface="Arial" panose="020B0604020202020204" pitchFamily="34" charset="0"/>
              <a:buChar char="•"/>
            </a:pPr>
            <a:r>
              <a:rPr lang="en-GB" dirty="0">
                <a:latin typeface="Arial" panose="020B0604020202020204" pitchFamily="34" charset="0"/>
                <a:ea typeface="Arial" panose="020B0604020202020204" pitchFamily="34" charset="0"/>
              </a:rPr>
              <a:t>Research samples:</a:t>
            </a:r>
          </a:p>
          <a:p>
            <a:pPr marL="742950" lvl="1" indent="-285750">
              <a:spcAft>
                <a:spcPts val="600"/>
              </a:spcAft>
              <a:buFont typeface="Arial" panose="020B0604020202020204" pitchFamily="34" charset="0"/>
              <a:buChar char="•"/>
            </a:pPr>
            <a:r>
              <a:rPr lang="en-GB" dirty="0">
                <a:effectLst/>
                <a:latin typeface="Arial" panose="020B0604020202020204" pitchFamily="34" charset="0"/>
                <a:ea typeface="Arial" panose="020B0604020202020204" pitchFamily="34" charset="0"/>
              </a:rPr>
              <a:t>Processed as per Laboratory Manual</a:t>
            </a:r>
          </a:p>
          <a:p>
            <a:pPr marL="742950" lvl="1" indent="-285750">
              <a:spcAft>
                <a:spcPts val="600"/>
              </a:spcAft>
              <a:buFont typeface="Arial" panose="020B0604020202020204" pitchFamily="34" charset="0"/>
              <a:buChar char="•"/>
            </a:pPr>
            <a:r>
              <a:rPr lang="en-GB" dirty="0">
                <a:latin typeface="Arial" panose="020B0604020202020204" pitchFamily="34" charset="0"/>
                <a:ea typeface="Arial" panose="020B0604020202020204" pitchFamily="34" charset="0"/>
              </a:rPr>
              <a:t>Stored at site and transferred to core labs University of Dundee at end of trial.</a:t>
            </a:r>
            <a:endParaRPr lang="en-GB"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7481"/>
                </a:solidFill>
                <a:effectLst/>
                <a:uLnTx/>
                <a:uFillTx/>
                <a:latin typeface="Arial" panose="020B0604020202020204" pitchFamily="34" charset="0"/>
                <a:ea typeface="Calibri" panose="020F0502020204030204" pitchFamily="34" charset="0"/>
                <a:cs typeface="Arial" panose="020B0604020202020204" pitchFamily="34" charset="0"/>
              </a:rPr>
              <a:t>Pregnancy Test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Visit 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Blood should be sent to local NHS lab for a serum pregnancy test.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All other visits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Urine pregnancy test should be carried out</a:t>
            </a:r>
          </a:p>
          <a:p>
            <a:pPr marL="285750" indent="-285750">
              <a:buFont typeface="Arial" panose="020B0604020202020204" pitchFamily="34" charset="0"/>
              <a:buChar char="•"/>
              <a:defRPr/>
            </a:pPr>
            <a:r>
              <a:rPr lang="en-GB" sz="1800" dirty="0">
                <a:effectLst/>
                <a:latin typeface="Arial" panose="020B0604020202020204" pitchFamily="34" charset="0"/>
                <a:ea typeface="Arial" panose="020B0604020202020204" pitchFamily="34" charset="0"/>
              </a:rPr>
              <a:t>A copy of the results signed and dated by a delegated doctor should be filed in the participant’s medical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55</a:t>
            </a:fld>
            <a:endParaRPr lang="en-GB"/>
          </a:p>
        </p:txBody>
      </p:sp>
    </p:spTree>
    <p:extLst>
      <p:ext uri="{BB962C8B-B14F-4D97-AF65-F5344CB8AC3E}">
        <p14:creationId xmlns:p14="http://schemas.microsoft.com/office/powerpoint/2010/main" val="32364925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 3373 Biological Substance Labels 100x100mm">
            <a:extLst>
              <a:ext uri="{FF2B5EF4-FFF2-40B4-BE49-F238E27FC236}">
                <a16:creationId xmlns:a16="http://schemas.microsoft.com/office/drawing/2014/main" id="{315341FB-7DC1-7484-B158-8381A361F5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6954" y="3375607"/>
            <a:ext cx="2275672" cy="2275672"/>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4"/>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B79720E1-5045-472A-BA01-0830C815CC00}"/>
              </a:ext>
            </a:extLst>
          </p:cNvPr>
          <p:cNvSpPr txBox="1"/>
          <p:nvPr/>
        </p:nvSpPr>
        <p:spPr>
          <a:xfrm>
            <a:off x="401285" y="350108"/>
            <a:ext cx="10736384" cy="5940088"/>
          </a:xfrm>
          <a:prstGeom prst="rect">
            <a:avLst/>
          </a:prstGeom>
          <a:noFill/>
        </p:spPr>
        <p:txBody>
          <a:bodyPr wrap="square" rtlCol="0">
            <a:spAutoFit/>
          </a:bodyPr>
          <a:lstStyle/>
          <a:p>
            <a:r>
              <a:rPr lang="en-GB" sz="2000" b="1" dirty="0">
                <a:solidFill>
                  <a:srgbClr val="007481"/>
                </a:solidFill>
                <a:latin typeface="Arial" panose="020B0604020202020204" pitchFamily="34" charset="0"/>
                <a:ea typeface="Calibri" panose="020F0502020204030204" pitchFamily="34" charset="0"/>
                <a:cs typeface="Arial" panose="020B0604020202020204" pitchFamily="34" charset="0"/>
              </a:rPr>
              <a:t>Sputum samples</a:t>
            </a:r>
          </a:p>
          <a:p>
            <a:pPr marL="342900" indent="-342900">
              <a:buFont typeface="Arial" panose="020B0604020202020204" pitchFamily="34" charset="0"/>
              <a:buChar char="•"/>
            </a:pPr>
            <a:r>
              <a:rPr lang="en-GB" sz="2000" dirty="0">
                <a:effectLst/>
                <a:latin typeface="Arial" panose="020B0604020202020204" pitchFamily="34" charset="0"/>
                <a:ea typeface="Arial" panose="020B0604020202020204" pitchFamily="34" charset="0"/>
              </a:rPr>
              <a:t>Sputum samples should be obtained as per Laboratory Manual.</a:t>
            </a:r>
          </a:p>
          <a:p>
            <a:endParaRPr lang="en-GB" sz="2000" b="1" dirty="0">
              <a:solidFill>
                <a:srgbClr val="00748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000" dirty="0">
                <a:effectLst/>
                <a:latin typeface="Arial" panose="020B0604020202020204" pitchFamily="34" charset="0"/>
                <a:ea typeface="Arial" panose="020B0604020202020204" pitchFamily="34" charset="0"/>
              </a:rPr>
              <a:t>Visit 1 NHS sputum sample: results should be reviewed by a doctor on the delegation log and a signed and dated copy filed in the participant’s medical notes.</a:t>
            </a:r>
          </a:p>
          <a:p>
            <a:endParaRPr lang="en-GB" sz="2000" dirty="0">
              <a:latin typeface="Arial" panose="020B0604020202020204" pitchFamily="34" charset="0"/>
              <a:ea typeface="Arial" panose="020B0604020202020204" pitchFamily="34" charset="0"/>
            </a:endParaRPr>
          </a:p>
          <a:p>
            <a:r>
              <a:rPr lang="en-GB" sz="2000" b="1" dirty="0">
                <a:solidFill>
                  <a:srgbClr val="007481"/>
                </a:solidFill>
                <a:latin typeface="Arial" panose="020B0604020202020204" pitchFamily="34" charset="0"/>
                <a:ea typeface="Arial" panose="020B0604020202020204" pitchFamily="34" charset="0"/>
              </a:rPr>
              <a:t>Research Sputum Samples (all other visits)</a:t>
            </a:r>
            <a:endParaRPr lang="en-GB" sz="2000" b="1" dirty="0">
              <a:solidFill>
                <a:srgbClr val="007481"/>
              </a:solidFill>
              <a:effectLst/>
              <a:latin typeface="Arial" panose="020B0604020202020204" pitchFamily="34" charset="0"/>
              <a:ea typeface="Arial" panose="020B0604020202020204" pitchFamily="34" charset="0"/>
            </a:endParaRPr>
          </a:p>
          <a:p>
            <a:pPr marL="285750" indent="-285750">
              <a:buFont typeface="Arial" panose="020B0604020202020204" pitchFamily="34" charset="0"/>
              <a:buChar char="•"/>
            </a:pPr>
            <a:r>
              <a:rPr lang="en-GB" sz="2000" dirty="0">
                <a:effectLst/>
                <a:latin typeface="Arial" panose="020B0604020202020204" pitchFamily="34" charset="0"/>
                <a:ea typeface="Arial" panose="020B0604020202020204" pitchFamily="34" charset="0"/>
              </a:rPr>
              <a:t>Transferred to core lab, Queens University Belfast, </a:t>
            </a:r>
            <a:r>
              <a:rPr lang="en-GB" sz="2000" b="1" dirty="0">
                <a:effectLst/>
                <a:latin typeface="Arial" panose="020B0604020202020204" pitchFamily="34" charset="0"/>
                <a:ea typeface="Arial" panose="020B0604020202020204" pitchFamily="34" charset="0"/>
              </a:rPr>
              <a:t>on day of collection</a:t>
            </a:r>
            <a:endParaRPr lang="en-GB" sz="2000" dirty="0">
              <a:effectLst/>
              <a:latin typeface="Arial" panose="020B0604020202020204" pitchFamily="34" charset="0"/>
              <a:ea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ea typeface="Arial" panose="020B0604020202020204" pitchFamily="34" charset="0"/>
              </a:rPr>
              <a:t>All visits and sputum sample shipments should take place </a:t>
            </a:r>
            <a:r>
              <a:rPr lang="en-GB" sz="2000" b="1" dirty="0">
                <a:latin typeface="Arial" panose="020B0604020202020204" pitchFamily="34" charset="0"/>
                <a:ea typeface="Arial" panose="020B0604020202020204" pitchFamily="34" charset="0"/>
              </a:rPr>
              <a:t>Monday – Thursday</a:t>
            </a:r>
          </a:p>
          <a:p>
            <a:pPr marL="285750" indent="-285750">
              <a:buFont typeface="Arial" panose="020B0604020202020204" pitchFamily="34" charset="0"/>
              <a:buChar char="•"/>
            </a:pPr>
            <a:r>
              <a:rPr lang="en-GB" sz="2000" dirty="0">
                <a:latin typeface="Arial" panose="020B0604020202020204" pitchFamily="34" charset="0"/>
                <a:ea typeface="Arial" panose="020B0604020202020204" pitchFamily="34" charset="0"/>
              </a:rPr>
              <a:t>Samples will be shipped next day delivery using DHL medical express</a:t>
            </a:r>
            <a:endParaRPr lang="en-GB" sz="2000" dirty="0">
              <a:effectLst/>
              <a:latin typeface="Arial" panose="020B0604020202020204" pitchFamily="34" charset="0"/>
              <a:ea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ea typeface="Arial" panose="020B0604020202020204" pitchFamily="34" charset="0"/>
              </a:rPr>
              <a:t>See </a:t>
            </a:r>
            <a:r>
              <a:rPr lang="en-GB" sz="2000" b="1" dirty="0">
                <a:latin typeface="Arial" panose="020B0604020202020204" pitchFamily="34" charset="0"/>
                <a:ea typeface="Arial" panose="020B0604020202020204" pitchFamily="34" charset="0"/>
              </a:rPr>
              <a:t>GREAT-2 Sputum Sample Shipment Process &amp; GREAT-2 Sputum Shipment Requirements </a:t>
            </a:r>
            <a:r>
              <a:rPr lang="en-GB" sz="2000" dirty="0">
                <a:latin typeface="Arial" panose="020B0604020202020204" pitchFamily="34" charset="0"/>
                <a:ea typeface="Arial" panose="020B0604020202020204" pitchFamily="34" charset="0"/>
              </a:rPr>
              <a:t>documents for more details</a:t>
            </a:r>
          </a:p>
          <a:p>
            <a:pPr marL="285750" indent="-285750">
              <a:buFont typeface="Arial" panose="020B0604020202020204" pitchFamily="34" charset="0"/>
              <a:buChar char="•"/>
            </a:pPr>
            <a:endParaRPr lang="en-GB" sz="2000" dirty="0">
              <a:effectLst/>
              <a:latin typeface="Arial" panose="020B0604020202020204" pitchFamily="34" charset="0"/>
              <a:ea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ea typeface="Arial" panose="020B0604020202020204" pitchFamily="34" charset="0"/>
              </a:rPr>
              <a:t>Chilled packaging for sputum samples will be provided</a:t>
            </a:r>
          </a:p>
          <a:p>
            <a:pPr marL="285750" indent="-285750">
              <a:buFont typeface="Arial" panose="020B0604020202020204" pitchFamily="34" charset="0"/>
              <a:buChar char="•"/>
            </a:pPr>
            <a:r>
              <a:rPr lang="en-GB" sz="2000" dirty="0">
                <a:latin typeface="Arial" panose="020B0604020202020204" pitchFamily="34" charset="0"/>
                <a:ea typeface="Arial" panose="020B0604020202020204" pitchFamily="34" charset="0"/>
              </a:rPr>
              <a:t>+5°C and -20°C cool packs must be chilled at least 72 hours prior to the shipment</a:t>
            </a:r>
          </a:p>
          <a:p>
            <a:pPr marL="285750" indent="-285750">
              <a:buFont typeface="Arial" panose="020B0604020202020204" pitchFamily="34" charset="0"/>
              <a:buChar char="•"/>
            </a:pPr>
            <a:r>
              <a:rPr lang="en-GB" sz="2000" dirty="0">
                <a:latin typeface="Arial" panose="020B0604020202020204" pitchFamily="34" charset="0"/>
                <a:ea typeface="Arial" panose="020B0604020202020204" pitchFamily="34" charset="0"/>
              </a:rPr>
              <a:t>Human sputum samples are considered </a:t>
            </a:r>
            <a:r>
              <a:rPr lang="en-GB" sz="2000" u="sng" dirty="0">
                <a:latin typeface="Arial" panose="020B0604020202020204" pitchFamily="34" charset="0"/>
                <a:ea typeface="Arial" panose="020B0604020202020204" pitchFamily="34" charset="0"/>
              </a:rPr>
              <a:t>category B dangerous goods</a:t>
            </a:r>
          </a:p>
          <a:p>
            <a:pPr marL="285750" indent="-285750">
              <a:buFont typeface="Arial" panose="020B0604020202020204" pitchFamily="34" charset="0"/>
              <a:buChar char="•"/>
            </a:pPr>
            <a:r>
              <a:rPr lang="en-GB" sz="2000" dirty="0">
                <a:effectLst/>
                <a:latin typeface="Arial" panose="020B0604020202020204" pitchFamily="34" charset="0"/>
                <a:ea typeface="Arial" panose="020B0604020202020204" pitchFamily="34" charset="0"/>
              </a:rPr>
              <a:t>Each </a:t>
            </a:r>
            <a:r>
              <a:rPr lang="en-GB" sz="2000" dirty="0">
                <a:latin typeface="Arial" panose="020B0604020202020204" pitchFamily="34" charset="0"/>
                <a:ea typeface="Arial" panose="020B0604020202020204" pitchFamily="34" charset="0"/>
              </a:rPr>
              <a:t>sputum shipment </a:t>
            </a:r>
            <a:r>
              <a:rPr lang="en-GB" sz="2000" b="1" dirty="0">
                <a:latin typeface="Arial" panose="020B0604020202020204" pitchFamily="34" charset="0"/>
                <a:ea typeface="Arial" panose="020B0604020202020204" pitchFamily="34" charset="0"/>
              </a:rPr>
              <a:t>must be labelled with the category B sticker provided</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56</a:t>
            </a:fld>
            <a:endParaRPr lang="en-GB"/>
          </a:p>
        </p:txBody>
      </p:sp>
    </p:spTree>
    <p:extLst>
      <p:ext uri="{BB962C8B-B14F-4D97-AF65-F5344CB8AC3E}">
        <p14:creationId xmlns:p14="http://schemas.microsoft.com/office/powerpoint/2010/main" val="4263429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B79720E1-5045-472A-BA01-0830C815CC00}"/>
              </a:ext>
            </a:extLst>
          </p:cNvPr>
          <p:cNvSpPr txBox="1"/>
          <p:nvPr/>
        </p:nvSpPr>
        <p:spPr>
          <a:xfrm>
            <a:off x="617415" y="436573"/>
            <a:ext cx="10957169" cy="6626429"/>
          </a:xfrm>
          <a:prstGeom prst="rect">
            <a:avLst/>
          </a:prstGeom>
          <a:noFill/>
        </p:spPr>
        <p:txBody>
          <a:bodyPr wrap="square" rtlCol="0">
            <a:spAutoFit/>
          </a:bodyPr>
          <a:lstStyle/>
          <a:p>
            <a:r>
              <a:rPr lang="en-GB" sz="2000" b="1" dirty="0">
                <a:solidFill>
                  <a:srgbClr val="007481"/>
                </a:solidFill>
                <a:latin typeface="Arial" panose="020B0604020202020204" pitchFamily="34" charset="0"/>
                <a:ea typeface="Calibri" panose="020F0502020204030204" pitchFamily="34" charset="0"/>
                <a:cs typeface="Arial" panose="020B0604020202020204" pitchFamily="34" charset="0"/>
              </a:rPr>
              <a:t>Sputum samples</a:t>
            </a:r>
          </a:p>
          <a:p>
            <a:pPr marL="285750" indent="-285750">
              <a:lnSpc>
                <a:spcPct val="115000"/>
              </a:lnSpc>
              <a:spcAft>
                <a:spcPts val="6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Arial" panose="020B0604020202020204" pitchFamily="34" charset="0"/>
              </a:rPr>
              <a:t>Participants will be asked to produce a spontaneous sputum sample at each visit. </a:t>
            </a:r>
          </a:p>
          <a:p>
            <a:pPr marL="285750" indent="-285750">
              <a:lnSpc>
                <a:spcPct val="115000"/>
              </a:lnSpc>
              <a:spcAft>
                <a:spcPts val="6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Arial" panose="020B0604020202020204" pitchFamily="34" charset="0"/>
              </a:rPr>
              <a:t>A hierarchical approach to obtaining sputum samples will be used:</a:t>
            </a:r>
          </a:p>
          <a:p>
            <a:pPr marL="800100" lvl="1" indent="-342900">
              <a:lnSpc>
                <a:spcPct val="115000"/>
              </a:lnSpc>
              <a:buFont typeface="+mj-lt"/>
              <a:buAutoNum type="arabicPeriod"/>
            </a:pPr>
            <a:r>
              <a:rPr lang="en-GB" dirty="0">
                <a:effectLst/>
                <a:latin typeface="Arial" panose="020B0604020202020204" pitchFamily="34" charset="0"/>
                <a:ea typeface="Calibri" panose="020F0502020204030204" pitchFamily="34" charset="0"/>
                <a:cs typeface="Arial" panose="020B0604020202020204" pitchFamily="34" charset="0"/>
              </a:rPr>
              <a:t>spontaneous sputum sample produced at the visit </a:t>
            </a:r>
          </a:p>
          <a:p>
            <a:pPr marL="800100" lvl="1" indent="-342900">
              <a:lnSpc>
                <a:spcPct val="115000"/>
              </a:lnSpc>
              <a:buFont typeface="+mj-lt"/>
              <a:buAutoNum type="arabicPeriod"/>
            </a:pPr>
            <a:r>
              <a:rPr lang="en-GB" dirty="0">
                <a:effectLst/>
                <a:latin typeface="Arial" panose="020B0604020202020204" pitchFamily="34" charset="0"/>
                <a:ea typeface="Calibri" panose="020F0502020204030204" pitchFamily="34" charset="0"/>
                <a:cs typeface="Arial" panose="020B0604020202020204" pitchFamily="34" charset="0"/>
              </a:rPr>
              <a:t>spontaneous early morning sputum brought from home on the day </a:t>
            </a:r>
          </a:p>
          <a:p>
            <a:pPr marL="800100" lvl="1" indent="-342900">
              <a:lnSpc>
                <a:spcPct val="115000"/>
              </a:lnSpc>
              <a:buFont typeface="+mj-lt"/>
              <a:buAutoNum type="arabicPeriod"/>
            </a:pPr>
            <a:r>
              <a:rPr lang="en-GB" dirty="0">
                <a:effectLst/>
                <a:latin typeface="Arial" panose="020B0604020202020204" pitchFamily="34" charset="0"/>
                <a:ea typeface="Calibri" panose="020F0502020204030204" pitchFamily="34" charset="0"/>
                <a:cs typeface="Arial" panose="020B0604020202020204" pitchFamily="34" charset="0"/>
              </a:rPr>
              <a:t>spontaneous early morning sputum brought in within 48 hours of the scheduled visit. </a:t>
            </a:r>
          </a:p>
          <a:p>
            <a:pPr marL="800100" lvl="1" indent="-342900">
              <a:lnSpc>
                <a:spcPct val="115000"/>
              </a:lnSpc>
              <a:spcAft>
                <a:spcPts val="600"/>
              </a:spcAft>
              <a:buFont typeface="+mj-lt"/>
              <a:buAutoNum type="arabicPeriod"/>
            </a:pPr>
            <a:r>
              <a:rPr lang="en-GB" dirty="0">
                <a:effectLst/>
                <a:latin typeface="Arial" panose="020B0604020202020204" pitchFamily="34" charset="0"/>
                <a:ea typeface="Calibri" panose="020F0502020204030204" pitchFamily="34" charset="0"/>
                <a:cs typeface="Arial" panose="020B0604020202020204" pitchFamily="34" charset="0"/>
              </a:rPr>
              <a:t>Induced sputum in sites able to perform induced sputum according to local protocols. </a:t>
            </a:r>
          </a:p>
          <a:p>
            <a:pPr lvl="1">
              <a:lnSpc>
                <a:spcPct val="115000"/>
              </a:lnSpc>
            </a:pPr>
            <a:endParaRPr lang="en-GB"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15000"/>
              </a:lnSpc>
              <a:spcAft>
                <a:spcPts val="6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Arial" panose="020B0604020202020204" pitchFamily="34" charset="0"/>
              </a:rPr>
              <a:t>Sputum colour will be assessed using the Murray Sputum Colour Chart, see eCRF. </a:t>
            </a:r>
          </a:p>
          <a:p>
            <a:pPr>
              <a:lnSpc>
                <a:spcPct val="115000"/>
              </a:lnSpc>
              <a:spcAft>
                <a:spcPts val="600"/>
              </a:spcAft>
            </a:pPr>
            <a:endParaRPr lang="en-GB" sz="2000" b="1" dirty="0">
              <a:solidFill>
                <a:srgbClr val="007481"/>
              </a:solidFill>
              <a:effectLst/>
              <a:latin typeface="Arial" panose="020B0604020202020204" pitchFamily="34" charset="0"/>
              <a:ea typeface="Arial" panose="020B0604020202020204" pitchFamily="34" charset="0"/>
            </a:endParaRPr>
          </a:p>
          <a:p>
            <a:pPr marL="285750" indent="-285750">
              <a:buFont typeface="Arial" panose="020B0604020202020204" pitchFamily="34" charset="0"/>
              <a:buChar char="•"/>
            </a:pPr>
            <a:endParaRPr lang="en-GB" sz="1800" dirty="0">
              <a:effectLst/>
              <a:latin typeface="Arial" panose="020B0604020202020204" pitchFamily="34" charset="0"/>
              <a:ea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ea typeface="Arial" panose="020B0604020202020204" pitchFamily="34" charset="0"/>
            </a:endParaRPr>
          </a:p>
          <a:p>
            <a:pPr marL="285750" indent="-285750">
              <a:buFont typeface="Arial" panose="020B0604020202020204" pitchFamily="34" charset="0"/>
              <a:buChar char="•"/>
            </a:pPr>
            <a:endParaRPr lang="en-GB" sz="1800" dirty="0">
              <a:effectLst/>
              <a:latin typeface="Arial" panose="020B0604020202020204" pitchFamily="34" charset="0"/>
              <a:ea typeface="Arial" panose="020B0604020202020204" pitchFamily="34" charset="0"/>
            </a:endParaRPr>
          </a:p>
          <a:p>
            <a:pPr marL="285750" indent="-285750">
              <a:buFont typeface="Arial" panose="020B0604020202020204" pitchFamily="34" charset="0"/>
              <a:buChar char="•"/>
            </a:pPr>
            <a:endParaRPr lang="en-GB" sz="1800" dirty="0">
              <a:effectLst/>
              <a:latin typeface="Arial" panose="020B0604020202020204" pitchFamily="34" charset="0"/>
              <a:ea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ea typeface="Arial" panose="020B0604020202020204" pitchFamily="34" charset="0"/>
              </a:rPr>
              <a:t>Research sputum samples must be t</a:t>
            </a:r>
            <a:r>
              <a:rPr lang="en-GB" sz="1800" dirty="0">
                <a:effectLst/>
                <a:latin typeface="Arial" panose="020B0604020202020204" pitchFamily="34" charset="0"/>
                <a:ea typeface="Arial" panose="020B0604020202020204" pitchFamily="34" charset="0"/>
              </a:rPr>
              <a:t>ransferred to core lab, Queens University Belfast, </a:t>
            </a:r>
            <a:r>
              <a:rPr lang="en-GB" sz="1800" b="1" dirty="0">
                <a:effectLst/>
                <a:latin typeface="Arial" panose="020B0604020202020204" pitchFamily="34" charset="0"/>
                <a:ea typeface="Arial" panose="020B0604020202020204" pitchFamily="34" charset="0"/>
              </a:rPr>
              <a:t>on day of collection</a:t>
            </a:r>
            <a:r>
              <a:rPr lang="en-GB" sz="1800" dirty="0">
                <a:effectLst/>
                <a:latin typeface="Arial" panose="020B0604020202020204" pitchFamily="34" charset="0"/>
                <a:ea typeface="Arial" panose="020B0604020202020204" pitchFamily="34" charset="0"/>
              </a:rPr>
              <a:t>.</a:t>
            </a:r>
          </a:p>
          <a:p>
            <a:endParaRPr lang="en-GB" dirty="0">
              <a:latin typeface="Arial" panose="020B0604020202020204" pitchFamily="34" charset="0"/>
              <a:ea typeface="Arial" panose="020B0604020202020204" pitchFamily="34" charset="0"/>
            </a:endParaRPr>
          </a:p>
          <a:p>
            <a:endParaRPr lang="en-GB" sz="2000" b="1" dirty="0">
              <a:solidFill>
                <a:srgbClr val="007481"/>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57</a:t>
            </a:fld>
            <a:endParaRPr lang="en-GB"/>
          </a:p>
        </p:txBody>
      </p:sp>
      <p:pic>
        <p:nvPicPr>
          <p:cNvPr id="7" name="Picture 6">
            <a:extLst>
              <a:ext uri="{FF2B5EF4-FFF2-40B4-BE49-F238E27FC236}">
                <a16:creationId xmlns:a16="http://schemas.microsoft.com/office/drawing/2014/main" id="{A0CC3166-DE26-A754-9E03-4D4F894CED8E}"/>
              </a:ext>
            </a:extLst>
          </p:cNvPr>
          <p:cNvPicPr>
            <a:picLocks noChangeAspect="1"/>
          </p:cNvPicPr>
          <p:nvPr/>
        </p:nvPicPr>
        <p:blipFill>
          <a:blip r:embed="rId4"/>
          <a:stretch>
            <a:fillRect/>
          </a:stretch>
        </p:blipFill>
        <p:spPr>
          <a:xfrm>
            <a:off x="2333862" y="3757672"/>
            <a:ext cx="4753638" cy="1219370"/>
          </a:xfrm>
          <a:prstGeom prst="rect">
            <a:avLst/>
          </a:prstGeom>
        </p:spPr>
      </p:pic>
    </p:spTree>
    <p:extLst>
      <p:ext uri="{BB962C8B-B14F-4D97-AF65-F5344CB8AC3E}">
        <p14:creationId xmlns:p14="http://schemas.microsoft.com/office/powerpoint/2010/main" val="31296796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066048-F4F9-38EF-5F8A-464B077813B1}"/>
              </a:ext>
            </a:extLst>
          </p:cNvPr>
          <p:cNvPicPr>
            <a:picLocks noChangeAspect="1"/>
          </p:cNvPicPr>
          <p:nvPr/>
        </p:nvPicPr>
        <p:blipFill>
          <a:blip r:embed="rId2"/>
          <a:stretch>
            <a:fillRect/>
          </a:stretch>
        </p:blipFill>
        <p:spPr>
          <a:xfrm>
            <a:off x="-1" y="6149340"/>
            <a:ext cx="12204000" cy="704443"/>
          </a:xfrm>
          <a:prstGeom prst="rect">
            <a:avLst/>
          </a:prstGeom>
        </p:spPr>
      </p:pic>
      <p:sp>
        <p:nvSpPr>
          <p:cNvPr id="3" name="Slide Number Placeholder 2">
            <a:extLst>
              <a:ext uri="{FF2B5EF4-FFF2-40B4-BE49-F238E27FC236}">
                <a16:creationId xmlns:a16="http://schemas.microsoft.com/office/drawing/2014/main" id="{CC6DA501-7C4C-B2DF-2653-65EC3EADBE7B}"/>
              </a:ext>
            </a:extLst>
          </p:cNvPr>
          <p:cNvSpPr>
            <a:spLocks noGrp="1"/>
          </p:cNvSpPr>
          <p:nvPr>
            <p:ph type="sldNum" sz="quarter" idx="12"/>
          </p:nvPr>
        </p:nvSpPr>
        <p:spPr/>
        <p:txBody>
          <a:bodyPr/>
          <a:lstStyle/>
          <a:p>
            <a:fld id="{8DC25873-D336-487A-A319-996D5E8BF626}" type="slidenum">
              <a:rPr lang="en-GB" smtClean="0"/>
              <a:t>58</a:t>
            </a:fld>
            <a:endParaRPr lang="en-GB"/>
          </a:p>
        </p:txBody>
      </p:sp>
      <p:sp>
        <p:nvSpPr>
          <p:cNvPr id="4" name="TextBox 3">
            <a:extLst>
              <a:ext uri="{FF2B5EF4-FFF2-40B4-BE49-F238E27FC236}">
                <a16:creationId xmlns:a16="http://schemas.microsoft.com/office/drawing/2014/main" id="{A2A29A1E-4CD0-0487-C465-25B31C4FE063}"/>
              </a:ext>
            </a:extLst>
          </p:cNvPr>
          <p:cNvSpPr txBox="1"/>
          <p:nvPr/>
        </p:nvSpPr>
        <p:spPr>
          <a:xfrm>
            <a:off x="5246705" y="152213"/>
            <a:ext cx="6567577" cy="400110"/>
          </a:xfrm>
          <a:prstGeom prst="rect">
            <a:avLst/>
          </a:prstGeom>
          <a:noFill/>
        </p:spPr>
        <p:txBody>
          <a:bodyPr wrap="square" rtlCol="0">
            <a:spAutoFit/>
          </a:bodyPr>
          <a:lstStyle/>
          <a:p>
            <a:r>
              <a:rPr lang="en-GB" sz="2000" b="1" dirty="0">
                <a:solidFill>
                  <a:srgbClr val="007481"/>
                </a:solidFill>
                <a:latin typeface="Arial" panose="020B0604020202020204" pitchFamily="34" charset="0"/>
                <a:ea typeface="Calibri" panose="020F0502020204030204" pitchFamily="34" charset="0"/>
                <a:cs typeface="Arial" panose="020B0604020202020204" pitchFamily="34" charset="0"/>
              </a:rPr>
              <a:t>Sputum Sample Shipments</a:t>
            </a:r>
            <a:endParaRPr lang="en-GB" sz="2000" b="1" dirty="0">
              <a:solidFill>
                <a:srgbClr val="007481"/>
              </a:solidFill>
              <a:effectLst/>
              <a:latin typeface="Arial" panose="020B0604020202020204" pitchFamily="34" charset="0"/>
              <a:ea typeface="Arial" panose="020B0604020202020204" pitchFamily="34" charset="0"/>
            </a:endParaRPr>
          </a:p>
        </p:txBody>
      </p:sp>
      <p:pic>
        <p:nvPicPr>
          <p:cNvPr id="8" name="Picture 7">
            <a:extLst>
              <a:ext uri="{FF2B5EF4-FFF2-40B4-BE49-F238E27FC236}">
                <a16:creationId xmlns:a16="http://schemas.microsoft.com/office/drawing/2014/main" id="{68CA9A3D-EE2C-7AE3-EE74-686E9DE311AD}"/>
              </a:ext>
            </a:extLst>
          </p:cNvPr>
          <p:cNvPicPr>
            <a:picLocks noChangeAspect="1"/>
          </p:cNvPicPr>
          <p:nvPr/>
        </p:nvPicPr>
        <p:blipFill rotWithShape="1">
          <a:blip r:embed="rId3"/>
          <a:srcRect r="19565"/>
          <a:stretch/>
        </p:blipFill>
        <p:spPr>
          <a:xfrm>
            <a:off x="377718" y="133656"/>
            <a:ext cx="4114800" cy="6015684"/>
          </a:xfrm>
          <a:prstGeom prst="rect">
            <a:avLst/>
          </a:prstGeom>
        </p:spPr>
      </p:pic>
      <p:sp>
        <p:nvSpPr>
          <p:cNvPr id="7" name="TextBox 6">
            <a:extLst>
              <a:ext uri="{FF2B5EF4-FFF2-40B4-BE49-F238E27FC236}">
                <a16:creationId xmlns:a16="http://schemas.microsoft.com/office/drawing/2014/main" id="{7652AA15-210B-6ABF-5168-A285925F1FF6}"/>
              </a:ext>
            </a:extLst>
          </p:cNvPr>
          <p:cNvSpPr txBox="1"/>
          <p:nvPr/>
        </p:nvSpPr>
        <p:spPr>
          <a:xfrm>
            <a:off x="5272385" y="655828"/>
            <a:ext cx="6960094" cy="5632311"/>
          </a:xfrm>
          <a:prstGeom prst="rect">
            <a:avLst/>
          </a:prstGeom>
          <a:noFill/>
        </p:spPr>
        <p:txBody>
          <a:bodyPr wrap="square" rtlCol="0">
            <a:spAutoFit/>
          </a:bodyPr>
          <a:lstStyle/>
          <a:p>
            <a:r>
              <a:rPr lang="en-GB" sz="2000" b="1" dirty="0">
                <a:solidFill>
                  <a:srgbClr val="007481"/>
                </a:solidFill>
                <a:latin typeface="Arial" panose="020B0604020202020204" pitchFamily="34" charset="0"/>
                <a:ea typeface="Calibri" panose="020F0502020204030204" pitchFamily="34" charset="0"/>
                <a:cs typeface="Arial" panose="020B0604020202020204" pitchFamily="34" charset="0"/>
              </a:rPr>
              <a:t>Each shipment must contain:</a:t>
            </a:r>
          </a:p>
          <a:p>
            <a:endParaRPr lang="en-GB" sz="2000" b="1" dirty="0">
              <a:solidFill>
                <a:srgbClr val="007481"/>
              </a:solidFill>
              <a:effectLst/>
              <a:latin typeface="Arial" panose="020B0604020202020204" pitchFamily="34" charset="0"/>
              <a:ea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ea typeface="Arial" panose="020B0604020202020204" pitchFamily="34" charset="0"/>
              </a:rPr>
              <a:t>1 sputum sample placed in the inner packaging box</a:t>
            </a:r>
          </a:p>
          <a:p>
            <a:pPr marL="285750" indent="-285750">
              <a:buFont typeface="Arial" panose="020B0604020202020204" pitchFamily="34" charset="0"/>
              <a:buChar char="•"/>
            </a:pPr>
            <a:r>
              <a:rPr lang="en-GB" sz="2000" dirty="0">
                <a:latin typeface="Arial" panose="020B0604020202020204" pitchFamily="34" charset="0"/>
                <a:ea typeface="Arial" panose="020B0604020202020204" pitchFamily="34" charset="0"/>
              </a:rPr>
              <a:t>Ensure sputum sample is secured by packing with an absorbent material (e.g. paper towel) to prevent movement </a:t>
            </a:r>
          </a:p>
          <a:p>
            <a:pPr marL="285750" indent="-285750">
              <a:buFont typeface="Arial" panose="020B0604020202020204" pitchFamily="34" charset="0"/>
              <a:buChar char="•"/>
            </a:pPr>
            <a:r>
              <a:rPr lang="en-GB" sz="2000" dirty="0">
                <a:latin typeface="Arial" panose="020B0604020202020204" pitchFamily="34" charset="0"/>
                <a:ea typeface="Arial" panose="020B0604020202020204" pitchFamily="34" charset="0"/>
              </a:rPr>
              <a:t>Surround inner box with cool packs (as shown in diagram)</a:t>
            </a:r>
          </a:p>
          <a:p>
            <a:pPr marL="285750" indent="-285750">
              <a:buFont typeface="Arial" panose="020B0604020202020204" pitchFamily="34" charset="0"/>
              <a:buChar char="•"/>
            </a:pPr>
            <a:r>
              <a:rPr lang="en-GB" sz="2000" dirty="0">
                <a:latin typeface="Arial" panose="020B0604020202020204" pitchFamily="34" charset="0"/>
                <a:ea typeface="Arial" panose="020B0604020202020204" pitchFamily="34" charset="0"/>
              </a:rPr>
              <a:t>Ensure category B label is placed on the outer packaging</a:t>
            </a:r>
          </a:p>
          <a:p>
            <a:pPr marL="285750" indent="-285750">
              <a:buFont typeface="Arial" panose="020B0604020202020204" pitchFamily="34" charset="0"/>
              <a:buChar char="•"/>
            </a:pPr>
            <a:r>
              <a:rPr lang="en-GB" sz="2000" dirty="0">
                <a:latin typeface="Arial" panose="020B0604020202020204" pitchFamily="34" charset="0"/>
                <a:ea typeface="Arial" panose="020B0604020202020204" pitchFamily="34" charset="0"/>
              </a:rPr>
              <a:t>Box must contain a printed sputum sample log &amp; completed sputum shipment document </a:t>
            </a:r>
          </a:p>
          <a:p>
            <a:endParaRPr lang="en-GB" sz="2000" dirty="0">
              <a:latin typeface="Arial" panose="020B0604020202020204" pitchFamily="34" charset="0"/>
              <a:ea typeface="Arial" panose="020B0604020202020204" pitchFamily="34" charset="0"/>
            </a:endParaRPr>
          </a:p>
          <a:p>
            <a:pPr marL="285750" indent="-285750">
              <a:buFont typeface="Arial" panose="020B0604020202020204" pitchFamily="34" charset="0"/>
              <a:buChar char="•"/>
            </a:pPr>
            <a:r>
              <a:rPr lang="en-GB" sz="2000" u="sng" dirty="0">
                <a:latin typeface="Arial" panose="020B0604020202020204" pitchFamily="34" charset="0"/>
                <a:ea typeface="Arial" panose="020B0604020202020204" pitchFamily="34" charset="0"/>
              </a:rPr>
              <a:t>Must also email the sample log &amp; shipment document </a:t>
            </a:r>
            <a:r>
              <a:rPr lang="en-GB" sz="2000" dirty="0">
                <a:latin typeface="Arial" panose="020B0604020202020204" pitchFamily="34" charset="0"/>
                <a:ea typeface="Arial" panose="020B0604020202020204" pitchFamily="34" charset="0"/>
              </a:rPr>
              <a:t>to: </a:t>
            </a:r>
          </a:p>
          <a:p>
            <a:r>
              <a:rPr lang="en-GB" sz="2000" dirty="0">
                <a:latin typeface="Arial" panose="020B0604020202020204" pitchFamily="34" charset="0"/>
                <a:ea typeface="Arial" panose="020B0604020202020204" pitchFamily="34" charset="0"/>
              </a:rPr>
              <a:t>Trial Manager: </a:t>
            </a:r>
            <a:r>
              <a:rPr lang="en-GB" sz="2000" dirty="0">
                <a:latin typeface="Arial" panose="020B0604020202020204" pitchFamily="34" charset="0"/>
                <a:ea typeface="Arial" panose="020B0604020202020204" pitchFamily="34" charset="0"/>
                <a:hlinkClick r:id="rId4"/>
              </a:rPr>
              <a:t>great-2-tm@dundee.ac.uk</a:t>
            </a:r>
            <a:r>
              <a:rPr lang="en-GB" sz="2000" dirty="0">
                <a:latin typeface="Arial" panose="020B0604020202020204" pitchFamily="34" charset="0"/>
                <a:ea typeface="Arial" panose="020B0604020202020204" pitchFamily="34" charset="0"/>
              </a:rPr>
              <a:t> </a:t>
            </a:r>
          </a:p>
          <a:p>
            <a:r>
              <a:rPr lang="en-GB" sz="2000" dirty="0">
                <a:latin typeface="Arial" panose="020B0604020202020204" pitchFamily="34" charset="0"/>
                <a:ea typeface="Arial" panose="020B0604020202020204" pitchFamily="34" charset="0"/>
              </a:rPr>
              <a:t>Belfast lab: </a:t>
            </a:r>
            <a:r>
              <a:rPr lang="en-GB" sz="20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Chloe.McLaughlin@qub.ac.uk</a:t>
            </a:r>
            <a:r>
              <a:rPr lang="en-GB" sz="2000" dirty="0">
                <a:effectLst/>
                <a:latin typeface="Arial" panose="020B0604020202020204" pitchFamily="34" charset="0"/>
                <a:ea typeface="Calibri" panose="020F0502020204030204" pitchFamily="34" charset="0"/>
              </a:rPr>
              <a:t> </a:t>
            </a:r>
            <a:endParaRPr lang="en-GB" sz="2000" dirty="0">
              <a:latin typeface="Arial" panose="020B0604020202020204" pitchFamily="34" charset="0"/>
              <a:ea typeface="Arial" panose="020B0604020202020204" pitchFamily="34" charset="0"/>
            </a:endParaRPr>
          </a:p>
          <a:p>
            <a:endParaRPr lang="en-GB" sz="2000" dirty="0">
              <a:latin typeface="Arial" panose="020B0604020202020204" pitchFamily="34" charset="0"/>
              <a:ea typeface="Arial" panose="020B0604020202020204" pitchFamily="34" charset="0"/>
            </a:endParaRPr>
          </a:p>
          <a:p>
            <a:r>
              <a:rPr lang="en-GB" sz="2000" dirty="0">
                <a:latin typeface="Arial" panose="020B0604020202020204" pitchFamily="34" charset="0"/>
                <a:ea typeface="Arial" panose="020B0604020202020204" pitchFamily="34" charset="0"/>
              </a:rPr>
              <a:t>For more details refer to: GREAT-2 Lab Manual</a:t>
            </a:r>
          </a:p>
          <a:p>
            <a:endParaRPr lang="en-GB" sz="2000" dirty="0">
              <a:latin typeface="Arial" panose="020B0604020202020204" pitchFamily="34" charset="0"/>
              <a:ea typeface="Arial" panose="020B0604020202020204" pitchFamily="34" charset="0"/>
            </a:endParaRPr>
          </a:p>
        </p:txBody>
      </p:sp>
      <p:pic>
        <p:nvPicPr>
          <p:cNvPr id="5" name="Picture 2" descr="UN 3373 Biological Substance Labels 100x100mm">
            <a:extLst>
              <a:ext uri="{FF2B5EF4-FFF2-40B4-BE49-F238E27FC236}">
                <a16:creationId xmlns:a16="http://schemas.microsoft.com/office/drawing/2014/main" id="{A2AC532D-DF9E-3CF4-E856-D9691E2643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8923" y="4376832"/>
            <a:ext cx="1669003" cy="1669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0522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59</a:t>
            </a:fld>
            <a:endParaRPr lang="en-GB"/>
          </a:p>
        </p:txBody>
      </p:sp>
      <p:sp>
        <p:nvSpPr>
          <p:cNvPr id="4" name="TextBox 3">
            <a:extLst>
              <a:ext uri="{FF2B5EF4-FFF2-40B4-BE49-F238E27FC236}">
                <a16:creationId xmlns:a16="http://schemas.microsoft.com/office/drawing/2014/main" id="{9DF59839-C214-FA9F-F16F-8BE3C3C403B6}"/>
              </a:ext>
            </a:extLst>
          </p:cNvPr>
          <p:cNvSpPr txBox="1"/>
          <p:nvPr/>
        </p:nvSpPr>
        <p:spPr>
          <a:xfrm>
            <a:off x="677916" y="748862"/>
            <a:ext cx="10507947" cy="5016758"/>
          </a:xfrm>
          <a:prstGeom prst="rect">
            <a:avLst/>
          </a:prstGeom>
          <a:noFill/>
        </p:spPr>
        <p:txBody>
          <a:bodyPr wrap="square" rtlCol="0">
            <a:spAutoFit/>
          </a:bodyPr>
          <a:lstStyle/>
          <a:p>
            <a:r>
              <a:rPr lang="en-GB" sz="2000" b="1" dirty="0">
                <a:solidFill>
                  <a:srgbClr val="007481"/>
                </a:solidFill>
                <a:latin typeface="Arial" panose="020B0604020202020204" pitchFamily="34" charset="0"/>
                <a:cs typeface="Arial" panose="020B0604020202020204" pitchFamily="34" charset="0"/>
              </a:rPr>
              <a:t>Research Blood Samples</a:t>
            </a:r>
          </a:p>
          <a:p>
            <a:endParaRPr lang="en-GB" sz="2000" b="1" dirty="0">
              <a:solidFill>
                <a:srgbClr val="007481"/>
              </a:solidFill>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See the lab manual for the blood samples &amp; volumes to be collected at each visit and the sample processing required.</a:t>
            </a:r>
          </a:p>
          <a:p>
            <a:endParaRPr lang="en-GB" sz="2000" dirty="0">
              <a:latin typeface="Arial" panose="020B0604020202020204" pitchFamily="34" charset="0"/>
              <a:cs typeface="Arial" panose="020B0604020202020204" pitchFamily="34" charset="0"/>
            </a:endParaRPr>
          </a:p>
          <a:p>
            <a:r>
              <a:rPr lang="en-GB" sz="2000" b="1" dirty="0">
                <a:solidFill>
                  <a:srgbClr val="007481"/>
                </a:solidFill>
                <a:latin typeface="Arial" panose="020B0604020202020204" pitchFamily="34" charset="0"/>
                <a:cs typeface="Arial" panose="020B0604020202020204" pitchFamily="34" charset="0"/>
              </a:rPr>
              <a:t>PK blood samples</a:t>
            </a:r>
          </a:p>
          <a:p>
            <a:endParaRPr lang="en-GB" sz="2000" b="1" dirty="0">
              <a:solidFill>
                <a:srgbClr val="007481"/>
              </a:solidFill>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PK samples (SST tubes) should be collected from the opposite arm to the infusion.</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 pre-dose samples should be taken within 1 hour of the start of infusion.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Post infusion samples should be taken between 10 minutes and 1 hour after the end of infusion.</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All times of sample collection and start/end of infusion should be recorded.</a:t>
            </a: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0165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r>
              <a:rPr lang="en-GB"/>
              <a:t>GREAT-2 Training Presentation 1 Introduction V0.1 02-12-22</a:t>
            </a:r>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graphicFrame>
        <p:nvGraphicFramePr>
          <p:cNvPr id="5" name="Table 4">
            <a:extLst>
              <a:ext uri="{FF2B5EF4-FFF2-40B4-BE49-F238E27FC236}">
                <a16:creationId xmlns:a16="http://schemas.microsoft.com/office/drawing/2014/main" id="{3CBF9256-1A50-4D7F-967F-4064DE1B4201}"/>
              </a:ext>
            </a:extLst>
          </p:cNvPr>
          <p:cNvGraphicFramePr>
            <a:graphicFrameLocks noGrp="1"/>
          </p:cNvGraphicFramePr>
          <p:nvPr>
            <p:extLst>
              <p:ext uri="{D42A27DB-BD31-4B8C-83A1-F6EECF244321}">
                <p14:modId xmlns:p14="http://schemas.microsoft.com/office/powerpoint/2010/main" val="546730875"/>
              </p:ext>
            </p:extLst>
          </p:nvPr>
        </p:nvGraphicFramePr>
        <p:xfrm>
          <a:off x="361950" y="226261"/>
          <a:ext cx="11468100" cy="5808525"/>
        </p:xfrm>
        <a:graphic>
          <a:graphicData uri="http://schemas.openxmlformats.org/drawingml/2006/table">
            <a:tbl>
              <a:tblPr firstRow="1" firstCol="1" bandRow="1" bandCol="1">
                <a:tableStyleId>{5940675A-B579-460E-94D1-54222C63F5DA}</a:tableStyleId>
              </a:tblPr>
              <a:tblGrid>
                <a:gridCol w="5743575">
                  <a:extLst>
                    <a:ext uri="{9D8B030D-6E8A-4147-A177-3AD203B41FA5}">
                      <a16:colId xmlns:a16="http://schemas.microsoft.com/office/drawing/2014/main" val="2774443713"/>
                    </a:ext>
                  </a:extLst>
                </a:gridCol>
                <a:gridCol w="5724525">
                  <a:extLst>
                    <a:ext uri="{9D8B030D-6E8A-4147-A177-3AD203B41FA5}">
                      <a16:colId xmlns:a16="http://schemas.microsoft.com/office/drawing/2014/main" val="542683073"/>
                    </a:ext>
                  </a:extLst>
                </a:gridCol>
              </a:tblGrid>
              <a:tr h="156509">
                <a:tc gridSpan="2">
                  <a:txBody>
                    <a:bodyPr/>
                    <a:lstStyle/>
                    <a:p>
                      <a:pPr>
                        <a:lnSpc>
                          <a:spcPct val="115000"/>
                        </a:lnSpc>
                        <a:spcAft>
                          <a:spcPts val="600"/>
                        </a:spcAft>
                        <a:tabLst>
                          <a:tab pos="1143000" algn="l"/>
                          <a:tab pos="1600200" algn="l"/>
                          <a:tab pos="2057400" algn="l"/>
                          <a:tab pos="2514600" algn="l"/>
                          <a:tab pos="2971800" algn="l"/>
                          <a:tab pos="3429000" algn="l"/>
                          <a:tab pos="3886200" algn="l"/>
                          <a:tab pos="4343400" algn="l"/>
                          <a:tab pos="4800600" algn="l"/>
                          <a:tab pos="5257800" algn="l"/>
                          <a:tab pos="5715000" algn="l"/>
                        </a:tabLst>
                      </a:pPr>
                      <a:r>
                        <a:rPr lang="en-GB" sz="1400" dirty="0">
                          <a:solidFill>
                            <a:schemeClr val="bg1"/>
                          </a:solidFill>
                          <a:effectLst/>
                          <a:latin typeface="Arial" panose="020B0604020202020204" pitchFamily="34" charset="0"/>
                          <a:cs typeface="Arial" panose="020B0604020202020204" pitchFamily="34" charset="0"/>
                        </a:rPr>
                        <a:t>Exploratory Objectives</a:t>
                      </a:r>
                      <a:endPar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3123" marR="43123" marT="0" marB="0">
                    <a:solidFill>
                      <a:schemeClr val="accent1">
                        <a:lumMod val="75000"/>
                      </a:schemeClr>
                    </a:solidFill>
                  </a:tcPr>
                </a:tc>
                <a:tc hMerge="1">
                  <a:txBody>
                    <a:bodyPr/>
                    <a:lstStyle/>
                    <a:p>
                      <a:endParaRPr lang="en-GB"/>
                    </a:p>
                  </a:txBody>
                  <a:tcPr/>
                </a:tc>
                <a:extLst>
                  <a:ext uri="{0D108BD9-81ED-4DB2-BD59-A6C34878D82A}">
                    <a16:rowId xmlns:a16="http://schemas.microsoft.com/office/drawing/2014/main" val="3644361637"/>
                  </a:ext>
                </a:extLst>
              </a:tr>
              <a:tr h="156509">
                <a:tc>
                  <a:txBody>
                    <a:bodyPr/>
                    <a:lstStyle/>
                    <a:p>
                      <a:pPr>
                        <a:lnSpc>
                          <a:spcPct val="115000"/>
                        </a:lnSpc>
                        <a:spcAft>
                          <a:spcPts val="600"/>
                        </a:spcAft>
                        <a:tabLst>
                          <a:tab pos="1143000" algn="l"/>
                          <a:tab pos="1600200" algn="l"/>
                          <a:tab pos="2057400" algn="l"/>
                          <a:tab pos="2514600" algn="l"/>
                          <a:tab pos="2971800" algn="l"/>
                          <a:tab pos="3429000" algn="l"/>
                          <a:tab pos="3886200" algn="l"/>
                          <a:tab pos="4343400" algn="l"/>
                          <a:tab pos="4800600" algn="l"/>
                          <a:tab pos="5257800" algn="l"/>
                          <a:tab pos="5715000" algn="l"/>
                        </a:tabLst>
                      </a:pPr>
                      <a:r>
                        <a:rPr lang="en-GB" sz="1400" dirty="0">
                          <a:effectLst/>
                          <a:latin typeface="Arial" panose="020B0604020202020204" pitchFamily="34" charset="0"/>
                          <a:cs typeface="Arial" panose="020B0604020202020204" pitchFamily="34" charset="0"/>
                        </a:rPr>
                        <a:t>Objectives</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3123" marR="43123" marT="0" marB="0">
                    <a:solidFill>
                      <a:schemeClr val="accent1">
                        <a:lumMod val="60000"/>
                        <a:lumOff val="40000"/>
                      </a:schemeClr>
                    </a:solidFill>
                  </a:tcPr>
                </a:tc>
                <a:tc>
                  <a:txBody>
                    <a:bodyPr/>
                    <a:lstStyle/>
                    <a:p>
                      <a:pPr>
                        <a:lnSpc>
                          <a:spcPct val="115000"/>
                        </a:lnSpc>
                        <a:spcAft>
                          <a:spcPts val="600"/>
                        </a:spcAft>
                        <a:tabLst>
                          <a:tab pos="1143000" algn="l"/>
                          <a:tab pos="1600200" algn="l"/>
                          <a:tab pos="2057400" algn="l"/>
                          <a:tab pos="2514600" algn="l"/>
                          <a:tab pos="2971800" algn="l"/>
                          <a:tab pos="3429000" algn="l"/>
                          <a:tab pos="3886200" algn="l"/>
                          <a:tab pos="4343400" algn="l"/>
                          <a:tab pos="4800600" algn="l"/>
                          <a:tab pos="5257800" algn="l"/>
                          <a:tab pos="5715000" algn="l"/>
                        </a:tabLst>
                      </a:pPr>
                      <a:r>
                        <a:rPr lang="en-GB" sz="1400" dirty="0">
                          <a:effectLst/>
                          <a:latin typeface="Arial" panose="020B0604020202020204" pitchFamily="34" charset="0"/>
                          <a:cs typeface="Arial" panose="020B0604020202020204" pitchFamily="34" charset="0"/>
                        </a:rPr>
                        <a:t>Outcome Measures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3123" marR="43123" marT="0" marB="0">
                    <a:solidFill>
                      <a:schemeClr val="accent1">
                        <a:lumMod val="60000"/>
                        <a:lumOff val="40000"/>
                      </a:schemeClr>
                    </a:solidFill>
                  </a:tcPr>
                </a:tc>
                <a:extLst>
                  <a:ext uri="{0D108BD9-81ED-4DB2-BD59-A6C34878D82A}">
                    <a16:rowId xmlns:a16="http://schemas.microsoft.com/office/drawing/2014/main" val="1245480674"/>
                  </a:ext>
                </a:extLst>
              </a:tr>
              <a:tr h="567562">
                <a:tc>
                  <a:txBody>
                    <a:bodyPr/>
                    <a:lstStyle/>
                    <a:p>
                      <a:pPr>
                        <a:lnSpc>
                          <a:spcPct val="115000"/>
                        </a:lnSpc>
                        <a:spcAft>
                          <a:spcPts val="600"/>
                        </a:spcAft>
                      </a:pPr>
                      <a:r>
                        <a:rPr lang="en-GB" sz="1400" dirty="0">
                          <a:effectLst/>
                          <a:latin typeface="Arial" panose="020B0604020202020204" pitchFamily="34" charset="0"/>
                          <a:cs typeface="Arial" panose="020B0604020202020204" pitchFamily="34" charset="0"/>
                        </a:rPr>
                        <a:t>To evaluate immunogenicity of </a:t>
                      </a:r>
                      <a:r>
                        <a:rPr lang="en-GB" sz="1400" dirty="0" err="1">
                          <a:effectLst/>
                          <a:latin typeface="Arial" panose="020B0604020202020204" pitchFamily="34" charset="0"/>
                          <a:cs typeface="Arial" panose="020B0604020202020204" pitchFamily="34" charset="0"/>
                        </a:rPr>
                        <a:t>Gremubamab</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3123" marR="43123" marT="0" marB="0"/>
                </a:tc>
                <a:tc>
                  <a:txBody>
                    <a:bodyPr/>
                    <a:lstStyle/>
                    <a:p>
                      <a:pPr>
                        <a:lnSpc>
                          <a:spcPct val="115000"/>
                        </a:lnSpc>
                        <a:spcAft>
                          <a:spcPts val="600"/>
                        </a:spcAft>
                      </a:pPr>
                      <a:r>
                        <a:rPr lang="en-GB" sz="1400" dirty="0" err="1">
                          <a:effectLst/>
                          <a:latin typeface="Arial" panose="020B0604020202020204" pitchFamily="34" charset="0"/>
                          <a:cs typeface="Arial" panose="020B0604020202020204" pitchFamily="34" charset="0"/>
                        </a:rPr>
                        <a:t>Gremubumab</a:t>
                      </a:r>
                      <a:r>
                        <a:rPr lang="en-GB" sz="1400" dirty="0">
                          <a:effectLst/>
                          <a:latin typeface="Arial" panose="020B0604020202020204" pitchFamily="34" charset="0"/>
                          <a:cs typeface="Arial" panose="020B0604020202020204" pitchFamily="34" charset="0"/>
                        </a:rPr>
                        <a:t> anti-drug antibody (ADA) response in serum through 168 days post dose</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3123" marR="43123" marT="0" marB="0"/>
                </a:tc>
                <a:extLst>
                  <a:ext uri="{0D108BD9-81ED-4DB2-BD59-A6C34878D82A}">
                    <a16:rowId xmlns:a16="http://schemas.microsoft.com/office/drawing/2014/main" val="2654763660"/>
                  </a:ext>
                </a:extLst>
              </a:tr>
              <a:tr h="323751">
                <a:tc>
                  <a:txBody>
                    <a:bodyPr/>
                    <a:lstStyle/>
                    <a:p>
                      <a:pPr>
                        <a:lnSpc>
                          <a:spcPct val="115000"/>
                        </a:lnSpc>
                        <a:spcAft>
                          <a:spcPts val="600"/>
                        </a:spcAft>
                      </a:pPr>
                      <a:r>
                        <a:rPr lang="en-GB" sz="1400">
                          <a:effectLst/>
                          <a:latin typeface="Arial" panose="020B0604020202020204" pitchFamily="34" charset="0"/>
                          <a:cs typeface="Arial" panose="020B0604020202020204" pitchFamily="34" charset="0"/>
                        </a:rPr>
                        <a:t>To determine the effect of Gremubamab on sputum colour</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43123" marR="43123" marT="0" marB="0"/>
                </a:tc>
                <a:tc>
                  <a: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400" dirty="0">
                          <a:effectLst/>
                          <a:latin typeface="Arial" panose="020B0604020202020204" pitchFamily="34" charset="0"/>
                          <a:cs typeface="Arial" panose="020B0604020202020204" pitchFamily="34" charset="0"/>
                        </a:rPr>
                        <a:t>Murray sputum colour chart. Days 0, 7, 14, 28, 56 and 84</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3123" marR="43123" marT="0" marB="0"/>
                </a:tc>
                <a:extLst>
                  <a:ext uri="{0D108BD9-81ED-4DB2-BD59-A6C34878D82A}">
                    <a16:rowId xmlns:a16="http://schemas.microsoft.com/office/drawing/2014/main" val="2824954435"/>
                  </a:ext>
                </a:extLst>
              </a:tr>
              <a:tr h="513306">
                <a:tc>
                  <a:txBody>
                    <a:bodyPr/>
                    <a:lstStyle/>
                    <a:p>
                      <a:pPr>
                        <a:lnSpc>
                          <a:spcPct val="115000"/>
                        </a:lnSpc>
                        <a:spcAft>
                          <a:spcPts val="600"/>
                        </a:spcAft>
                      </a:pPr>
                      <a:r>
                        <a:rPr lang="en-GB" sz="1400" dirty="0">
                          <a:effectLst/>
                          <a:latin typeface="Arial" panose="020B0604020202020204" pitchFamily="34" charset="0"/>
                          <a:cs typeface="Arial" panose="020B0604020202020204" pitchFamily="34" charset="0"/>
                        </a:rPr>
                        <a:t>To determine the effect of Gremubamab on total antibiotic use for exacerbation</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3123" marR="43123" marT="0" marB="0"/>
                </a:tc>
                <a:tc>
                  <a:txBody>
                    <a:bodyPr/>
                    <a:lstStyle/>
                    <a:p>
                      <a:pPr>
                        <a:lnSpc>
                          <a:spcPct val="115000"/>
                        </a:lnSpc>
                        <a:spcAft>
                          <a:spcPts val="600"/>
                        </a:spcAft>
                      </a:pPr>
                      <a:r>
                        <a:rPr lang="en-GB" sz="1400" dirty="0">
                          <a:effectLst/>
                          <a:latin typeface="Arial" panose="020B0604020202020204" pitchFamily="34" charset="0"/>
                          <a:cs typeface="Arial" panose="020B0604020202020204" pitchFamily="34" charset="0"/>
                        </a:rPr>
                        <a:t>Days of antibiotic treatment for exacerbation. Any antibiotic treatment over 84 days (treatment period) and up to day 168 (post-treatment period)</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3123" marR="43123" marT="0" marB="0"/>
                </a:tc>
                <a:extLst>
                  <a:ext uri="{0D108BD9-81ED-4DB2-BD59-A6C34878D82A}">
                    <a16:rowId xmlns:a16="http://schemas.microsoft.com/office/drawing/2014/main" val="2415765728"/>
                  </a:ext>
                </a:extLst>
              </a:tr>
              <a:tr h="490994">
                <a:tc>
                  <a:txBody>
                    <a:bodyPr/>
                    <a:lstStyle/>
                    <a:p>
                      <a:pPr>
                        <a:lnSpc>
                          <a:spcPct val="115000"/>
                        </a:lnSpc>
                        <a:spcAft>
                          <a:spcPts val="600"/>
                        </a:spcAft>
                      </a:pPr>
                      <a:r>
                        <a:rPr lang="en-GB" sz="1400">
                          <a:effectLst/>
                          <a:latin typeface="Arial" panose="020B0604020202020204" pitchFamily="34" charset="0"/>
                          <a:cs typeface="Arial" panose="020B0604020202020204" pitchFamily="34" charset="0"/>
                        </a:rPr>
                        <a:t>Molecular bacterial load in sputum </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43123" marR="43123" marT="0" marB="0"/>
                </a:tc>
                <a:tc>
                  <a:txBody>
                    <a:bodyPr/>
                    <a:lstStyle/>
                    <a:p>
                      <a:pPr>
                        <a:lnSpc>
                          <a:spcPct val="115000"/>
                        </a:lnSpc>
                        <a:spcAft>
                          <a:spcPts val="600"/>
                        </a:spcAft>
                      </a:pPr>
                      <a:r>
                        <a:rPr lang="en-GB" sz="1400" dirty="0">
                          <a:effectLst/>
                          <a:latin typeface="Arial" panose="020B0604020202020204" pitchFamily="34" charset="0"/>
                          <a:cs typeface="Arial" panose="020B0604020202020204" pitchFamily="34" charset="0"/>
                        </a:rPr>
                        <a:t>Change from baseline in Quantitative polymerase chain reaction for P. aeruginosa. Days 7, 14, 28, 56,84 and 168</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3123" marR="43123" marT="0" marB="0"/>
                </a:tc>
                <a:extLst>
                  <a:ext uri="{0D108BD9-81ED-4DB2-BD59-A6C34878D82A}">
                    <a16:rowId xmlns:a16="http://schemas.microsoft.com/office/drawing/2014/main" val="2459320402"/>
                  </a:ext>
                </a:extLst>
              </a:tr>
              <a:tr h="251956">
                <a:tc>
                  <a:txBody>
                    <a:bodyPr/>
                    <a:lstStyle/>
                    <a:p>
                      <a:pPr>
                        <a:lnSpc>
                          <a:spcPct val="115000"/>
                        </a:lnSpc>
                        <a:spcAft>
                          <a:spcPts val="600"/>
                        </a:spcAft>
                      </a:pPr>
                      <a:r>
                        <a:rPr lang="en-GB" sz="1400">
                          <a:effectLst/>
                          <a:latin typeface="Arial" panose="020B0604020202020204" pitchFamily="34" charset="0"/>
                          <a:cs typeface="Arial" panose="020B0604020202020204" pitchFamily="34" charset="0"/>
                        </a:rPr>
                        <a:t>Microbiome characterisation- 16s sequencing and ITS sequencing in sputum</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43123" marR="43123" marT="0" marB="0"/>
                </a:tc>
                <a:tc>
                  <a:txBody>
                    <a:bodyPr/>
                    <a:lstStyle/>
                    <a:p>
                      <a:pPr>
                        <a:lnSpc>
                          <a:spcPct val="115000"/>
                        </a:lnSpc>
                        <a:spcAft>
                          <a:spcPts val="600"/>
                        </a:spcAft>
                      </a:pPr>
                      <a:r>
                        <a:rPr lang="en-GB" sz="1400" dirty="0">
                          <a:effectLst/>
                          <a:latin typeface="Arial" panose="020B0604020202020204" pitchFamily="34" charset="0"/>
                          <a:cs typeface="Arial" panose="020B0604020202020204" pitchFamily="34" charset="0"/>
                        </a:rPr>
                        <a:t>Change from baseline in alpha and beta diversity. Days 28, 56, 84 and 168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3123" marR="43123" marT="0" marB="0"/>
                </a:tc>
                <a:extLst>
                  <a:ext uri="{0D108BD9-81ED-4DB2-BD59-A6C34878D82A}">
                    <a16:rowId xmlns:a16="http://schemas.microsoft.com/office/drawing/2014/main" val="3812874982"/>
                  </a:ext>
                </a:extLst>
              </a:tr>
              <a:tr h="567978">
                <a:tc>
                  <a:txBody>
                    <a:bodyPr/>
                    <a:lstStyle/>
                    <a:p>
                      <a:pPr>
                        <a:lnSpc>
                          <a:spcPct val="115000"/>
                        </a:lnSpc>
                        <a:spcAft>
                          <a:spcPts val="600"/>
                        </a:spcAft>
                      </a:pPr>
                      <a:r>
                        <a:rPr lang="en-GB" sz="1400">
                          <a:effectLst/>
                          <a:latin typeface="Arial" panose="020B0604020202020204" pitchFamily="34" charset="0"/>
                          <a:cs typeface="Arial" panose="020B0604020202020204" pitchFamily="34" charset="0"/>
                        </a:rPr>
                        <a:t>Neutrophil biomarkers: neutrophil elastase activity in sputum, neutrophil extracellular traps and myeloperoxidase in sputum (NETs) </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43123" marR="43123" marT="0" marB="0"/>
                </a:tc>
                <a:tc>
                  <a:txBody>
                    <a:bodyPr/>
                    <a:lstStyle/>
                    <a:p>
                      <a:pPr>
                        <a:lnSpc>
                          <a:spcPct val="115000"/>
                        </a:lnSpc>
                        <a:spcAft>
                          <a:spcPts val="600"/>
                        </a:spcAft>
                      </a:pPr>
                      <a:r>
                        <a:rPr lang="fr-FR" sz="1400" dirty="0">
                          <a:effectLst/>
                          <a:latin typeface="Arial" panose="020B0604020202020204" pitchFamily="34" charset="0"/>
                          <a:cs typeface="Arial" panose="020B0604020202020204" pitchFamily="34" charset="0"/>
                        </a:rPr>
                        <a:t>Change </a:t>
                      </a:r>
                      <a:r>
                        <a:rPr lang="fr-FR" sz="1400" dirty="0" err="1">
                          <a:effectLst/>
                          <a:latin typeface="Arial" panose="020B0604020202020204" pitchFamily="34" charset="0"/>
                          <a:cs typeface="Arial" panose="020B0604020202020204" pitchFamily="34" charset="0"/>
                        </a:rPr>
                        <a:t>from</a:t>
                      </a:r>
                      <a:r>
                        <a:rPr lang="fr-FR" sz="1400" dirty="0">
                          <a:effectLst/>
                          <a:latin typeface="Arial" panose="020B0604020202020204" pitchFamily="34" charset="0"/>
                          <a:cs typeface="Arial" panose="020B0604020202020204" pitchFamily="34" charset="0"/>
                        </a:rPr>
                        <a:t> </a:t>
                      </a:r>
                      <a:r>
                        <a:rPr lang="fr-FR" sz="1400" dirty="0" err="1">
                          <a:effectLst/>
                          <a:latin typeface="Arial" panose="020B0604020202020204" pitchFamily="34" charset="0"/>
                          <a:cs typeface="Arial" panose="020B0604020202020204" pitchFamily="34" charset="0"/>
                        </a:rPr>
                        <a:t>baseline</a:t>
                      </a:r>
                      <a:r>
                        <a:rPr lang="fr-FR" sz="1400" dirty="0">
                          <a:effectLst/>
                          <a:latin typeface="Arial" panose="020B0604020202020204" pitchFamily="34" charset="0"/>
                          <a:cs typeface="Arial" panose="020B0604020202020204" pitchFamily="34" charset="0"/>
                        </a:rPr>
                        <a:t> in </a:t>
                      </a:r>
                      <a:r>
                        <a:rPr lang="fr-FR" sz="1400" dirty="0" err="1">
                          <a:effectLst/>
                          <a:latin typeface="Arial" panose="020B0604020202020204" pitchFamily="34" charset="0"/>
                          <a:cs typeface="Arial" panose="020B0604020202020204" pitchFamily="34" charset="0"/>
                        </a:rPr>
                        <a:t>biomarker</a:t>
                      </a:r>
                      <a:r>
                        <a:rPr lang="fr-FR" sz="1400" dirty="0">
                          <a:effectLst/>
                          <a:latin typeface="Arial" panose="020B0604020202020204" pitchFamily="34" charset="0"/>
                          <a:cs typeface="Arial" panose="020B0604020202020204" pitchFamily="34" charset="0"/>
                        </a:rPr>
                        <a:t> concentrations in </a:t>
                      </a:r>
                      <a:r>
                        <a:rPr lang="fr-FR" sz="1400" dirty="0" err="1">
                          <a:effectLst/>
                          <a:latin typeface="Arial" panose="020B0604020202020204" pitchFamily="34" charset="0"/>
                          <a:cs typeface="Arial" panose="020B0604020202020204" pitchFamily="34" charset="0"/>
                        </a:rPr>
                        <a:t>sputum</a:t>
                      </a:r>
                      <a:r>
                        <a:rPr lang="fr-FR" sz="1400" dirty="0">
                          <a:effectLst/>
                          <a:latin typeface="Arial" panose="020B0604020202020204" pitchFamily="34" charset="0"/>
                          <a:cs typeface="Arial" panose="020B0604020202020204" pitchFamily="34" charset="0"/>
                        </a:rPr>
                        <a:t> . </a:t>
                      </a:r>
                      <a:r>
                        <a:rPr lang="en-GB" sz="1400" dirty="0">
                          <a:effectLst/>
                          <a:latin typeface="Arial" panose="020B0604020202020204" pitchFamily="34" charset="0"/>
                          <a:cs typeface="Arial" panose="020B0604020202020204" pitchFamily="34" charset="0"/>
                        </a:rPr>
                        <a:t>Days 28, 56, 84 and 168</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3123" marR="43123" marT="0" marB="0"/>
                </a:tc>
                <a:extLst>
                  <a:ext uri="{0D108BD9-81ED-4DB2-BD59-A6C34878D82A}">
                    <a16:rowId xmlns:a16="http://schemas.microsoft.com/office/drawing/2014/main" val="1713220942"/>
                  </a:ext>
                </a:extLst>
              </a:tr>
              <a:tr h="490994">
                <a:tc>
                  <a:txBody>
                    <a:bodyPr/>
                    <a:lstStyle/>
                    <a:p>
                      <a:pPr>
                        <a:lnSpc>
                          <a:spcPct val="115000"/>
                        </a:lnSpc>
                        <a:spcAft>
                          <a:spcPts val="600"/>
                        </a:spcAft>
                      </a:pPr>
                      <a:r>
                        <a:rPr lang="en-GB" sz="1400">
                          <a:effectLst/>
                          <a:latin typeface="Arial" panose="020B0604020202020204" pitchFamily="34" charset="0"/>
                          <a:cs typeface="Arial" panose="020B0604020202020204" pitchFamily="34" charset="0"/>
                        </a:rPr>
                        <a:t>Mucin quantification in sputum (MUC5B and MUC5AC)</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43123" marR="43123" marT="0" marB="0"/>
                </a:tc>
                <a:tc>
                  <a:txBody>
                    <a:bodyPr/>
                    <a:lstStyle/>
                    <a:p>
                      <a:pPr>
                        <a:lnSpc>
                          <a:spcPct val="115000"/>
                        </a:lnSpc>
                        <a:spcAft>
                          <a:spcPts val="600"/>
                        </a:spcAft>
                      </a:pPr>
                      <a:r>
                        <a:rPr lang="fr-FR" sz="1400" dirty="0">
                          <a:effectLst/>
                          <a:latin typeface="Arial" panose="020B0604020202020204" pitchFamily="34" charset="0"/>
                          <a:cs typeface="Arial" panose="020B0604020202020204" pitchFamily="34" charset="0"/>
                        </a:rPr>
                        <a:t>Change </a:t>
                      </a:r>
                      <a:r>
                        <a:rPr lang="fr-FR" sz="1400" dirty="0" err="1">
                          <a:effectLst/>
                          <a:latin typeface="Arial" panose="020B0604020202020204" pitchFamily="34" charset="0"/>
                          <a:cs typeface="Arial" panose="020B0604020202020204" pitchFamily="34" charset="0"/>
                        </a:rPr>
                        <a:t>from</a:t>
                      </a:r>
                      <a:r>
                        <a:rPr lang="fr-FR" sz="1400" dirty="0">
                          <a:effectLst/>
                          <a:latin typeface="Arial" panose="020B0604020202020204" pitchFamily="34" charset="0"/>
                          <a:cs typeface="Arial" panose="020B0604020202020204" pitchFamily="34" charset="0"/>
                        </a:rPr>
                        <a:t> </a:t>
                      </a:r>
                      <a:r>
                        <a:rPr lang="fr-FR" sz="1400" dirty="0" err="1">
                          <a:effectLst/>
                          <a:latin typeface="Arial" panose="020B0604020202020204" pitchFamily="34" charset="0"/>
                          <a:cs typeface="Arial" panose="020B0604020202020204" pitchFamily="34" charset="0"/>
                        </a:rPr>
                        <a:t>baseline</a:t>
                      </a:r>
                      <a:r>
                        <a:rPr lang="fr-FR" sz="1400" dirty="0">
                          <a:effectLst/>
                          <a:latin typeface="Arial" panose="020B0604020202020204" pitchFamily="34" charset="0"/>
                          <a:cs typeface="Arial" panose="020B0604020202020204" pitchFamily="34" charset="0"/>
                        </a:rPr>
                        <a:t> in </a:t>
                      </a:r>
                      <a:r>
                        <a:rPr lang="fr-FR" sz="1400" dirty="0" err="1">
                          <a:effectLst/>
                          <a:latin typeface="Arial" panose="020B0604020202020204" pitchFamily="34" charset="0"/>
                          <a:cs typeface="Arial" panose="020B0604020202020204" pitchFamily="34" charset="0"/>
                        </a:rPr>
                        <a:t>biomarker</a:t>
                      </a:r>
                      <a:r>
                        <a:rPr lang="fr-FR" sz="1400" dirty="0">
                          <a:effectLst/>
                          <a:latin typeface="Arial" panose="020B0604020202020204" pitchFamily="34" charset="0"/>
                          <a:cs typeface="Arial" panose="020B0604020202020204" pitchFamily="34" charset="0"/>
                        </a:rPr>
                        <a:t> concentrations in </a:t>
                      </a:r>
                      <a:r>
                        <a:rPr lang="fr-FR" sz="1400" dirty="0" err="1">
                          <a:effectLst/>
                          <a:latin typeface="Arial" panose="020B0604020202020204" pitchFamily="34" charset="0"/>
                          <a:cs typeface="Arial" panose="020B0604020202020204" pitchFamily="34" charset="0"/>
                        </a:rPr>
                        <a:t>sputum</a:t>
                      </a:r>
                      <a:r>
                        <a:rPr lang="fr-FR" sz="1400" dirty="0">
                          <a:effectLst/>
                          <a:latin typeface="Arial" panose="020B0604020202020204" pitchFamily="34" charset="0"/>
                          <a:cs typeface="Arial" panose="020B0604020202020204" pitchFamily="34" charset="0"/>
                        </a:rPr>
                        <a:t>. </a:t>
                      </a:r>
                      <a:r>
                        <a:rPr lang="en-GB" sz="1400" dirty="0">
                          <a:effectLst/>
                          <a:latin typeface="Arial" panose="020B0604020202020204" pitchFamily="34" charset="0"/>
                          <a:cs typeface="Arial" panose="020B0604020202020204" pitchFamily="34" charset="0"/>
                        </a:rPr>
                        <a:t>Days 28, 56, 84 and 168</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3123" marR="43123" marT="0" marB="0"/>
                </a:tc>
                <a:extLst>
                  <a:ext uri="{0D108BD9-81ED-4DB2-BD59-A6C34878D82A}">
                    <a16:rowId xmlns:a16="http://schemas.microsoft.com/office/drawing/2014/main" val="1608311130"/>
                  </a:ext>
                </a:extLst>
              </a:tr>
              <a:tr h="323751">
                <a:tc>
                  <a:txBody>
                    <a:bodyPr/>
                    <a:lstStyle/>
                    <a:p>
                      <a:pPr>
                        <a:lnSpc>
                          <a:spcPct val="115000"/>
                        </a:lnSpc>
                        <a:spcAft>
                          <a:spcPts val="600"/>
                        </a:spcAft>
                      </a:pPr>
                      <a:r>
                        <a:rPr lang="en-GB" sz="1400" dirty="0">
                          <a:effectLst/>
                          <a:latin typeface="Arial" panose="020B0604020202020204" pitchFamily="34" charset="0"/>
                          <a:cs typeface="Arial" panose="020B0604020202020204" pitchFamily="34" charset="0"/>
                        </a:rPr>
                        <a:t>Sputum proteomics</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3123" marR="43123" marT="0" marB="0"/>
                </a:tc>
                <a:tc>
                  <a: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fr-FR" sz="1400" dirty="0">
                          <a:effectLst/>
                          <a:latin typeface="Arial" panose="020B0604020202020204" pitchFamily="34" charset="0"/>
                          <a:cs typeface="Arial" panose="020B0604020202020204" pitchFamily="34" charset="0"/>
                        </a:rPr>
                        <a:t>Change </a:t>
                      </a:r>
                      <a:r>
                        <a:rPr lang="fr-FR" sz="1400" dirty="0" err="1">
                          <a:effectLst/>
                          <a:latin typeface="Arial" panose="020B0604020202020204" pitchFamily="34" charset="0"/>
                          <a:cs typeface="Arial" panose="020B0604020202020204" pitchFamily="34" charset="0"/>
                        </a:rPr>
                        <a:t>from</a:t>
                      </a:r>
                      <a:r>
                        <a:rPr lang="fr-FR" sz="1400" dirty="0">
                          <a:effectLst/>
                          <a:latin typeface="Arial" panose="020B0604020202020204" pitchFamily="34" charset="0"/>
                          <a:cs typeface="Arial" panose="020B0604020202020204" pitchFamily="34" charset="0"/>
                        </a:rPr>
                        <a:t> </a:t>
                      </a:r>
                      <a:r>
                        <a:rPr lang="fr-FR" sz="1400" dirty="0" err="1">
                          <a:effectLst/>
                          <a:latin typeface="Arial" panose="020B0604020202020204" pitchFamily="34" charset="0"/>
                          <a:cs typeface="Arial" panose="020B0604020202020204" pitchFamily="34" charset="0"/>
                        </a:rPr>
                        <a:t>baseline</a:t>
                      </a:r>
                      <a:r>
                        <a:rPr lang="fr-FR" sz="1400" dirty="0">
                          <a:effectLst/>
                          <a:latin typeface="Arial" panose="020B0604020202020204" pitchFamily="34" charset="0"/>
                          <a:cs typeface="Arial" panose="020B0604020202020204" pitchFamily="34" charset="0"/>
                        </a:rPr>
                        <a:t> in </a:t>
                      </a:r>
                      <a:r>
                        <a:rPr lang="fr-FR" sz="1400" dirty="0" err="1">
                          <a:effectLst/>
                          <a:latin typeface="Arial" panose="020B0604020202020204" pitchFamily="34" charset="0"/>
                          <a:cs typeface="Arial" panose="020B0604020202020204" pitchFamily="34" charset="0"/>
                        </a:rPr>
                        <a:t>sputum</a:t>
                      </a:r>
                      <a:r>
                        <a:rPr lang="fr-FR" sz="1400" dirty="0">
                          <a:effectLst/>
                          <a:latin typeface="Arial" panose="020B0604020202020204" pitchFamily="34" charset="0"/>
                          <a:cs typeface="Arial" panose="020B0604020202020204" pitchFamily="34" charset="0"/>
                        </a:rPr>
                        <a:t> </a:t>
                      </a:r>
                      <a:r>
                        <a:rPr lang="fr-FR" sz="1400" dirty="0" err="1">
                          <a:effectLst/>
                          <a:latin typeface="Arial" panose="020B0604020202020204" pitchFamily="34" charset="0"/>
                          <a:cs typeface="Arial" panose="020B0604020202020204" pitchFamily="34" charset="0"/>
                        </a:rPr>
                        <a:t>proteins</a:t>
                      </a:r>
                      <a:r>
                        <a:rPr lang="fr-FR" sz="1400" dirty="0">
                          <a:effectLst/>
                          <a:latin typeface="Arial" panose="020B0604020202020204" pitchFamily="34" charset="0"/>
                          <a:cs typeface="Arial" panose="020B0604020202020204" pitchFamily="34" charset="0"/>
                        </a:rPr>
                        <a:t>. </a:t>
                      </a:r>
                      <a:r>
                        <a:rPr lang="en-GB" sz="1400" dirty="0">
                          <a:effectLst/>
                          <a:latin typeface="Arial" panose="020B0604020202020204" pitchFamily="34" charset="0"/>
                          <a:cs typeface="Arial" panose="020B0604020202020204" pitchFamily="34" charset="0"/>
                        </a:rPr>
                        <a:t>Day 84</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3123" marR="43123" marT="0" marB="0"/>
                </a:tc>
                <a:extLst>
                  <a:ext uri="{0D108BD9-81ED-4DB2-BD59-A6C34878D82A}">
                    <a16:rowId xmlns:a16="http://schemas.microsoft.com/office/drawing/2014/main" val="358635550"/>
                  </a:ext>
                </a:extLst>
              </a:tr>
              <a:tr h="323751">
                <a:tc>
                  <a:txBody>
                    <a:bodyPr/>
                    <a:lstStyle/>
                    <a:p>
                      <a:pPr>
                        <a:lnSpc>
                          <a:spcPct val="115000"/>
                        </a:lnSpc>
                        <a:spcAft>
                          <a:spcPts val="600"/>
                        </a:spcAft>
                      </a:pPr>
                      <a:r>
                        <a:rPr lang="en-GB" sz="1400">
                          <a:effectLst/>
                          <a:latin typeface="Arial" panose="020B0604020202020204" pitchFamily="34" charset="0"/>
                          <a:cs typeface="Arial" panose="020B0604020202020204" pitchFamily="34" charset="0"/>
                        </a:rPr>
                        <a:t>P. aeruginosa isolate study*</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43123" marR="43123" marT="0" marB="0"/>
                </a:tc>
                <a:tc>
                  <a: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400" dirty="0">
                          <a:effectLst/>
                          <a:latin typeface="Arial" panose="020B0604020202020204" pitchFamily="34" charset="0"/>
                          <a:cs typeface="Arial" panose="020B0604020202020204" pitchFamily="34" charset="0"/>
                        </a:rPr>
                        <a:t>Whole genome sequencing of P. aeruginosa isolates. All available timepoints where PA is isolated.</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3123" marR="43123" marT="0" marB="0"/>
                </a:tc>
                <a:extLst>
                  <a:ext uri="{0D108BD9-81ED-4DB2-BD59-A6C34878D82A}">
                    <a16:rowId xmlns:a16="http://schemas.microsoft.com/office/drawing/2014/main" val="3741921494"/>
                  </a:ext>
                </a:extLst>
              </a:tr>
              <a:tr h="466460">
                <a:tc>
                  <a:txBody>
                    <a:bodyPr/>
                    <a:lstStyle/>
                    <a:p>
                      <a:pPr>
                        <a:lnSpc>
                          <a:spcPct val="115000"/>
                        </a:lnSpc>
                        <a:spcAft>
                          <a:spcPts val="600"/>
                        </a:spcAft>
                      </a:pPr>
                      <a:r>
                        <a:rPr lang="en-GB" sz="1400">
                          <a:effectLst/>
                          <a:latin typeface="Arial" panose="020B0604020202020204" pitchFamily="34" charset="0"/>
                          <a:cs typeface="Arial" panose="020B0604020202020204" pitchFamily="34" charset="0"/>
                        </a:rPr>
                        <a:t>To determine the effect of Gremumab on antibiotic resistance*</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43123" marR="43123" marT="0" marB="0"/>
                </a:tc>
                <a:tc>
                  <a: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400" dirty="0">
                          <a:effectLst/>
                          <a:latin typeface="Arial" panose="020B0604020202020204" pitchFamily="34" charset="0"/>
                          <a:cs typeface="Arial" panose="020B0604020202020204" pitchFamily="34" charset="0"/>
                        </a:rPr>
                        <a:t>Testing of P. aeruginosa isolates for susceptibility (minimum inhibitory concentration) to clinically relevant antibiotics. Days 0, 84 and 168</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3123" marR="43123" marT="0" marB="0"/>
                </a:tc>
                <a:extLst>
                  <a:ext uri="{0D108BD9-81ED-4DB2-BD59-A6C34878D82A}">
                    <a16:rowId xmlns:a16="http://schemas.microsoft.com/office/drawing/2014/main" val="3900151089"/>
                  </a:ext>
                </a:extLst>
              </a:tr>
              <a:tr h="323751">
                <a:tc>
                  <a:txBody>
                    <a:bodyPr/>
                    <a:lstStyle/>
                    <a:p>
                      <a:pPr>
                        <a:lnSpc>
                          <a:spcPct val="115000"/>
                        </a:lnSpc>
                        <a:spcAft>
                          <a:spcPts val="600"/>
                        </a:spcAft>
                      </a:pPr>
                      <a:r>
                        <a:rPr lang="en-GB" sz="1400" dirty="0">
                          <a:effectLst/>
                          <a:latin typeface="Arial" panose="020B0604020202020204" pitchFamily="34" charset="0"/>
                          <a:cs typeface="Arial" panose="020B0604020202020204" pitchFamily="34" charset="0"/>
                        </a:rPr>
                        <a:t>Serum antibodies against P. aeruginosa</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3123" marR="43123" marT="0" marB="0"/>
                </a:tc>
                <a:tc>
                  <a: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400" dirty="0">
                          <a:effectLst/>
                          <a:latin typeface="Arial" panose="020B0604020202020204" pitchFamily="34" charset="0"/>
                          <a:cs typeface="Arial" panose="020B0604020202020204" pitchFamily="34" charset="0"/>
                        </a:rPr>
                        <a:t>Change from baseline in Anti- P. aeruginosa antibodies. Days 84 and 168</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3123" marR="43123" marT="0" marB="0"/>
                </a:tc>
                <a:extLst>
                  <a:ext uri="{0D108BD9-81ED-4DB2-BD59-A6C34878D82A}">
                    <a16:rowId xmlns:a16="http://schemas.microsoft.com/office/drawing/2014/main" val="4248952268"/>
                  </a:ext>
                </a:extLst>
              </a:tr>
            </a:tbl>
          </a:graphicData>
        </a:graphic>
      </p:graphicFrame>
      <p:sp>
        <p:nvSpPr>
          <p:cNvPr id="6" name="Slide Number Placeholder 5">
            <a:extLst>
              <a:ext uri="{FF2B5EF4-FFF2-40B4-BE49-F238E27FC236}">
                <a16:creationId xmlns:a16="http://schemas.microsoft.com/office/drawing/2014/main" id="{B288BCB6-84C1-4875-9C3C-6BDDB2B1EF6B}"/>
              </a:ext>
            </a:extLst>
          </p:cNvPr>
          <p:cNvSpPr>
            <a:spLocks noGrp="1"/>
          </p:cNvSpPr>
          <p:nvPr>
            <p:ph type="sldNum" sz="quarter" idx="12"/>
          </p:nvPr>
        </p:nvSpPr>
        <p:spPr/>
        <p:txBody>
          <a:bodyPr/>
          <a:lstStyle/>
          <a:p>
            <a:fld id="{8DC25873-D336-487A-A319-996D5E8BF626}" type="slidenum">
              <a:rPr lang="en-GB" smtClean="0"/>
              <a:t>6</a:t>
            </a:fld>
            <a:endParaRPr lang="en-GB"/>
          </a:p>
        </p:txBody>
      </p:sp>
    </p:spTree>
    <p:extLst>
      <p:ext uri="{BB962C8B-B14F-4D97-AF65-F5344CB8AC3E}">
        <p14:creationId xmlns:p14="http://schemas.microsoft.com/office/powerpoint/2010/main" val="367158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60</a:t>
            </a:fld>
            <a:endParaRPr lang="en-GB"/>
          </a:p>
        </p:txBody>
      </p:sp>
      <p:graphicFrame>
        <p:nvGraphicFramePr>
          <p:cNvPr id="25" name="Object 24">
            <a:extLst>
              <a:ext uri="{FF2B5EF4-FFF2-40B4-BE49-F238E27FC236}">
                <a16:creationId xmlns:a16="http://schemas.microsoft.com/office/drawing/2014/main" id="{3BC98C49-7EA6-D5D6-DA85-B34B889019BC}"/>
              </a:ext>
            </a:extLst>
          </p:cNvPr>
          <p:cNvGraphicFramePr>
            <a:graphicFrameLocks noChangeAspect="1"/>
          </p:cNvGraphicFramePr>
          <p:nvPr/>
        </p:nvGraphicFramePr>
        <p:xfrm>
          <a:off x="2200810" y="233363"/>
          <a:ext cx="6026150" cy="6122987"/>
        </p:xfrm>
        <a:graphic>
          <a:graphicData uri="http://schemas.openxmlformats.org/presentationml/2006/ole">
            <mc:AlternateContent xmlns:mc="http://schemas.openxmlformats.org/markup-compatibility/2006">
              <mc:Choice xmlns:v="urn:schemas-microsoft-com:vml" Requires="v">
                <p:oleObj name="Document" r:id="rId4" imgW="6025612" imgH="6123743" progId="Word.Document.12">
                  <p:embed/>
                </p:oleObj>
              </mc:Choice>
              <mc:Fallback>
                <p:oleObj name="Document" r:id="rId4" imgW="6025612" imgH="6123743" progId="Word.Document.12">
                  <p:embed/>
                  <p:pic>
                    <p:nvPicPr>
                      <p:cNvPr id="25" name="Object 24">
                        <a:extLst>
                          <a:ext uri="{FF2B5EF4-FFF2-40B4-BE49-F238E27FC236}">
                            <a16:creationId xmlns:a16="http://schemas.microsoft.com/office/drawing/2014/main" id="{3BC98C49-7EA6-D5D6-DA85-B34B889019BC}"/>
                          </a:ext>
                        </a:extLst>
                      </p:cNvPr>
                      <p:cNvPicPr/>
                      <p:nvPr/>
                    </p:nvPicPr>
                    <p:blipFill>
                      <a:blip r:embed="rId5"/>
                      <a:stretch>
                        <a:fillRect/>
                      </a:stretch>
                    </p:blipFill>
                    <p:spPr>
                      <a:xfrm>
                        <a:off x="2200810" y="233363"/>
                        <a:ext cx="6026150" cy="6122987"/>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855E1C90-49D6-24D2-E067-5F9D92ACA398}"/>
              </a:ext>
            </a:extLst>
          </p:cNvPr>
          <p:cNvSpPr txBox="1"/>
          <p:nvPr/>
        </p:nvSpPr>
        <p:spPr>
          <a:xfrm>
            <a:off x="308948" y="492188"/>
            <a:ext cx="1891862" cy="707886"/>
          </a:xfrm>
          <a:prstGeom prst="rect">
            <a:avLst/>
          </a:prstGeom>
          <a:noFill/>
        </p:spPr>
        <p:txBody>
          <a:bodyPr wrap="square" rtlCol="0">
            <a:spAutoFit/>
          </a:bodyPr>
          <a:lstStyle/>
          <a:p>
            <a:r>
              <a:rPr lang="en-GB" sz="2000" b="1" dirty="0">
                <a:solidFill>
                  <a:srgbClr val="007481"/>
                </a:solidFill>
                <a:latin typeface="Arial" panose="020B0604020202020204" pitchFamily="34" charset="0"/>
                <a:cs typeface="Arial" panose="020B0604020202020204" pitchFamily="34" charset="0"/>
              </a:rPr>
              <a:t>Sample Processing</a:t>
            </a:r>
          </a:p>
        </p:txBody>
      </p:sp>
    </p:spTree>
    <p:extLst>
      <p:ext uri="{BB962C8B-B14F-4D97-AF65-F5344CB8AC3E}">
        <p14:creationId xmlns:p14="http://schemas.microsoft.com/office/powerpoint/2010/main" val="14492270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61</a:t>
            </a:fld>
            <a:endParaRPr lang="en-GB"/>
          </a:p>
        </p:txBody>
      </p:sp>
      <p:sp>
        <p:nvSpPr>
          <p:cNvPr id="6" name="TextBox 5">
            <a:extLst>
              <a:ext uri="{FF2B5EF4-FFF2-40B4-BE49-F238E27FC236}">
                <a16:creationId xmlns:a16="http://schemas.microsoft.com/office/drawing/2014/main" id="{03DDD54E-3207-764E-CA47-7C7C80FE90FE}"/>
              </a:ext>
            </a:extLst>
          </p:cNvPr>
          <p:cNvSpPr txBox="1"/>
          <p:nvPr/>
        </p:nvSpPr>
        <p:spPr>
          <a:xfrm>
            <a:off x="396631" y="369530"/>
            <a:ext cx="10957169" cy="5968942"/>
          </a:xfrm>
          <a:prstGeom prst="rect">
            <a:avLst/>
          </a:prstGeom>
          <a:noFill/>
        </p:spPr>
        <p:txBody>
          <a:bodyPr wrap="square" rtlCol="0">
            <a:spAutoFit/>
          </a:bodyPr>
          <a:lstStyle/>
          <a:p>
            <a:r>
              <a:rPr lang="en-GB" sz="2000" b="1" dirty="0">
                <a:solidFill>
                  <a:srgbClr val="007481"/>
                </a:solidFill>
                <a:latin typeface="Arial" panose="020B0604020202020204" pitchFamily="34" charset="0"/>
                <a:ea typeface="Calibri" panose="020F0502020204030204" pitchFamily="34" charset="0"/>
                <a:cs typeface="Arial" panose="020B0604020202020204" pitchFamily="34" charset="0"/>
              </a:rPr>
              <a:t>Sample Labelling</a:t>
            </a:r>
          </a:p>
          <a:p>
            <a:endParaRPr lang="en-GB" sz="2000" b="1" dirty="0">
              <a:solidFill>
                <a:srgbClr val="00748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800" dirty="0">
                <a:effectLst/>
                <a:latin typeface="Arial" panose="020B0604020202020204" pitchFamily="34" charset="0"/>
                <a:ea typeface="Arial" panose="020B0604020202020204" pitchFamily="34" charset="0"/>
              </a:rPr>
              <a:t>All study samples should be labelled with labels provided</a:t>
            </a:r>
          </a:p>
          <a:p>
            <a:pPr marL="285750" indent="-285750">
              <a:buFont typeface="Arial" panose="020B0604020202020204" pitchFamily="34" charset="0"/>
              <a:buChar char="•"/>
            </a:pPr>
            <a:r>
              <a:rPr lang="en-GB" dirty="0">
                <a:latin typeface="Arial" panose="020B0604020202020204" pitchFamily="34" charset="0"/>
                <a:ea typeface="Arial" panose="020B0604020202020204" pitchFamily="34" charset="0"/>
              </a:rPr>
              <a:t>Each sample label must be completed with the sample ID and date of collection</a:t>
            </a:r>
            <a:endParaRPr lang="en-GB" sz="1800" dirty="0">
              <a:effectLst/>
              <a:latin typeface="Arial" panose="020B0604020202020204" pitchFamily="34" charset="0"/>
              <a:ea typeface="Arial" panose="020B0604020202020204" pitchFamily="34" charset="0"/>
            </a:endParaRPr>
          </a:p>
          <a:p>
            <a:pPr marL="285750" lvl="0" indent="-285750">
              <a:lnSpc>
                <a:spcPct val="115000"/>
              </a:lnSpc>
              <a:buFont typeface="Arial" panose="020B0604020202020204" pitchFamily="34" charset="0"/>
              <a:buChar char="•"/>
            </a:pPr>
            <a:endParaRPr lang="en-GB" dirty="0">
              <a:latin typeface="Arial" panose="020B0604020202020204" pitchFamily="34" charset="0"/>
              <a:ea typeface="Calibri" panose="020F0502020204030204" pitchFamily="34" charset="0"/>
            </a:endParaRPr>
          </a:p>
          <a:p>
            <a:pPr marL="285750" lvl="0" indent="-285750">
              <a:lnSpc>
                <a:spcPct val="115000"/>
              </a:lnSpc>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Arial" panose="020B0604020202020204" pitchFamily="34" charset="0"/>
              </a:rPr>
              <a:t>Sample ID is made up of: </a:t>
            </a:r>
          </a:p>
          <a:p>
            <a:pPr marL="1200150" indent="-285750">
              <a:lnSpc>
                <a:spcPct val="107000"/>
              </a:lnSpc>
              <a:spcAft>
                <a:spcPts val="8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Arial" panose="020B0604020202020204" pitchFamily="34" charset="0"/>
              </a:rPr>
              <a:t>site number – participant number – visit number – sample number</a:t>
            </a:r>
          </a:p>
          <a:p>
            <a:pPr marL="1200150" indent="-285750">
              <a:lnSpc>
                <a:spcPct val="107000"/>
              </a:lnSpc>
              <a:spcAft>
                <a:spcPts val="8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e.g. sample ID 01-01-02-01 would be site 01 – participant 01- visit 02- sample number 01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200150" indent="-285750">
              <a:lnSpc>
                <a:spcPct val="107000"/>
              </a:lnSpc>
              <a:spcAft>
                <a:spcPts val="800"/>
              </a:spcAft>
              <a:buFont typeface="Arial" panose="020B0604020202020204" pitchFamily="34" charset="0"/>
              <a:buChar char="•"/>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Arial" panose="020B0604020202020204" pitchFamily="34" charset="0"/>
              </a:rPr>
              <a:t>Blood samples should be stored in separate boxes according to sample type.</a:t>
            </a:r>
          </a:p>
          <a:p>
            <a:pPr marL="285750" indent="-285750">
              <a:lnSpc>
                <a:spcPct val="107000"/>
              </a:lnSpc>
              <a:spcAft>
                <a:spcPts val="800"/>
              </a:spcAft>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S</a:t>
            </a:r>
            <a:r>
              <a:rPr lang="en-GB" sz="1800" dirty="0">
                <a:effectLst/>
                <a:latin typeface="Arial" panose="020B0604020202020204" pitchFamily="34" charset="0"/>
                <a:ea typeface="Calibri" panose="020F0502020204030204" pitchFamily="34" charset="0"/>
                <a:cs typeface="Arial" panose="020B0604020202020204" pitchFamily="34" charset="0"/>
              </a:rPr>
              <a:t>torage boxes should be labelled with trial title, site number, sample type and box number.</a:t>
            </a:r>
          </a:p>
          <a:p>
            <a:pPr marL="285750" indent="-285750">
              <a:lnSpc>
                <a:spcPct val="107000"/>
              </a:lnSpc>
              <a:spcAft>
                <a:spcPts val="800"/>
              </a:spcAft>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Sample type, date of collection and s</a:t>
            </a:r>
            <a:r>
              <a:rPr lang="en-GB" sz="1800" dirty="0">
                <a:effectLst/>
                <a:latin typeface="Arial" panose="020B0604020202020204" pitchFamily="34" charset="0"/>
                <a:ea typeface="Calibri" panose="020F0502020204030204" pitchFamily="34" charset="0"/>
                <a:cs typeface="Arial" panose="020B0604020202020204" pitchFamily="34" charset="0"/>
              </a:rPr>
              <a:t>torage location should be recorded on the GREAT-2 Sample Log</a:t>
            </a:r>
            <a:r>
              <a:rPr lang="en-GB" sz="1800"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p>
          <a:p>
            <a:pPr marL="914400">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Arial" panose="020B0604020202020204" pitchFamily="34" charset="0"/>
              </a:rPr>
              <a:t> </a:t>
            </a:r>
            <a:endParaRPr lang="en-GB" dirty="0">
              <a:latin typeface="Arial" panose="020B0604020202020204" pitchFamily="34" charset="0"/>
              <a:ea typeface="Arial" panose="020B0604020202020204" pitchFamily="34" charset="0"/>
            </a:endParaRPr>
          </a:p>
          <a:p>
            <a:endParaRPr lang="en-GB" sz="2000" b="1" dirty="0">
              <a:solidFill>
                <a:srgbClr val="007481"/>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7" name="TextBox 3">
            <a:extLst>
              <a:ext uri="{FF2B5EF4-FFF2-40B4-BE49-F238E27FC236}">
                <a16:creationId xmlns:a16="http://schemas.microsoft.com/office/drawing/2014/main" id="{4DFFA908-2B64-3814-A094-13C78433FADE}"/>
              </a:ext>
            </a:extLst>
          </p:cNvPr>
          <p:cNvSpPr txBox="1">
            <a:spLocks/>
          </p:cNvSpPr>
          <p:nvPr/>
        </p:nvSpPr>
        <p:spPr>
          <a:xfrm>
            <a:off x="8898578" y="705854"/>
            <a:ext cx="2028825" cy="1000125"/>
          </a:xfrm>
          <a:prstGeom prst="rect">
            <a:avLst/>
          </a:prstGeom>
          <a:noFill/>
          <a:ln>
            <a:solidFill>
              <a:schemeClr val="tx1"/>
            </a:solidFill>
          </a:ln>
        </p:spPr>
        <p:txBody>
          <a:bodyPr wrap="square" rtlCol="0">
            <a:noAutofit/>
          </a:bodyPr>
          <a:lstStyle/>
          <a:p>
            <a:r>
              <a:rPr lang="en-GB" sz="9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GREAT-2</a:t>
            </a:r>
            <a:r>
              <a:rPr lang="en-GB" sz="9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9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Whole</a:t>
            </a:r>
            <a:r>
              <a:rPr lang="en-GB" sz="9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9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Blood</a:t>
            </a:r>
            <a:endParaRPr lang="en-GB" sz="1200" dirty="0">
              <a:effectLst/>
              <a:latin typeface="Times New Roman" panose="02020603050405020304" pitchFamily="18" charset="0"/>
              <a:ea typeface="Times New Roman" panose="02020603050405020304" pitchFamily="18" charset="0"/>
            </a:endParaRPr>
          </a:p>
          <a:p>
            <a:r>
              <a:rPr lang="en-GB" sz="9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r>
              <a:rPr lang="en-GB" sz="11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Sample ID: _ _ - _ _ - _ _ - _ _</a:t>
            </a:r>
            <a:endParaRPr lang="en-GB" sz="1200" dirty="0">
              <a:effectLst/>
              <a:latin typeface="Times New Roman" panose="02020603050405020304" pitchFamily="18" charset="0"/>
              <a:ea typeface="Times New Roman" panose="02020603050405020304" pitchFamily="18" charset="0"/>
            </a:endParaRPr>
          </a:p>
          <a:p>
            <a:r>
              <a:rPr lang="en-GB" sz="11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Date: _ _ - _ _ - _ _ _ _ </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2103446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62</a:t>
            </a:fld>
            <a:endParaRPr lang="en-GB"/>
          </a:p>
        </p:txBody>
      </p:sp>
      <p:sp>
        <p:nvSpPr>
          <p:cNvPr id="8" name="Title 1">
            <a:extLst>
              <a:ext uri="{FF2B5EF4-FFF2-40B4-BE49-F238E27FC236}">
                <a16:creationId xmlns:a16="http://schemas.microsoft.com/office/drawing/2014/main" id="{8C055549-5DD9-4C66-85CD-C97B74304643}"/>
              </a:ext>
            </a:extLst>
          </p:cNvPr>
          <p:cNvSpPr txBox="1">
            <a:spLocks/>
          </p:cNvSpPr>
          <p:nvPr/>
        </p:nvSpPr>
        <p:spPr>
          <a:xfrm>
            <a:off x="1524000" y="1122363"/>
            <a:ext cx="9144000" cy="23876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br>
              <a:rPr lang="en-GB" dirty="0"/>
            </a:br>
            <a:br>
              <a:rPr lang="en-GB" dirty="0">
                <a:solidFill>
                  <a:srgbClr val="007481"/>
                </a:solidFill>
                <a:latin typeface="Arial" panose="020B0604020202020204" pitchFamily="34" charset="0"/>
                <a:cs typeface="Arial" panose="020B0604020202020204" pitchFamily="34" charset="0"/>
              </a:rPr>
            </a:br>
            <a:r>
              <a:rPr lang="en-GB" sz="3600" b="1" dirty="0">
                <a:solidFill>
                  <a:srgbClr val="007481"/>
                </a:solidFill>
                <a:latin typeface="Arial" panose="020B0604020202020204" pitchFamily="34" charset="0"/>
                <a:cs typeface="Arial" panose="020B0604020202020204" pitchFamily="34" charset="0"/>
              </a:rPr>
              <a:t>IMP/Placebo Prescribing and Administration</a:t>
            </a:r>
            <a:br>
              <a:rPr lang="en-GB" dirty="0"/>
            </a:br>
            <a:endParaRPr lang="en-GB" dirty="0"/>
          </a:p>
        </p:txBody>
      </p:sp>
    </p:spTree>
    <p:extLst>
      <p:ext uri="{BB962C8B-B14F-4D97-AF65-F5344CB8AC3E}">
        <p14:creationId xmlns:p14="http://schemas.microsoft.com/office/powerpoint/2010/main" val="6417657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B79720E1-5045-472A-BA01-0830C815CC00}"/>
              </a:ext>
            </a:extLst>
          </p:cNvPr>
          <p:cNvSpPr txBox="1"/>
          <p:nvPr/>
        </p:nvSpPr>
        <p:spPr>
          <a:xfrm>
            <a:off x="633046" y="586154"/>
            <a:ext cx="10957169" cy="5247590"/>
          </a:xfrm>
          <a:prstGeom prst="rect">
            <a:avLst/>
          </a:prstGeom>
          <a:noFill/>
        </p:spPr>
        <p:txBody>
          <a:bodyPr wrap="square" rtlCol="0">
            <a:spAutoFit/>
          </a:bodyPr>
          <a:lstStyle/>
          <a:p>
            <a:pPr>
              <a:lnSpc>
                <a:spcPct val="150000"/>
              </a:lnSpc>
            </a:pPr>
            <a:r>
              <a:rPr lang="en-GB" sz="2000" b="1" dirty="0">
                <a:solidFill>
                  <a:srgbClr val="007481"/>
                </a:solidFill>
                <a:latin typeface="Arial" panose="020B0604020202020204" pitchFamily="34" charset="0"/>
                <a:cs typeface="Arial" panose="020B0604020202020204" pitchFamily="34" charset="0"/>
              </a:rPr>
              <a:t>Antihistamine</a:t>
            </a:r>
            <a:endParaRPr lang="en-GB" sz="2400" b="1" dirty="0">
              <a:solidFill>
                <a:srgbClr val="007481"/>
              </a:solidFill>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en-GB" dirty="0">
                <a:effectLst/>
                <a:latin typeface="Arial" panose="020B0604020202020204" pitchFamily="34" charset="0"/>
                <a:ea typeface="Times New Roman" panose="02020603050405020304" pitchFamily="18" charset="0"/>
              </a:rPr>
              <a:t>IV antihistamine should be administered </a:t>
            </a:r>
            <a:r>
              <a:rPr lang="en-GB" b="1" dirty="0">
                <a:effectLst/>
                <a:latin typeface="Arial" panose="020B0604020202020204" pitchFamily="34" charset="0"/>
                <a:ea typeface="Times New Roman" panose="02020603050405020304" pitchFamily="18" charset="0"/>
              </a:rPr>
              <a:t>prior</a:t>
            </a:r>
            <a:r>
              <a:rPr lang="en-GB" dirty="0">
                <a:effectLst/>
                <a:latin typeface="Arial" panose="020B0604020202020204" pitchFamily="34" charset="0"/>
                <a:ea typeface="Times New Roman" panose="02020603050405020304" pitchFamily="18" charset="0"/>
              </a:rPr>
              <a:t> to the Gremubamab/placebo infusion following local procedures.</a:t>
            </a:r>
          </a:p>
          <a:p>
            <a:pPr marL="342900" indent="-342900">
              <a:spcAft>
                <a:spcPts val="1200"/>
              </a:spcAft>
              <a:buFont typeface="Arial" panose="020B0604020202020204" pitchFamily="34" charset="0"/>
              <a:buChar char="•"/>
            </a:pPr>
            <a:r>
              <a:rPr lang="en-GB" dirty="0">
                <a:effectLst/>
                <a:latin typeface="Arial" panose="020B0604020202020204" pitchFamily="34" charset="0"/>
                <a:ea typeface="Calibri" panose="020F0502020204030204" pitchFamily="34" charset="0"/>
                <a:cs typeface="Arial" panose="020B0604020202020204" pitchFamily="34" charset="0"/>
              </a:rPr>
              <a:t>For example, 10 mg chlorpheniramine IV, 50 mg diphenhydramine IV, </a:t>
            </a:r>
            <a:r>
              <a:rPr lang="en-GB" dirty="0" err="1">
                <a:effectLst/>
                <a:latin typeface="Arial" panose="020B0604020202020204" pitchFamily="34" charset="0"/>
                <a:ea typeface="Calibri" panose="020F0502020204030204" pitchFamily="34" charset="0"/>
                <a:cs typeface="Arial" panose="020B0604020202020204" pitchFamily="34" charset="0"/>
              </a:rPr>
              <a:t>clemastine</a:t>
            </a:r>
            <a:r>
              <a:rPr lang="en-GB" dirty="0">
                <a:effectLst/>
                <a:latin typeface="Arial" panose="020B0604020202020204" pitchFamily="34" charset="0"/>
                <a:ea typeface="Calibri" panose="020F0502020204030204" pitchFamily="34" charset="0"/>
                <a:cs typeface="Arial" panose="020B0604020202020204" pitchFamily="34" charset="0"/>
              </a:rPr>
              <a:t> 2 mg IV, or dexchlorpheniramine 5 mg IV (or another antihistamine preparation utilised in routine clinical practice for management of acute allergic reactions). </a:t>
            </a:r>
          </a:p>
          <a:p>
            <a:pPr marL="342900" indent="-342900">
              <a:spcAft>
                <a:spcPts val="1200"/>
              </a:spcAft>
              <a:buFont typeface="Arial" panose="020B0604020202020204" pitchFamily="34" charset="0"/>
              <a:buChar char="•"/>
            </a:pPr>
            <a:r>
              <a:rPr lang="en-GB" dirty="0">
                <a:effectLst/>
                <a:latin typeface="Arial" panose="020B0604020202020204" pitchFamily="34" charset="0"/>
                <a:ea typeface="Calibri" panose="020F0502020204030204" pitchFamily="34" charset="0"/>
                <a:cs typeface="Arial" panose="020B0604020202020204" pitchFamily="34" charset="0"/>
              </a:rPr>
              <a:t>Where a participant is already taking antihistamines then the pre-dose antihistamine should not be given.</a:t>
            </a:r>
          </a:p>
          <a:p>
            <a:pPr marL="342900" indent="-342900">
              <a:spcAft>
                <a:spcPts val="1200"/>
              </a:spcAft>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Antihistamine should be prescribed and dispensed by local pharmacy as per local practice.</a:t>
            </a:r>
          </a:p>
          <a:p>
            <a:pPr marL="342900" indent="-342900">
              <a:spcAft>
                <a:spcPts val="1200"/>
              </a:spcAft>
              <a:buFont typeface="Arial" panose="020B0604020202020204" pitchFamily="34" charset="0"/>
              <a:buChar char="•"/>
            </a:pPr>
            <a:r>
              <a:rPr lang="en-GB" dirty="0">
                <a:effectLst/>
                <a:latin typeface="Arial" panose="020B0604020202020204" pitchFamily="34" charset="0"/>
                <a:ea typeface="Calibri" panose="020F0502020204030204" pitchFamily="34" charset="0"/>
                <a:cs typeface="Arial" panose="020B0604020202020204" pitchFamily="34" charset="0"/>
              </a:rPr>
              <a:t>A record of the administration of the antihistamine must be documented in the participant’s medical notes</a:t>
            </a:r>
          </a:p>
          <a:p>
            <a:pPr>
              <a:lnSpc>
                <a:spcPct val="150000"/>
              </a:lnSpc>
            </a:pPr>
            <a:endParaRPr lang="en-GB" sz="2000" b="1" dirty="0">
              <a:solidFill>
                <a:srgbClr val="007481"/>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63</a:t>
            </a:fld>
            <a:endParaRPr lang="en-GB"/>
          </a:p>
        </p:txBody>
      </p:sp>
    </p:spTree>
    <p:extLst>
      <p:ext uri="{BB962C8B-B14F-4D97-AF65-F5344CB8AC3E}">
        <p14:creationId xmlns:p14="http://schemas.microsoft.com/office/powerpoint/2010/main" val="32429141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B79720E1-5045-472A-BA01-0830C815CC00}"/>
              </a:ext>
            </a:extLst>
          </p:cNvPr>
          <p:cNvSpPr txBox="1"/>
          <p:nvPr/>
        </p:nvSpPr>
        <p:spPr>
          <a:xfrm>
            <a:off x="633046" y="586154"/>
            <a:ext cx="10957169" cy="5324535"/>
          </a:xfrm>
          <a:prstGeom prst="rect">
            <a:avLst/>
          </a:prstGeom>
          <a:noFill/>
        </p:spPr>
        <p:txBody>
          <a:bodyPr wrap="square" rtlCol="0">
            <a:spAutoFit/>
          </a:bodyPr>
          <a:lstStyle/>
          <a:p>
            <a:r>
              <a:rPr lang="en-GB" sz="2000" b="1" dirty="0">
                <a:solidFill>
                  <a:srgbClr val="007481"/>
                </a:solidFill>
                <a:latin typeface="Arial" panose="020B0604020202020204" pitchFamily="34" charset="0"/>
                <a:cs typeface="Arial" panose="020B0604020202020204" pitchFamily="34" charset="0"/>
              </a:rPr>
              <a:t>IMP/Placebo Administration</a:t>
            </a:r>
            <a:endParaRPr lang="en-GB" sz="2800" b="1" dirty="0">
              <a:solidFill>
                <a:srgbClr val="007481"/>
              </a:solidFill>
              <a:latin typeface="Arial" panose="020B0604020202020204" pitchFamily="34" charset="0"/>
              <a:cs typeface="Arial" panose="020B0604020202020204" pitchFamily="34" charset="0"/>
            </a:endParaRPr>
          </a:p>
          <a:p>
            <a:pPr>
              <a:spcAft>
                <a:spcPts val="600"/>
              </a:spcAft>
            </a:pPr>
            <a:endParaRPr lang="en-GB" dirty="0"/>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IV infusion over 4 hours – 62.5 ml/hour or slower</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The duration of the infusion must not exceed 8 hours.</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An IV infusion pump must be used</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All participants in all 3 dose arms must receive the entire 250 mL volume of Gremubamab/placebo IV unless the infusion is discontinued due to an AE. </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A low protein binding 0.2 </a:t>
            </a:r>
            <a:r>
              <a:rPr lang="en-GB" dirty="0" err="1">
                <a:latin typeface="Arial" panose="020B0604020202020204" pitchFamily="34" charset="0"/>
                <a:cs typeface="Arial" panose="020B0604020202020204" pitchFamily="34" charset="0"/>
              </a:rPr>
              <a:t>μm</a:t>
            </a:r>
            <a:r>
              <a:rPr lang="en-GB" dirty="0">
                <a:latin typeface="Arial" panose="020B0604020202020204" pitchFamily="34" charset="0"/>
                <a:cs typeface="Arial" panose="020B0604020202020204" pitchFamily="34" charset="0"/>
              </a:rPr>
              <a:t> or 0.22 </a:t>
            </a:r>
            <a:r>
              <a:rPr lang="en-GB" dirty="0" err="1">
                <a:latin typeface="Arial" panose="020B0604020202020204" pitchFamily="34" charset="0"/>
                <a:cs typeface="Arial" panose="020B0604020202020204" pitchFamily="34" charset="0"/>
              </a:rPr>
              <a:t>μm</a:t>
            </a:r>
            <a:r>
              <a:rPr lang="en-GB" dirty="0">
                <a:latin typeface="Arial" panose="020B0604020202020204" pitchFamily="34" charset="0"/>
                <a:cs typeface="Arial" panose="020B0604020202020204" pitchFamily="34" charset="0"/>
              </a:rPr>
              <a:t> filter must be used</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Must never be administered via IV push or bolus.</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IV tubing should be primed with Gremubamab/placebo from the infusion bag before initiating infusion. </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On completion, IV tubing should be flushed with 0.9% normal saline via infusion pump at the same rate as dosing. </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The start time of the infusion will be the time the infusion of the Gremubamab/placebo solution from the infusion bag (with IV tubing already primed with Gremubamab/placebo solution) is started. </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The stop time of the infusion should be the time the IV tubing has been flushed to administer the residual Gremubamab/placebo solution.</a:t>
            </a:r>
          </a:p>
        </p:txBody>
      </p:sp>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64</a:t>
            </a:fld>
            <a:endParaRPr lang="en-GB"/>
          </a:p>
        </p:txBody>
      </p:sp>
    </p:spTree>
    <p:extLst>
      <p:ext uri="{BB962C8B-B14F-4D97-AF65-F5344CB8AC3E}">
        <p14:creationId xmlns:p14="http://schemas.microsoft.com/office/powerpoint/2010/main" val="13684699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B79720E1-5045-472A-BA01-0830C815CC00}"/>
              </a:ext>
            </a:extLst>
          </p:cNvPr>
          <p:cNvSpPr txBox="1"/>
          <p:nvPr/>
        </p:nvSpPr>
        <p:spPr>
          <a:xfrm>
            <a:off x="633046" y="586154"/>
            <a:ext cx="10957169" cy="5293757"/>
          </a:xfrm>
          <a:prstGeom prst="rect">
            <a:avLst/>
          </a:prstGeom>
          <a:noFill/>
        </p:spPr>
        <p:txBody>
          <a:bodyPr wrap="square" rtlCol="0">
            <a:spAutoFit/>
          </a:bodyPr>
          <a:lstStyle/>
          <a:p>
            <a:r>
              <a:rPr lang="en-GB" sz="2000" b="1" dirty="0">
                <a:solidFill>
                  <a:srgbClr val="007481"/>
                </a:solidFill>
                <a:latin typeface="Arial" panose="020B0604020202020204" pitchFamily="34" charset="0"/>
                <a:cs typeface="Arial" panose="020B0604020202020204" pitchFamily="34" charset="0"/>
              </a:rPr>
              <a:t>Safety Monitoring</a:t>
            </a:r>
          </a:p>
          <a:p>
            <a:endParaRPr lang="en-GB" sz="2000" b="1" dirty="0">
              <a:solidFill>
                <a:srgbClr val="00748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BP, P, Temp &amp; O</a:t>
            </a:r>
            <a:r>
              <a:rPr lang="en-GB" baseline="-25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sats</a:t>
            </a:r>
            <a:r>
              <a:rPr lang="en-GB" dirty="0">
                <a:latin typeface="Arial" panose="020B0604020202020204" pitchFamily="34" charset="0"/>
                <a:cs typeface="Arial" panose="020B0604020202020204" pitchFamily="34" charset="0"/>
              </a:rPr>
              <a:t>, recorded before infusion and at 5, 30, 60, 120 and 240 mins after the start of the infusion and 30 minutes after end of infusion.</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Record in medical record</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Not entered in eCRF</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Site must have drugs/equipment to treat acute anaphylactic reactions plus staff trained to recognise and treat anaphylaxis.</a:t>
            </a:r>
          </a:p>
          <a:p>
            <a:pPr marL="285750" indent="-285750">
              <a:spcBef>
                <a:spcPts val="1200"/>
              </a:spcBef>
              <a:buFont typeface="Arial" panose="020B0604020202020204" pitchFamily="34" charset="0"/>
              <a:buChar char="•"/>
            </a:pPr>
            <a:r>
              <a:rPr lang="en-GB" dirty="0">
                <a:latin typeface="Arial" panose="020B0604020202020204" pitchFamily="34" charset="0"/>
                <a:cs typeface="Arial" panose="020B0604020202020204" pitchFamily="34" charset="0"/>
              </a:rPr>
              <a:t>Allergic reaction grade: Assessed using Common Terminology Criteria for Adverse Events</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Grade 1 Mild; asymptomatic or mild symptoms; clinical or diagnostic observations only; intervention not indicated. </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Grade 2 Moderate; minimal, local or non-invasive intervention indicated; limiting age appropriate instrumental activities of daily living. </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Grade 3 Severe or medically significant but not immediately life-threatening; hospitalization or prolongation of hospitalization indicated; disabling; limiting self care activities of daily living. </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Grade 4 Life-threatening consequences; urgent intervention indicated. </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Grade 5 Death related to AE. </a:t>
            </a:r>
          </a:p>
        </p:txBody>
      </p:sp>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65</a:t>
            </a:fld>
            <a:endParaRPr lang="en-GB"/>
          </a:p>
        </p:txBody>
      </p:sp>
    </p:spTree>
    <p:extLst>
      <p:ext uri="{BB962C8B-B14F-4D97-AF65-F5344CB8AC3E}">
        <p14:creationId xmlns:p14="http://schemas.microsoft.com/office/powerpoint/2010/main" val="29056856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B79720E1-5045-472A-BA01-0830C815CC00}"/>
              </a:ext>
            </a:extLst>
          </p:cNvPr>
          <p:cNvSpPr txBox="1"/>
          <p:nvPr/>
        </p:nvSpPr>
        <p:spPr>
          <a:xfrm>
            <a:off x="633046" y="586154"/>
            <a:ext cx="10957169" cy="5432256"/>
          </a:xfrm>
          <a:prstGeom prst="rect">
            <a:avLst/>
          </a:prstGeom>
          <a:noFill/>
        </p:spPr>
        <p:txBody>
          <a:bodyPr wrap="square" rtlCol="0">
            <a:spAutoFit/>
          </a:bodyPr>
          <a:lstStyle/>
          <a:p>
            <a:r>
              <a:rPr lang="en-GB" sz="2000" b="1" dirty="0">
                <a:solidFill>
                  <a:srgbClr val="007481"/>
                </a:solidFill>
                <a:latin typeface="Arial" panose="020B0604020202020204" pitchFamily="34" charset="0"/>
                <a:cs typeface="Arial" panose="020B0604020202020204" pitchFamily="34" charset="0"/>
              </a:rPr>
              <a:t>Treatment of Allergic Reaction</a:t>
            </a:r>
            <a:endParaRPr lang="en-GB" sz="2800" b="1" dirty="0">
              <a:solidFill>
                <a:srgbClr val="007481"/>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Non-severe allergic reaction (grade 1 or 2) as determined by the local PI (or delegate);</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Reduce infusion rate</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Initiate treatment as appropriate</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Continuation of further doses of Gremubamab/placebo will be decided by the PI in discussion with the participant.</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Complete adverse event form</a:t>
            </a:r>
          </a:p>
          <a:p>
            <a:pPr marL="742950" lvl="1"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Allergic reaction ≥ grade 3, including anaphylaxis, assessed as related to the trial:</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Stop infusion immediately</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Initiate treatment as appropriate</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Withdrawn from further Gremubamab/placebo treatments.</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Complete adverse event form</a:t>
            </a:r>
          </a:p>
          <a:p>
            <a:pPr lvl="1"/>
            <a:endParaRPr lang="en-GB"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n-GB" sz="2000" b="1" dirty="0">
              <a:solidFill>
                <a:srgbClr val="007481"/>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66</a:t>
            </a:fld>
            <a:endParaRPr lang="en-GB"/>
          </a:p>
        </p:txBody>
      </p:sp>
    </p:spTree>
    <p:extLst>
      <p:ext uri="{BB962C8B-B14F-4D97-AF65-F5344CB8AC3E}">
        <p14:creationId xmlns:p14="http://schemas.microsoft.com/office/powerpoint/2010/main" val="15771030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B79720E1-5045-472A-BA01-0830C815CC00}"/>
              </a:ext>
            </a:extLst>
          </p:cNvPr>
          <p:cNvSpPr txBox="1"/>
          <p:nvPr/>
        </p:nvSpPr>
        <p:spPr>
          <a:xfrm>
            <a:off x="633046" y="586154"/>
            <a:ext cx="10957169" cy="2385268"/>
          </a:xfrm>
          <a:prstGeom prst="rect">
            <a:avLst/>
          </a:prstGeom>
          <a:noFill/>
        </p:spPr>
        <p:txBody>
          <a:bodyPr wrap="square" rtlCol="0">
            <a:spAutoFit/>
          </a:bodyPr>
          <a:lstStyle/>
          <a:p>
            <a:r>
              <a:rPr lang="en-GB" sz="2000" b="1" dirty="0">
                <a:solidFill>
                  <a:srgbClr val="007481"/>
                </a:solidFill>
                <a:latin typeface="Arial" panose="020B0604020202020204" pitchFamily="34" charset="0"/>
                <a:cs typeface="Arial" panose="020B0604020202020204" pitchFamily="34" charset="0"/>
              </a:rPr>
              <a:t>Documenting infusion administration</a:t>
            </a:r>
            <a:endParaRPr lang="en-GB" sz="2800" b="1" dirty="0">
              <a:solidFill>
                <a:srgbClr val="00748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Details of the infusion administration must be entered in the participant’s medical notes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 Also recorded in eCRF</a:t>
            </a:r>
          </a:p>
          <a:p>
            <a:pPr lvl="1"/>
            <a:endParaRPr lang="en-GB"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n-GB" sz="2000" b="1" dirty="0">
              <a:solidFill>
                <a:srgbClr val="007481"/>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67</a:t>
            </a:fld>
            <a:endParaRPr lang="en-GB"/>
          </a:p>
        </p:txBody>
      </p:sp>
      <p:pic>
        <p:nvPicPr>
          <p:cNvPr id="7" name="Picture 6">
            <a:extLst>
              <a:ext uri="{FF2B5EF4-FFF2-40B4-BE49-F238E27FC236}">
                <a16:creationId xmlns:a16="http://schemas.microsoft.com/office/drawing/2014/main" id="{D83F085F-9799-BDB7-5495-CA18B3340801}"/>
              </a:ext>
            </a:extLst>
          </p:cNvPr>
          <p:cNvPicPr>
            <a:picLocks noChangeAspect="1"/>
          </p:cNvPicPr>
          <p:nvPr/>
        </p:nvPicPr>
        <p:blipFill rotWithShape="1">
          <a:blip r:embed="rId4"/>
          <a:srcRect l="31649" t="30143" r="4935" b="22999"/>
          <a:stretch/>
        </p:blipFill>
        <p:spPr>
          <a:xfrm>
            <a:off x="878951" y="1557494"/>
            <a:ext cx="10494759" cy="4160017"/>
          </a:xfrm>
          <a:prstGeom prst="rect">
            <a:avLst/>
          </a:prstGeom>
        </p:spPr>
      </p:pic>
    </p:spTree>
    <p:extLst>
      <p:ext uri="{BB962C8B-B14F-4D97-AF65-F5344CB8AC3E}">
        <p14:creationId xmlns:p14="http://schemas.microsoft.com/office/powerpoint/2010/main" val="300054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68</a:t>
            </a:fld>
            <a:endParaRPr lang="en-GB"/>
          </a:p>
        </p:txBody>
      </p:sp>
      <p:sp>
        <p:nvSpPr>
          <p:cNvPr id="8" name="Title 1">
            <a:extLst>
              <a:ext uri="{FF2B5EF4-FFF2-40B4-BE49-F238E27FC236}">
                <a16:creationId xmlns:a16="http://schemas.microsoft.com/office/drawing/2014/main" id="{8C055549-5DD9-4C66-85CD-C97B74304643}"/>
              </a:ext>
            </a:extLst>
          </p:cNvPr>
          <p:cNvSpPr txBox="1">
            <a:spLocks/>
          </p:cNvSpPr>
          <p:nvPr/>
        </p:nvSpPr>
        <p:spPr>
          <a:xfrm>
            <a:off x="1524000" y="1122363"/>
            <a:ext cx="9144000" cy="23876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br>
              <a:rPr lang="en-GB" dirty="0"/>
            </a:br>
            <a:br>
              <a:rPr lang="en-GB" dirty="0">
                <a:solidFill>
                  <a:srgbClr val="007481"/>
                </a:solidFill>
                <a:latin typeface="Arial" panose="020B0604020202020204" pitchFamily="34" charset="0"/>
                <a:cs typeface="Arial" panose="020B0604020202020204" pitchFamily="34" charset="0"/>
              </a:rPr>
            </a:br>
            <a:r>
              <a:rPr lang="en-GB" sz="3600" b="1" dirty="0">
                <a:solidFill>
                  <a:srgbClr val="007481"/>
                </a:solidFill>
                <a:latin typeface="Arial" panose="020B0604020202020204" pitchFamily="34" charset="0"/>
                <a:cs typeface="Arial" panose="020B0604020202020204" pitchFamily="34" charset="0"/>
              </a:rPr>
              <a:t>Data Collection &amp; Data Entry</a:t>
            </a:r>
            <a:br>
              <a:rPr lang="en-GB" dirty="0"/>
            </a:br>
            <a:endParaRPr lang="en-GB" dirty="0"/>
          </a:p>
        </p:txBody>
      </p:sp>
    </p:spTree>
    <p:extLst>
      <p:ext uri="{BB962C8B-B14F-4D97-AF65-F5344CB8AC3E}">
        <p14:creationId xmlns:p14="http://schemas.microsoft.com/office/powerpoint/2010/main" val="19312196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B79720E1-5045-472A-BA01-0830C815CC00}"/>
              </a:ext>
            </a:extLst>
          </p:cNvPr>
          <p:cNvSpPr txBox="1"/>
          <p:nvPr/>
        </p:nvSpPr>
        <p:spPr>
          <a:xfrm>
            <a:off x="617415" y="644391"/>
            <a:ext cx="10957169" cy="4201150"/>
          </a:xfrm>
          <a:prstGeom prst="rect">
            <a:avLst/>
          </a:prstGeom>
          <a:noFill/>
        </p:spPr>
        <p:txBody>
          <a:bodyPr wrap="square" rtlCol="0">
            <a:spAutoFit/>
          </a:bodyPr>
          <a:lstStyle/>
          <a:p>
            <a:pPr>
              <a:lnSpc>
                <a:spcPct val="150000"/>
              </a:lnSpc>
            </a:pPr>
            <a:r>
              <a:rPr lang="en-GB" sz="2400" b="1" dirty="0">
                <a:solidFill>
                  <a:srgbClr val="007481"/>
                </a:solidFill>
                <a:latin typeface="Arial" panose="020B0604020202020204" pitchFamily="34" charset="0"/>
                <a:cs typeface="Arial" panose="020B0604020202020204" pitchFamily="34" charset="0"/>
              </a:rPr>
              <a:t>Castor eCRF</a:t>
            </a:r>
          </a:p>
          <a:p>
            <a:pPr>
              <a:lnSpc>
                <a:spcPct val="150000"/>
              </a:lnSpc>
            </a:pPr>
            <a:endParaRPr lang="en-GB" sz="1600" b="1" dirty="0">
              <a:solidFill>
                <a:srgbClr val="007481"/>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Data entry is performed in the electronic case report form (eCRF) using the Castor Electronic Data Capture system  </a:t>
            </a:r>
          </a:p>
          <a:p>
            <a:pPr marL="285750" indent="-28575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This can be accessed here: </a:t>
            </a:r>
            <a:r>
              <a:rPr lang="en-GB" dirty="0">
                <a:latin typeface="Arial" panose="020B0604020202020204" pitchFamily="34" charset="0"/>
                <a:cs typeface="Arial" panose="020B0604020202020204" pitchFamily="34" charset="0"/>
                <a:hlinkClick r:id="rId4"/>
              </a:rPr>
              <a:t>https://uk.castoredc.com/</a:t>
            </a:r>
            <a:endParaRPr lang="en-GB"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It is a secure, hosted system that is GCP-compliant </a:t>
            </a:r>
          </a:p>
          <a:p>
            <a:pPr marL="342900" indent="-342900">
              <a:lnSpc>
                <a:spcPct val="150000"/>
              </a:lnSpc>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69</a:t>
            </a:fld>
            <a:endParaRPr lang="en-GB"/>
          </a:p>
        </p:txBody>
      </p:sp>
    </p:spTree>
    <p:extLst>
      <p:ext uri="{BB962C8B-B14F-4D97-AF65-F5344CB8AC3E}">
        <p14:creationId xmlns:p14="http://schemas.microsoft.com/office/powerpoint/2010/main" val="168793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B79720E1-5045-472A-BA01-0830C815CC00}"/>
              </a:ext>
            </a:extLst>
          </p:cNvPr>
          <p:cNvSpPr txBox="1"/>
          <p:nvPr/>
        </p:nvSpPr>
        <p:spPr>
          <a:xfrm>
            <a:off x="633046" y="586154"/>
            <a:ext cx="10957169" cy="954107"/>
          </a:xfrm>
          <a:prstGeom prst="rect">
            <a:avLst/>
          </a:prstGeom>
          <a:noFill/>
        </p:spPr>
        <p:txBody>
          <a:bodyPr wrap="square" rtlCol="0">
            <a:spAutoFit/>
          </a:bodyPr>
          <a:lstStyle/>
          <a:p>
            <a:r>
              <a:rPr lang="en-GB" sz="2000" b="1" dirty="0">
                <a:solidFill>
                  <a:srgbClr val="007481"/>
                </a:solidFill>
                <a:latin typeface="Arial" panose="020B0604020202020204" pitchFamily="34" charset="0"/>
                <a:cs typeface="Arial" panose="020B0604020202020204" pitchFamily="34" charset="0"/>
              </a:rPr>
              <a:t>Treatment allocation</a:t>
            </a:r>
            <a:endParaRPr lang="en-GB" sz="2800" b="1" dirty="0">
              <a:solidFill>
                <a:srgbClr val="007481"/>
              </a:solidFill>
              <a:latin typeface="Arial" panose="020B0604020202020204" pitchFamily="34" charset="0"/>
              <a:cs typeface="Arial" panose="020B0604020202020204" pitchFamily="34" charset="0"/>
            </a:endParaRPr>
          </a:p>
          <a:p>
            <a:endParaRPr lang="en-GB" dirty="0"/>
          </a:p>
          <a:p>
            <a:r>
              <a:rPr lang="en-GB" dirty="0">
                <a:latin typeface="Arial" panose="020B0604020202020204" pitchFamily="34" charset="0"/>
                <a:cs typeface="Arial" panose="020B0604020202020204" pitchFamily="34" charset="0"/>
              </a:rPr>
              <a:t>Participants will be randomised to one of three treatment arms:</a:t>
            </a:r>
          </a:p>
        </p:txBody>
      </p:sp>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7</a:t>
            </a:fld>
            <a:endParaRPr lang="en-GB"/>
          </a:p>
        </p:txBody>
      </p:sp>
      <p:graphicFrame>
        <p:nvGraphicFramePr>
          <p:cNvPr id="7" name="Table 6">
            <a:extLst>
              <a:ext uri="{FF2B5EF4-FFF2-40B4-BE49-F238E27FC236}">
                <a16:creationId xmlns:a16="http://schemas.microsoft.com/office/drawing/2014/main" id="{119A276B-FC1D-4A9F-B9EE-F54673E83F95}"/>
              </a:ext>
            </a:extLst>
          </p:cNvPr>
          <p:cNvGraphicFramePr>
            <a:graphicFrameLocks noGrp="1"/>
          </p:cNvGraphicFramePr>
          <p:nvPr>
            <p:extLst>
              <p:ext uri="{D42A27DB-BD31-4B8C-83A1-F6EECF244321}">
                <p14:modId xmlns:p14="http://schemas.microsoft.com/office/powerpoint/2010/main" val="4032671542"/>
              </p:ext>
            </p:extLst>
          </p:nvPr>
        </p:nvGraphicFramePr>
        <p:xfrm>
          <a:off x="440745" y="1747269"/>
          <a:ext cx="11341770" cy="1356876"/>
        </p:xfrm>
        <a:graphic>
          <a:graphicData uri="http://schemas.openxmlformats.org/drawingml/2006/table">
            <a:tbl>
              <a:tblPr>
                <a:tableStyleId>{5C22544A-7EE6-4342-B048-85BDC9FD1C3A}</a:tableStyleId>
              </a:tblPr>
              <a:tblGrid>
                <a:gridCol w="729916">
                  <a:extLst>
                    <a:ext uri="{9D8B030D-6E8A-4147-A177-3AD203B41FA5}">
                      <a16:colId xmlns:a16="http://schemas.microsoft.com/office/drawing/2014/main" val="1290289805"/>
                    </a:ext>
                  </a:extLst>
                </a:gridCol>
                <a:gridCol w="1387642">
                  <a:extLst>
                    <a:ext uri="{9D8B030D-6E8A-4147-A177-3AD203B41FA5}">
                      <a16:colId xmlns:a16="http://schemas.microsoft.com/office/drawing/2014/main" val="1794473255"/>
                    </a:ext>
                  </a:extLst>
                </a:gridCol>
                <a:gridCol w="7836569">
                  <a:extLst>
                    <a:ext uri="{9D8B030D-6E8A-4147-A177-3AD203B41FA5}">
                      <a16:colId xmlns:a16="http://schemas.microsoft.com/office/drawing/2014/main" val="4014663107"/>
                    </a:ext>
                  </a:extLst>
                </a:gridCol>
                <a:gridCol w="1387643">
                  <a:extLst>
                    <a:ext uri="{9D8B030D-6E8A-4147-A177-3AD203B41FA5}">
                      <a16:colId xmlns:a16="http://schemas.microsoft.com/office/drawing/2014/main" val="3809543019"/>
                    </a:ext>
                  </a:extLst>
                </a:gridCol>
              </a:tblGrid>
              <a:tr h="339219">
                <a:tc>
                  <a:txBody>
                    <a:bodyPr/>
                    <a:lstStyle/>
                    <a:p>
                      <a:pPr algn="ctr">
                        <a:lnSpc>
                          <a:spcPct val="100000"/>
                        </a:lnSpc>
                        <a:spcBef>
                          <a:spcPts val="300"/>
                        </a:spcBef>
                        <a:spcAft>
                          <a:spcPts val="300"/>
                        </a:spcAft>
                      </a:pPr>
                      <a:r>
                        <a:rPr lang="en-GB" sz="1600" b="1" dirty="0">
                          <a:effectLst/>
                          <a:latin typeface="Arial" panose="020B0604020202020204" pitchFamily="34" charset="0"/>
                          <a:cs typeface="Arial" panose="020B0604020202020204" pitchFamily="34" charset="0"/>
                        </a:rPr>
                        <a:t> </a:t>
                      </a:r>
                      <a:endParaRPr lang="en-GB"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0000"/>
                        </a:lnSpc>
                        <a:spcAft>
                          <a:spcPts val="600"/>
                        </a:spcAft>
                      </a:pP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Bef>
                          <a:spcPts val="300"/>
                        </a:spcBef>
                        <a:spcAft>
                          <a:spcPts val="300"/>
                        </a:spcAft>
                      </a:pPr>
                      <a:r>
                        <a:rPr lang="en-GB" sz="1600" b="1" dirty="0">
                          <a:effectLst/>
                          <a:latin typeface="Arial" panose="020B0604020202020204" pitchFamily="34" charset="0"/>
                          <a:cs typeface="Arial" panose="020B0604020202020204" pitchFamily="34" charset="0"/>
                        </a:rPr>
                        <a:t>Dosage, form and strength</a:t>
                      </a:r>
                      <a:endParaRPr lang="en-GB"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Bef>
                          <a:spcPts val="300"/>
                        </a:spcBef>
                        <a:spcAft>
                          <a:spcPts val="30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Frequency</a:t>
                      </a:r>
                    </a:p>
                  </a:txBody>
                  <a:tcPr marL="68580" marR="68580" marT="0" marB="0"/>
                </a:tc>
                <a:extLst>
                  <a:ext uri="{0D108BD9-81ED-4DB2-BD59-A6C34878D82A}">
                    <a16:rowId xmlns:a16="http://schemas.microsoft.com/office/drawing/2014/main" val="577028419"/>
                  </a:ext>
                </a:extLst>
              </a:tr>
              <a:tr h="339219">
                <a:tc>
                  <a:txBody>
                    <a:bodyPr/>
                    <a:lstStyle/>
                    <a:p>
                      <a:pPr>
                        <a:lnSpc>
                          <a:spcPct val="100000"/>
                        </a:lnSpc>
                        <a:spcBef>
                          <a:spcPts val="600"/>
                        </a:spcBef>
                        <a:spcAft>
                          <a:spcPts val="600"/>
                        </a:spcAft>
                      </a:pPr>
                      <a:r>
                        <a:rPr lang="en-GB" sz="1600" b="1" dirty="0">
                          <a:effectLst/>
                          <a:latin typeface="Arial" panose="020B0604020202020204" pitchFamily="34" charset="0"/>
                          <a:cs typeface="Arial" panose="020B0604020202020204" pitchFamily="34" charset="0"/>
                        </a:rPr>
                        <a:t>Arm 1</a:t>
                      </a:r>
                      <a:endParaRPr lang="en-GB"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0000"/>
                        </a:lnSpc>
                        <a:spcBef>
                          <a:spcPts val="600"/>
                        </a:spcBef>
                        <a:spcAft>
                          <a:spcPts val="600"/>
                        </a:spcAft>
                      </a:pPr>
                      <a:r>
                        <a:rPr lang="en-GB" sz="1600">
                          <a:effectLst/>
                          <a:latin typeface="Arial" panose="020B0604020202020204" pitchFamily="34" charset="0"/>
                          <a:cs typeface="Arial" panose="020B0604020202020204" pitchFamily="34" charset="0"/>
                        </a:rPr>
                        <a:t>Gremubamab</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0000"/>
                        </a:lnSpc>
                        <a:spcBef>
                          <a:spcPts val="600"/>
                        </a:spcBef>
                        <a:spcAft>
                          <a:spcPts val="600"/>
                        </a:spcAft>
                      </a:pPr>
                      <a:r>
                        <a:rPr lang="en-GB" sz="1600" dirty="0">
                          <a:effectLst/>
                          <a:latin typeface="Arial" panose="020B0604020202020204" pitchFamily="34" charset="0"/>
                          <a:cs typeface="Arial" panose="020B0604020202020204" pitchFamily="34" charset="0"/>
                        </a:rPr>
                        <a:t>1500 mg intravenous infusion (reconstituted and diluted to a total volume of 250 mL)</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rowSpan="3">
                  <a:txBody>
                    <a:bodyPr/>
                    <a:lstStyle/>
                    <a:p>
                      <a:pPr>
                        <a:lnSpc>
                          <a:spcPct val="100000"/>
                        </a:lnSpc>
                        <a:spcBef>
                          <a:spcPts val="0"/>
                        </a:spcBef>
                        <a:spcAft>
                          <a:spcPts val="0"/>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Once every 4 weeks for total of 3 infusions</a:t>
                      </a:r>
                    </a:p>
                  </a:txBody>
                  <a:tcPr marL="68580" marR="68580" marT="0" marB="0" anchor="ctr"/>
                </a:tc>
                <a:extLst>
                  <a:ext uri="{0D108BD9-81ED-4DB2-BD59-A6C34878D82A}">
                    <a16:rowId xmlns:a16="http://schemas.microsoft.com/office/drawing/2014/main" val="2356073693"/>
                  </a:ext>
                </a:extLst>
              </a:tr>
              <a:tr h="339219">
                <a:tc>
                  <a:txBody>
                    <a:bodyPr/>
                    <a:lstStyle/>
                    <a:p>
                      <a:pPr>
                        <a:lnSpc>
                          <a:spcPct val="100000"/>
                        </a:lnSpc>
                        <a:spcBef>
                          <a:spcPts val="600"/>
                        </a:spcBef>
                        <a:spcAft>
                          <a:spcPts val="600"/>
                        </a:spcAft>
                      </a:pPr>
                      <a:r>
                        <a:rPr lang="en-GB" sz="1600" b="1" dirty="0">
                          <a:effectLst/>
                          <a:latin typeface="Arial" panose="020B0604020202020204" pitchFamily="34" charset="0"/>
                          <a:cs typeface="Arial" panose="020B0604020202020204" pitchFamily="34" charset="0"/>
                        </a:rPr>
                        <a:t>Arm 2</a:t>
                      </a:r>
                      <a:endParaRPr lang="en-GB"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0000"/>
                        </a:lnSpc>
                        <a:spcBef>
                          <a:spcPts val="600"/>
                        </a:spcBef>
                        <a:spcAft>
                          <a:spcPts val="600"/>
                        </a:spcAft>
                      </a:pPr>
                      <a:r>
                        <a:rPr lang="en-GB" sz="1600" dirty="0">
                          <a:effectLst/>
                          <a:latin typeface="Arial" panose="020B0604020202020204" pitchFamily="34" charset="0"/>
                          <a:cs typeface="Arial" panose="020B0604020202020204" pitchFamily="34" charset="0"/>
                        </a:rPr>
                        <a:t>Gremubamab</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0000"/>
                        </a:lnSpc>
                        <a:spcBef>
                          <a:spcPts val="600"/>
                        </a:spcBef>
                        <a:spcAft>
                          <a:spcPts val="600"/>
                        </a:spcAft>
                      </a:pPr>
                      <a:r>
                        <a:rPr lang="en-GB" sz="1600" dirty="0">
                          <a:effectLst/>
                          <a:latin typeface="Arial" panose="020B0604020202020204" pitchFamily="34" charset="0"/>
                          <a:cs typeface="Arial" panose="020B0604020202020204" pitchFamily="34" charset="0"/>
                        </a:rPr>
                        <a:t>500 mg intravenous infusion (reconstituted and diluted to a total volume of 250 mL)</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vMerge="1">
                  <a:txBody>
                    <a:bodyPr/>
                    <a:lstStyle/>
                    <a:p>
                      <a:pPr>
                        <a:lnSpc>
                          <a:spcPct val="100000"/>
                        </a:lnSpc>
                        <a:spcBef>
                          <a:spcPts val="600"/>
                        </a:spcBef>
                        <a:spcAft>
                          <a:spcPts val="600"/>
                        </a:spcAft>
                      </a:pP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282192099"/>
                  </a:ext>
                </a:extLst>
              </a:tr>
              <a:tr h="339219">
                <a:tc>
                  <a:txBody>
                    <a:bodyPr/>
                    <a:lstStyle/>
                    <a:p>
                      <a:pPr>
                        <a:lnSpc>
                          <a:spcPct val="100000"/>
                        </a:lnSpc>
                        <a:spcBef>
                          <a:spcPts val="600"/>
                        </a:spcBef>
                        <a:spcAft>
                          <a:spcPts val="600"/>
                        </a:spcAft>
                      </a:pPr>
                      <a:r>
                        <a:rPr lang="en-GB" sz="1600" b="1" dirty="0">
                          <a:effectLst/>
                          <a:latin typeface="Arial" panose="020B0604020202020204" pitchFamily="34" charset="0"/>
                          <a:cs typeface="Arial" panose="020B0604020202020204" pitchFamily="34" charset="0"/>
                        </a:rPr>
                        <a:t>Arm 3</a:t>
                      </a:r>
                      <a:endParaRPr lang="en-GB"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0000"/>
                        </a:lnSpc>
                        <a:spcBef>
                          <a:spcPts val="600"/>
                        </a:spcBef>
                        <a:spcAft>
                          <a:spcPts val="600"/>
                        </a:spcAft>
                      </a:pPr>
                      <a:r>
                        <a:rPr lang="en-GB" sz="1600" dirty="0">
                          <a:effectLst/>
                          <a:latin typeface="Arial" panose="020B0604020202020204" pitchFamily="34" charset="0"/>
                          <a:cs typeface="Arial" panose="020B0604020202020204" pitchFamily="34" charset="0"/>
                        </a:rPr>
                        <a:t> Placebo</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0000"/>
                        </a:lnSpc>
                        <a:spcBef>
                          <a:spcPts val="600"/>
                        </a:spcBef>
                        <a:spcAft>
                          <a:spcPts val="600"/>
                        </a:spcAft>
                      </a:pPr>
                      <a:r>
                        <a:rPr lang="en-GB" sz="1600" dirty="0">
                          <a:effectLst/>
                          <a:latin typeface="Arial" panose="020B0604020202020204" pitchFamily="34" charset="0"/>
                          <a:cs typeface="Arial" panose="020B0604020202020204" pitchFamily="34" charset="0"/>
                        </a:rPr>
                        <a:t>Intravenous infusion of 30 mL (as supplied, and diluted to a total volume of 250 mL)</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vMerge="1">
                  <a:txBody>
                    <a:bodyPr/>
                    <a:lstStyle/>
                    <a:p>
                      <a:pPr>
                        <a:lnSpc>
                          <a:spcPct val="100000"/>
                        </a:lnSpc>
                        <a:spcBef>
                          <a:spcPts val="600"/>
                        </a:spcBef>
                        <a:spcAft>
                          <a:spcPts val="600"/>
                        </a:spcAft>
                      </a:pP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955324361"/>
                  </a:ext>
                </a:extLst>
              </a:tr>
            </a:tbl>
          </a:graphicData>
        </a:graphic>
      </p:graphicFrame>
    </p:spTree>
    <p:extLst>
      <p:ext uri="{BB962C8B-B14F-4D97-AF65-F5344CB8AC3E}">
        <p14:creationId xmlns:p14="http://schemas.microsoft.com/office/powerpoint/2010/main" val="40890166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B79720E1-5045-472A-BA01-0830C815CC00}"/>
              </a:ext>
            </a:extLst>
          </p:cNvPr>
          <p:cNvSpPr txBox="1"/>
          <p:nvPr/>
        </p:nvSpPr>
        <p:spPr>
          <a:xfrm>
            <a:off x="617415" y="644391"/>
            <a:ext cx="10957169" cy="5209118"/>
          </a:xfrm>
          <a:prstGeom prst="rect">
            <a:avLst/>
          </a:prstGeom>
          <a:noFill/>
        </p:spPr>
        <p:txBody>
          <a:bodyPr wrap="square" rtlCol="0">
            <a:spAutoFit/>
          </a:bodyPr>
          <a:lstStyle/>
          <a:p>
            <a:pPr>
              <a:lnSpc>
                <a:spcPct val="150000"/>
              </a:lnSpc>
            </a:pPr>
            <a:r>
              <a:rPr lang="en-GB" sz="2400" b="1" dirty="0">
                <a:solidFill>
                  <a:srgbClr val="007481"/>
                </a:solidFill>
                <a:latin typeface="Arial" panose="020B0604020202020204" pitchFamily="34" charset="0"/>
                <a:cs typeface="Arial" panose="020B0604020202020204" pitchFamily="34" charset="0"/>
              </a:rPr>
              <a:t>Castor training</a:t>
            </a:r>
          </a:p>
          <a:p>
            <a:pPr>
              <a:lnSpc>
                <a:spcPct val="150000"/>
              </a:lnSpc>
            </a:pPr>
            <a:endParaRPr lang="en-GB" sz="1100" dirty="0">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Inform the Data Manager which site team members need access to Castor</a:t>
            </a:r>
          </a:p>
          <a:p>
            <a:pPr marL="342900" indent="-34290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Access to a test site will be provided</a:t>
            </a:r>
          </a:p>
          <a:p>
            <a:pPr marL="342900" indent="-34290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Castor training will be provided by the Data Management Team</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Castor training consists of:</a:t>
            </a:r>
          </a:p>
          <a:p>
            <a:pPr marL="800100" lvl="1" indent="-342900">
              <a:buFont typeface="Arial" panose="020B0604020202020204" pitchFamily="34" charset="0"/>
              <a:buChar char="•"/>
            </a:pPr>
            <a:r>
              <a:rPr lang="en-GB" dirty="0">
                <a:latin typeface="Arial" panose="020B0604020202020204" pitchFamily="34" charset="0"/>
                <a:cs typeface="Arial" panose="020B0604020202020204" pitchFamily="34" charset="0"/>
              </a:rPr>
              <a:t>Brief data training sheet to enter test data &amp; become familiar with Castor</a:t>
            </a:r>
          </a:p>
          <a:p>
            <a:pPr marL="800100" lvl="1" indent="-342900">
              <a:buFont typeface="Arial" panose="020B0604020202020204" pitchFamily="34" charset="0"/>
              <a:buChar char="•"/>
            </a:pPr>
            <a:r>
              <a:rPr lang="en-GB" dirty="0">
                <a:latin typeface="Arial" panose="020B0604020202020204" pitchFamily="34" charset="0"/>
                <a:cs typeface="Arial" panose="020B0604020202020204" pitchFamily="34" charset="0"/>
              </a:rPr>
              <a:t>Supported by a data entry guideline document</a:t>
            </a:r>
          </a:p>
          <a:p>
            <a:pPr marL="800100" lvl="1" indent="-342900">
              <a:buFont typeface="Arial" panose="020B0604020202020204" pitchFamily="34" charset="0"/>
              <a:buChar char="•"/>
            </a:pPr>
            <a:r>
              <a:rPr lang="en-GB" dirty="0">
                <a:latin typeface="Arial" panose="020B0604020202020204" pitchFamily="34" charset="0"/>
                <a:cs typeface="Arial" panose="020B0604020202020204" pitchFamily="34" charset="0"/>
              </a:rPr>
              <a:t>PI data verification guidelines </a:t>
            </a:r>
          </a:p>
          <a:p>
            <a:pPr marL="800100" lvl="1" indent="-34290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Additional one-to-one training if required</a:t>
            </a:r>
            <a:endParaRPr lang="en-GB" strike="sngStrike" dirty="0">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Access to the live system will be given when training is completed and the person is delegated this task on the Delegation Log </a:t>
            </a:r>
          </a:p>
          <a:p>
            <a:pPr marL="342900" indent="-34290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The Data Management Team can be contacted on: </a:t>
            </a:r>
            <a:r>
              <a:rPr lang="en-GB" dirty="0">
                <a:latin typeface="Arial" panose="020B0604020202020204" pitchFamily="34" charset="0"/>
                <a:cs typeface="Arial" panose="020B0604020202020204" pitchFamily="34" charset="0"/>
                <a:hlinkClick r:id="rId4"/>
              </a:rPr>
              <a:t>Great-2-DM@dundee.ac.uk</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70</a:t>
            </a:fld>
            <a:endParaRPr lang="en-GB"/>
          </a:p>
        </p:txBody>
      </p:sp>
    </p:spTree>
    <p:extLst>
      <p:ext uri="{BB962C8B-B14F-4D97-AF65-F5344CB8AC3E}">
        <p14:creationId xmlns:p14="http://schemas.microsoft.com/office/powerpoint/2010/main" val="16474832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4" name="TextBox 3">
            <a:extLst>
              <a:ext uri="{FF2B5EF4-FFF2-40B4-BE49-F238E27FC236}">
                <a16:creationId xmlns:a16="http://schemas.microsoft.com/office/drawing/2014/main" id="{B79720E1-5045-472A-BA01-0830C815CC00}"/>
              </a:ext>
            </a:extLst>
          </p:cNvPr>
          <p:cNvSpPr txBox="1"/>
          <p:nvPr/>
        </p:nvSpPr>
        <p:spPr>
          <a:xfrm>
            <a:off x="617415" y="644391"/>
            <a:ext cx="10957169" cy="3997248"/>
          </a:xfrm>
          <a:prstGeom prst="rect">
            <a:avLst/>
          </a:prstGeom>
          <a:noFill/>
        </p:spPr>
        <p:txBody>
          <a:bodyPr wrap="square" rtlCol="0">
            <a:spAutoFit/>
          </a:bodyPr>
          <a:lstStyle/>
          <a:p>
            <a:pPr>
              <a:lnSpc>
                <a:spcPct val="150000"/>
              </a:lnSpc>
            </a:pPr>
            <a:r>
              <a:rPr lang="en-GB" sz="2400" b="1" dirty="0">
                <a:solidFill>
                  <a:srgbClr val="007481"/>
                </a:solidFill>
                <a:latin typeface="Arial" panose="020B0604020202020204" pitchFamily="34" charset="0"/>
                <a:cs typeface="Arial" panose="020B0604020202020204" pitchFamily="34" charset="0"/>
              </a:rPr>
              <a:t>Paper worksheets</a:t>
            </a:r>
          </a:p>
          <a:p>
            <a:pPr>
              <a:lnSpc>
                <a:spcPct val="150000"/>
              </a:lnSpc>
            </a:pPr>
            <a:endParaRPr lang="en-GB" sz="1050" dirty="0">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en-GB" dirty="0">
                <a:effectLst/>
                <a:latin typeface="Arial" panose="020B0604020202020204" pitchFamily="34" charset="0"/>
                <a:ea typeface="Times New Roman" panose="02020603050405020304" pitchFamily="18" charset="0"/>
              </a:rPr>
              <a:t>Sites will be provided with a paper worksheet for all visits.</a:t>
            </a:r>
          </a:p>
          <a:p>
            <a:pPr marL="342900" indent="-342900">
              <a:spcAft>
                <a:spcPts val="1200"/>
              </a:spcAft>
              <a:buFont typeface="Arial" panose="020B0604020202020204" pitchFamily="34" charset="0"/>
              <a:buChar char="•"/>
            </a:pPr>
            <a:r>
              <a:rPr lang="en-GB" dirty="0">
                <a:latin typeface="Arial" panose="020B0604020202020204" pitchFamily="34" charset="0"/>
                <a:ea typeface="Times New Roman" panose="02020603050405020304" pitchFamily="18" charset="0"/>
              </a:rPr>
              <a:t>Concomitant Medication Log &amp; AE Log are separate worksheets. These should be reviewed at each visit.</a:t>
            </a:r>
          </a:p>
          <a:p>
            <a:pPr marL="342900" indent="-342900">
              <a:spcAft>
                <a:spcPts val="1200"/>
              </a:spcAft>
              <a:buFont typeface="Arial" panose="020B0604020202020204" pitchFamily="34" charset="0"/>
              <a:buChar char="•"/>
            </a:pPr>
            <a:r>
              <a:rPr lang="en-GB" dirty="0">
                <a:latin typeface="Arial" panose="020B0604020202020204" pitchFamily="34" charset="0"/>
                <a:ea typeface="Times New Roman" panose="02020603050405020304" pitchFamily="18" charset="0"/>
              </a:rPr>
              <a:t>The use of worksheets is optional. Worksheets will not be monitored and should not be archived at the end of the trial. If used to record source data they must be filed in the medical notes.</a:t>
            </a:r>
          </a:p>
          <a:p>
            <a:pPr marL="342900" indent="-342900">
              <a:spcAft>
                <a:spcPts val="1200"/>
              </a:spcAft>
              <a:buFont typeface="Arial" panose="020B0604020202020204" pitchFamily="34" charset="0"/>
              <a:buChar char="•"/>
            </a:pPr>
            <a:r>
              <a:rPr lang="en-GB" dirty="0">
                <a:latin typeface="Arial" panose="020B0604020202020204" pitchFamily="34" charset="0"/>
                <a:ea typeface="Times New Roman" panose="02020603050405020304" pitchFamily="18" charset="0"/>
              </a:rPr>
              <a:t>Sites will also be provided with a continuation sheet, to record source data for each visit. Use of this is optional but if not used the information must be documented in the medical records. </a:t>
            </a:r>
          </a:p>
          <a:p>
            <a:pPr marL="285750" indent="-285750">
              <a:buFont typeface="Arial" panose="020B0604020202020204" pitchFamily="34" charset="0"/>
              <a:buChar char="•"/>
            </a:pPr>
            <a:r>
              <a:rPr lang="en-GB" dirty="0">
                <a:latin typeface="Arial" panose="020B0604020202020204" pitchFamily="34" charset="0"/>
                <a:ea typeface="Times New Roman" panose="02020603050405020304" pitchFamily="18" charset="0"/>
              </a:rPr>
              <a:t>Questionnaires – ensure the correct questionnaires are completed at each visit.</a:t>
            </a:r>
          </a:p>
          <a:p>
            <a:endParaRPr lang="en-GB"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71</a:t>
            </a:fld>
            <a:endParaRPr lang="en-GB"/>
          </a:p>
        </p:txBody>
      </p:sp>
    </p:spTree>
    <p:extLst>
      <p:ext uri="{BB962C8B-B14F-4D97-AF65-F5344CB8AC3E}">
        <p14:creationId xmlns:p14="http://schemas.microsoft.com/office/powerpoint/2010/main" val="5045516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72</a:t>
            </a:fld>
            <a:endParaRPr lang="en-GB"/>
          </a:p>
        </p:txBody>
      </p:sp>
      <p:sp>
        <p:nvSpPr>
          <p:cNvPr id="8" name="Title 1">
            <a:extLst>
              <a:ext uri="{FF2B5EF4-FFF2-40B4-BE49-F238E27FC236}">
                <a16:creationId xmlns:a16="http://schemas.microsoft.com/office/drawing/2014/main" id="{8C055549-5DD9-4C66-85CD-C97B74304643}"/>
              </a:ext>
            </a:extLst>
          </p:cNvPr>
          <p:cNvSpPr txBox="1">
            <a:spLocks/>
          </p:cNvSpPr>
          <p:nvPr/>
        </p:nvSpPr>
        <p:spPr>
          <a:xfrm>
            <a:off x="1524000" y="1122363"/>
            <a:ext cx="9144000" cy="23876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br>
              <a:rPr lang="en-GB" dirty="0"/>
            </a:br>
            <a:r>
              <a:rPr lang="en-GB" sz="3600" b="1" dirty="0">
                <a:solidFill>
                  <a:srgbClr val="007481"/>
                </a:solidFill>
                <a:latin typeface="Arial" panose="020B0604020202020204" pitchFamily="34" charset="0"/>
                <a:cs typeface="Arial" panose="020B0604020202020204" pitchFamily="34" charset="0"/>
              </a:rPr>
              <a:t>Recording Discontinuation, Withdrawal or Completion of Trial </a:t>
            </a:r>
            <a:br>
              <a:rPr lang="en-GB" dirty="0"/>
            </a:br>
            <a:endParaRPr lang="en-GB" dirty="0"/>
          </a:p>
        </p:txBody>
      </p:sp>
    </p:spTree>
    <p:extLst>
      <p:ext uri="{BB962C8B-B14F-4D97-AF65-F5344CB8AC3E}">
        <p14:creationId xmlns:p14="http://schemas.microsoft.com/office/powerpoint/2010/main" val="23973281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4" name="Slide Number Placeholder 4">
            <a:extLst>
              <a:ext uri="{FF2B5EF4-FFF2-40B4-BE49-F238E27FC236}">
                <a16:creationId xmlns:a16="http://schemas.microsoft.com/office/drawing/2014/main" id="{7D4269D3-8726-5EB4-E837-012BFC9A07BE}"/>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C25873-D336-487A-A319-996D5E8BF626}" type="slidenum">
              <a:rPr lang="en-GB" smtClean="0"/>
              <a:pPr/>
              <a:t>73</a:t>
            </a:fld>
            <a:endParaRPr lang="en-GB"/>
          </a:p>
        </p:txBody>
      </p:sp>
      <p:sp>
        <p:nvSpPr>
          <p:cNvPr id="6" name="TextBox 5">
            <a:extLst>
              <a:ext uri="{FF2B5EF4-FFF2-40B4-BE49-F238E27FC236}">
                <a16:creationId xmlns:a16="http://schemas.microsoft.com/office/drawing/2014/main" id="{179EBA9E-51D3-2275-C345-D94A5DBA72CE}"/>
              </a:ext>
            </a:extLst>
          </p:cNvPr>
          <p:cNvSpPr txBox="1"/>
          <p:nvPr/>
        </p:nvSpPr>
        <p:spPr>
          <a:xfrm>
            <a:off x="617415" y="644391"/>
            <a:ext cx="10957169" cy="5570756"/>
          </a:xfrm>
          <a:prstGeom prst="rect">
            <a:avLst/>
          </a:prstGeom>
          <a:noFill/>
        </p:spPr>
        <p:txBody>
          <a:bodyPr wrap="square" rtlCol="0">
            <a:spAutoFit/>
          </a:bodyPr>
          <a:lstStyle/>
          <a:p>
            <a:r>
              <a:rPr lang="en-GB" sz="2000" b="1" dirty="0">
                <a:solidFill>
                  <a:srgbClr val="007481"/>
                </a:solidFill>
                <a:latin typeface="Arial" panose="020B0604020202020204" pitchFamily="34" charset="0"/>
                <a:ea typeface="Calibri" panose="020F0502020204030204" pitchFamily="34" charset="0"/>
                <a:cs typeface="Arial" panose="020B0604020202020204" pitchFamily="34" charset="0"/>
              </a:rPr>
              <a:t>Discontinuation of trial medication</a:t>
            </a:r>
          </a:p>
          <a:p>
            <a:endParaRPr lang="en-GB" sz="2000" b="1" dirty="0">
              <a:solidFill>
                <a:srgbClr val="007481"/>
              </a:solidFill>
              <a:latin typeface="Arial" panose="020B0604020202020204" pitchFamily="34" charset="0"/>
              <a:ea typeface="Calibri" panose="020F0502020204030204" pitchFamily="34" charset="0"/>
              <a:cs typeface="Arial" panose="020B0604020202020204" pitchFamily="34" charset="0"/>
            </a:endParaRPr>
          </a:p>
          <a:p>
            <a:pPr>
              <a:spcAft>
                <a:spcPts val="1200"/>
              </a:spcAft>
            </a:pPr>
            <a:r>
              <a:rPr lang="en-GB" dirty="0">
                <a:latin typeface="Arial" panose="020B0604020202020204" pitchFamily="34" charset="0"/>
                <a:ea typeface="Calibri" panose="020F0502020204030204" pitchFamily="34" charset="0"/>
                <a:cs typeface="Arial" panose="020B0604020202020204" pitchFamily="34" charset="0"/>
              </a:rPr>
              <a:t>Trial medication will be discontinued in the following circumstances:</a:t>
            </a:r>
          </a:p>
          <a:p>
            <a:pPr marL="800100" lvl="1" indent="-342900">
              <a:spcAft>
                <a:spcPts val="1200"/>
              </a:spcAft>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Pregnancy (a pregnancy notification form must be completed)</a:t>
            </a:r>
          </a:p>
          <a:p>
            <a:pPr marL="800100" lvl="1" indent="-342900">
              <a:spcAft>
                <a:spcPts val="1200"/>
              </a:spcAft>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Allergic reaction ≥ grade 3, including anaphylaxis, assessed as related to the trial drug</a:t>
            </a:r>
            <a:endParaRPr lang="en-GB" b="1" dirty="0">
              <a:solidFill>
                <a:srgbClr val="007481"/>
              </a:solidFill>
              <a:latin typeface="Arial" panose="020B0604020202020204" pitchFamily="34" charset="0"/>
              <a:ea typeface="Calibri" panose="020F0502020204030204" pitchFamily="34" charset="0"/>
              <a:cs typeface="Arial" panose="020B0604020202020204" pitchFamily="34" charset="0"/>
            </a:endParaRPr>
          </a:p>
          <a:p>
            <a:endParaRPr lang="en-GB" sz="2000" b="1" dirty="0">
              <a:solidFill>
                <a:srgbClr val="007481"/>
              </a:solidFill>
              <a:latin typeface="Arial" panose="020B0604020202020204" pitchFamily="34" charset="0"/>
              <a:ea typeface="Calibri" panose="020F0502020204030204" pitchFamily="34" charset="0"/>
              <a:cs typeface="Arial" panose="020B0604020202020204" pitchFamily="34" charset="0"/>
            </a:endParaRPr>
          </a:p>
          <a:p>
            <a:pPr marL="285750" indent="-285750">
              <a:spcBef>
                <a:spcPts val="1200"/>
              </a:spcBef>
              <a:buFont typeface="Arial" panose="020B0604020202020204" pitchFamily="34" charset="0"/>
              <a:buChar char="•"/>
            </a:pPr>
            <a:r>
              <a:rPr lang="en-GB" dirty="0">
                <a:latin typeface="Arial" panose="020B0604020202020204" pitchFamily="34" charset="0"/>
                <a:cs typeface="Arial" panose="020B0604020202020204" pitchFamily="34" charset="0"/>
              </a:rPr>
              <a:t>Allergic reaction grade: Assessed using Common Terminology Criteria for Adverse Events</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Grade 1 Mild; asymptomatic or mild symptoms; clinical or diagnostic observations only; intervention not indicated. </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Grade 2 Moderate; minimal, local or non-invasive intervention indicated; limiting age appropriate instrumental activities of daily living. </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Grade 3 Severe or medically significant but not immediately life-threatening; hospitalization or prolongation of hospitalization indicated; disabling; limiting self care activities of daily living. </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Grade 4 Life-threatening consequences; urgent intervention indicated. </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Grade 5 Death related to AE. </a:t>
            </a:r>
            <a:endParaRPr lang="en-GB" sz="20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endParaRPr lang="en-GB" sz="2000" b="1" dirty="0">
              <a:solidFill>
                <a:srgbClr val="007481"/>
              </a:solidFill>
              <a:latin typeface="Arial" panose="020B0604020202020204" pitchFamily="34" charset="0"/>
              <a:ea typeface="Calibri" panose="020F050202020403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97282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4" name="Slide Number Placeholder 4">
            <a:extLst>
              <a:ext uri="{FF2B5EF4-FFF2-40B4-BE49-F238E27FC236}">
                <a16:creationId xmlns:a16="http://schemas.microsoft.com/office/drawing/2014/main" id="{7D4269D3-8726-5EB4-E837-012BFC9A07BE}"/>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C25873-D336-487A-A319-996D5E8BF626}" type="slidenum">
              <a:rPr lang="en-GB" smtClean="0"/>
              <a:pPr/>
              <a:t>74</a:t>
            </a:fld>
            <a:endParaRPr lang="en-GB"/>
          </a:p>
        </p:txBody>
      </p:sp>
      <p:sp>
        <p:nvSpPr>
          <p:cNvPr id="6" name="TextBox 5">
            <a:extLst>
              <a:ext uri="{FF2B5EF4-FFF2-40B4-BE49-F238E27FC236}">
                <a16:creationId xmlns:a16="http://schemas.microsoft.com/office/drawing/2014/main" id="{179EBA9E-51D3-2275-C345-D94A5DBA72CE}"/>
              </a:ext>
            </a:extLst>
          </p:cNvPr>
          <p:cNvSpPr txBox="1"/>
          <p:nvPr/>
        </p:nvSpPr>
        <p:spPr>
          <a:xfrm>
            <a:off x="617415" y="644391"/>
            <a:ext cx="10957169" cy="5555367"/>
          </a:xfrm>
          <a:prstGeom prst="rect">
            <a:avLst/>
          </a:prstGeom>
          <a:noFill/>
        </p:spPr>
        <p:txBody>
          <a:bodyPr wrap="square" rtlCol="0">
            <a:spAutoFit/>
          </a:bodyPr>
          <a:lstStyle/>
          <a:p>
            <a:r>
              <a:rPr lang="en-GB" sz="2000" b="1" dirty="0">
                <a:solidFill>
                  <a:srgbClr val="007481"/>
                </a:solidFill>
                <a:latin typeface="Arial" panose="020B0604020202020204" pitchFamily="34" charset="0"/>
                <a:ea typeface="Calibri" panose="020F0502020204030204" pitchFamily="34" charset="0"/>
                <a:cs typeface="Arial" panose="020B0604020202020204" pitchFamily="34" charset="0"/>
              </a:rPr>
              <a:t>Discontinuation of trial medication – continuation of trial visits</a:t>
            </a:r>
          </a:p>
          <a:p>
            <a:endParaRPr lang="en-GB" sz="2000" b="1" dirty="0">
              <a:solidFill>
                <a:srgbClr val="007481"/>
              </a:solidFill>
              <a:latin typeface="Arial" panose="020B0604020202020204" pitchFamily="34" charset="0"/>
              <a:ea typeface="Calibri" panose="020F0502020204030204" pitchFamily="34" charset="0"/>
              <a:cs typeface="Arial" panose="020B0604020202020204" pitchFamily="34" charset="0"/>
            </a:endParaRPr>
          </a:p>
          <a:p>
            <a:pPr marL="342900" indent="-342900">
              <a:spcAft>
                <a:spcPts val="600"/>
              </a:spcAft>
              <a:buFont typeface="Arial" panose="020B0604020202020204" pitchFamily="34" charset="0"/>
              <a:buChar char="•"/>
            </a:pPr>
            <a:r>
              <a:rPr lang="en-GB" sz="2000" dirty="0">
                <a:solidFill>
                  <a:srgbClr val="000000"/>
                </a:solidFill>
                <a:latin typeface="Arial" panose="020B0604020202020204" pitchFamily="34" charset="0"/>
              </a:rPr>
              <a:t>I</a:t>
            </a:r>
            <a:r>
              <a:rPr lang="en-GB" sz="2000" b="0" i="0" u="none" strike="noStrike" baseline="0" dirty="0">
                <a:solidFill>
                  <a:srgbClr val="000000"/>
                </a:solidFill>
                <a:latin typeface="Arial" panose="020B0604020202020204" pitchFamily="34" charset="0"/>
              </a:rPr>
              <a:t>f a participant has been randomised, and given one or more dose of IMP, they should be asked to complete trial visits as per the protocol, to allow for an intention to treat analysis </a:t>
            </a:r>
            <a:endParaRPr lang="en-GB" sz="2000" dirty="0">
              <a:solidFill>
                <a:srgbClr val="000000"/>
              </a:solidFill>
              <a:latin typeface="Arial" panose="020B0604020202020204" pitchFamily="34" charset="0"/>
            </a:endParaRPr>
          </a:p>
          <a:p>
            <a:pPr marL="342900" indent="-342900">
              <a:spcAft>
                <a:spcPts val="600"/>
              </a:spcAft>
              <a:buFont typeface="Arial" panose="020B0604020202020204" pitchFamily="34" charset="0"/>
              <a:buChar char="•"/>
            </a:pPr>
            <a:r>
              <a:rPr lang="en-GB" sz="2000" b="0" i="0" u="none" strike="noStrike" baseline="0" dirty="0">
                <a:solidFill>
                  <a:srgbClr val="000000"/>
                </a:solidFill>
                <a:latin typeface="Arial" panose="020B0604020202020204" pitchFamily="34" charset="0"/>
              </a:rPr>
              <a:t>Participants are free to refuse to do so. </a:t>
            </a:r>
            <a:endParaRPr lang="en-GB" sz="2000" dirty="0">
              <a:solidFill>
                <a:srgbClr val="000000"/>
              </a:solidFill>
              <a:latin typeface="Arial" panose="020B0604020202020204" pitchFamily="34" charset="0"/>
            </a:endParaRPr>
          </a:p>
          <a:p>
            <a:pPr marL="342900" indent="-342900">
              <a:spcAft>
                <a:spcPts val="600"/>
              </a:spcAft>
              <a:buFont typeface="Arial" panose="020B0604020202020204" pitchFamily="34" charset="0"/>
              <a:buChar char="•"/>
            </a:pPr>
            <a:r>
              <a:rPr lang="en-GB" sz="2000" b="0" i="0" u="none" strike="noStrike" baseline="0" dirty="0">
                <a:solidFill>
                  <a:srgbClr val="000000"/>
                </a:solidFill>
                <a:latin typeface="Arial" panose="020B0604020202020204" pitchFamily="34" charset="0"/>
              </a:rPr>
              <a:t>The Investigator may discontinue a participant’s trial medication at any time, if it is in the best interest of the participant and treatment continuation would be detrimental to the participant’s wellbeing. </a:t>
            </a:r>
            <a:endParaRPr lang="en-GB" sz="2000" b="1" dirty="0">
              <a:solidFill>
                <a:srgbClr val="007481"/>
              </a:solidFill>
              <a:latin typeface="Arial" panose="020B0604020202020204" pitchFamily="34" charset="0"/>
              <a:ea typeface="Calibri" panose="020F0502020204030204" pitchFamily="34" charset="0"/>
              <a:cs typeface="Arial" panose="020B0604020202020204" pitchFamily="34" charset="0"/>
            </a:endParaRPr>
          </a:p>
          <a:p>
            <a:pPr marL="342900" indent="-342900">
              <a:spcAft>
                <a:spcPts val="600"/>
              </a:spcAft>
              <a:buFont typeface="Arial" panose="020B0604020202020204" pitchFamily="34" charset="0"/>
              <a:buChar char="•"/>
            </a:pPr>
            <a:r>
              <a:rPr lang="en-GB" sz="2000" b="0" i="0" u="none" strike="noStrike" baseline="0" dirty="0">
                <a:solidFill>
                  <a:srgbClr val="000000"/>
                </a:solidFill>
                <a:latin typeface="Arial" panose="020B0604020202020204" pitchFamily="34" charset="0"/>
              </a:rPr>
              <a:t>The Investigator will make a clinical judgment as to whether or not an adverse event (AE) is of sufficient severity to require discontinuation of a participant’s trial medication . </a:t>
            </a:r>
            <a:endParaRPr lang="en-GB" sz="2000" dirty="0">
              <a:solidFill>
                <a:srgbClr val="000000"/>
              </a:solidFill>
              <a:latin typeface="Arial" panose="020B0604020202020204" pitchFamily="34" charset="0"/>
            </a:endParaRPr>
          </a:p>
          <a:p>
            <a:pPr marL="342900" indent="-342900">
              <a:spcAft>
                <a:spcPts val="600"/>
              </a:spcAft>
              <a:buFont typeface="Arial" panose="020B0604020202020204" pitchFamily="34" charset="0"/>
              <a:buChar char="•"/>
            </a:pPr>
            <a:r>
              <a:rPr lang="en-GB" sz="2000" b="0" i="0" u="none" strike="noStrike" baseline="0" dirty="0">
                <a:solidFill>
                  <a:srgbClr val="000000"/>
                </a:solidFill>
                <a:latin typeface="Arial" panose="020B0604020202020204" pitchFamily="34" charset="0"/>
              </a:rPr>
              <a:t>A participant may also voluntarily discontinue trial medication due to what he or she perceives as an intolerable AE. </a:t>
            </a:r>
            <a:endParaRPr lang="en-GB" sz="2000" dirty="0">
              <a:solidFill>
                <a:srgbClr val="000000"/>
              </a:solidFill>
              <a:latin typeface="Arial" panose="020B0604020202020204" pitchFamily="34" charset="0"/>
            </a:endParaRPr>
          </a:p>
          <a:p>
            <a:pPr marL="342900" indent="-342900">
              <a:spcAft>
                <a:spcPts val="600"/>
              </a:spcAft>
              <a:buFont typeface="Arial" panose="020B0604020202020204" pitchFamily="34" charset="0"/>
              <a:buChar char="•"/>
            </a:pP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If a participant discontinues trial medication but remains on the study, a Discontinuation of Trial Medication Form should be completed on the eCRF (Repeating Data Form)</a:t>
            </a:r>
          </a:p>
          <a:p>
            <a:pPr marL="342900" indent="-342900">
              <a:spcAft>
                <a:spcPts val="600"/>
              </a:spcAft>
              <a:buFont typeface="Arial" panose="020B0604020202020204" pitchFamily="34" charset="0"/>
              <a:buChar char="•"/>
            </a:pP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Record on TRuST that participant has Discontinued Study Drugs</a:t>
            </a:r>
            <a:endParaRPr lang="en-GB" sz="2000" dirty="0">
              <a:solidFill>
                <a:srgbClr val="007481"/>
              </a:solidFill>
              <a:latin typeface="Arial" panose="020B0604020202020204" pitchFamily="34" charset="0"/>
              <a:ea typeface="Calibri" panose="020F050202020403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1929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4" name="Slide Number Placeholder 4">
            <a:extLst>
              <a:ext uri="{FF2B5EF4-FFF2-40B4-BE49-F238E27FC236}">
                <a16:creationId xmlns:a16="http://schemas.microsoft.com/office/drawing/2014/main" id="{7D4269D3-8726-5EB4-E837-012BFC9A07BE}"/>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C25873-D336-487A-A319-996D5E8BF626}" type="slidenum">
              <a:rPr lang="en-GB" smtClean="0"/>
              <a:pPr/>
              <a:t>75</a:t>
            </a:fld>
            <a:endParaRPr lang="en-GB"/>
          </a:p>
        </p:txBody>
      </p:sp>
      <p:sp>
        <p:nvSpPr>
          <p:cNvPr id="6" name="TextBox 5">
            <a:extLst>
              <a:ext uri="{FF2B5EF4-FFF2-40B4-BE49-F238E27FC236}">
                <a16:creationId xmlns:a16="http://schemas.microsoft.com/office/drawing/2014/main" id="{179EBA9E-51D3-2275-C345-D94A5DBA72CE}"/>
              </a:ext>
            </a:extLst>
          </p:cNvPr>
          <p:cNvSpPr txBox="1"/>
          <p:nvPr/>
        </p:nvSpPr>
        <p:spPr>
          <a:xfrm>
            <a:off x="617415" y="644391"/>
            <a:ext cx="10957169" cy="3862596"/>
          </a:xfrm>
          <a:prstGeom prst="rect">
            <a:avLst/>
          </a:prstGeom>
          <a:noFill/>
        </p:spPr>
        <p:txBody>
          <a:bodyPr wrap="square" rtlCol="0">
            <a:spAutoFit/>
          </a:bodyPr>
          <a:lstStyle/>
          <a:p>
            <a:r>
              <a:rPr lang="en-GB" sz="2000" b="1" dirty="0">
                <a:solidFill>
                  <a:srgbClr val="007481"/>
                </a:solidFill>
                <a:latin typeface="Arial" panose="020B0604020202020204" pitchFamily="34" charset="0"/>
                <a:ea typeface="Calibri" panose="020F0502020204030204" pitchFamily="34" charset="0"/>
                <a:cs typeface="Arial" panose="020B0604020202020204" pitchFamily="34" charset="0"/>
              </a:rPr>
              <a:t>Withdrawal from trial – stops all trial activity</a:t>
            </a:r>
          </a:p>
          <a:p>
            <a:endParaRPr lang="en-GB" sz="2000" b="1" dirty="0">
              <a:solidFill>
                <a:srgbClr val="007481"/>
              </a:solidFill>
              <a:latin typeface="Arial" panose="020B0604020202020204" pitchFamily="34" charset="0"/>
              <a:ea typeface="Calibri" panose="020F0502020204030204" pitchFamily="34" charset="0"/>
              <a:cs typeface="Arial" panose="020B0604020202020204" pitchFamily="34" charset="0"/>
            </a:endParaRPr>
          </a:p>
          <a:p>
            <a:pPr marL="342900" indent="-342900">
              <a:spcAft>
                <a:spcPts val="600"/>
              </a:spcAft>
              <a:buFont typeface="Arial" panose="020B0604020202020204" pitchFamily="34" charset="0"/>
              <a:buChar char="•"/>
            </a:pPr>
            <a:r>
              <a:rPr lang="en-GB" sz="2000" b="0" i="0" u="none" strike="noStrike" baseline="0" dirty="0">
                <a:solidFill>
                  <a:srgbClr val="000000"/>
                </a:solidFill>
                <a:latin typeface="Arial" panose="020B0604020202020204" pitchFamily="34" charset="0"/>
              </a:rPr>
              <a:t>Participants are free to withdraw at any time and are not obliged to give reason(s). </a:t>
            </a:r>
          </a:p>
          <a:p>
            <a:pPr marL="342900" indent="-342900">
              <a:spcAft>
                <a:spcPts val="600"/>
              </a:spcAft>
              <a:buFont typeface="Arial" panose="020B0604020202020204" pitchFamily="34" charset="0"/>
              <a:buChar char="•"/>
            </a:pPr>
            <a:r>
              <a:rPr lang="en-GB" sz="2000" dirty="0">
                <a:solidFill>
                  <a:srgbClr val="000000"/>
                </a:solidFill>
                <a:latin typeface="Arial" panose="020B0604020202020204" pitchFamily="34" charset="0"/>
              </a:rPr>
              <a:t>Discuss with the participant the value to the trial of discontinuing trial medication but continuing with trial follow up rather than withdrawing completely.</a:t>
            </a:r>
            <a:endParaRPr lang="en-GB" sz="2000" b="0" i="0" u="none" strike="noStrike" baseline="0" dirty="0">
              <a:solidFill>
                <a:srgbClr val="000000"/>
              </a:solidFill>
              <a:latin typeface="Arial" panose="020B0604020202020204" pitchFamily="34" charset="0"/>
            </a:endParaRPr>
          </a:p>
          <a:p>
            <a:pPr marL="342900" indent="-342900">
              <a:spcAft>
                <a:spcPts val="600"/>
              </a:spcAft>
              <a:buFont typeface="Arial" panose="020B0604020202020204" pitchFamily="34" charset="0"/>
              <a:buChar char="•"/>
            </a:pPr>
            <a:r>
              <a:rPr lang="en-GB" sz="2000" b="0" i="0" u="none" strike="noStrike" baseline="0" dirty="0">
                <a:solidFill>
                  <a:srgbClr val="000000"/>
                </a:solidFill>
                <a:latin typeface="Arial" panose="020B0604020202020204" pitchFamily="34" charset="0"/>
              </a:rPr>
              <a:t>Make a reasonable effort to ascertain the reason(s), both for those who express their right to withdraw and for those lost to follow up, while fully respecting the individual’s rights. </a:t>
            </a:r>
            <a:endParaRPr lang="en-GB" sz="2000" b="1" dirty="0">
              <a:solidFill>
                <a:srgbClr val="007481"/>
              </a:solidFill>
              <a:latin typeface="Arial" panose="020B0604020202020204" pitchFamily="34" charset="0"/>
              <a:ea typeface="Calibri" panose="020F0502020204030204" pitchFamily="34" charset="0"/>
              <a:cs typeface="Arial" panose="020B0604020202020204" pitchFamily="34" charset="0"/>
            </a:endParaRPr>
          </a:p>
          <a:p>
            <a:pPr marL="342900" indent="-342900">
              <a:spcAft>
                <a:spcPts val="600"/>
              </a:spcAft>
              <a:buFont typeface="Arial" panose="020B0604020202020204" pitchFamily="34" charset="0"/>
              <a:buChar char="•"/>
            </a:pPr>
            <a:r>
              <a:rPr lang="en-GB" sz="2000" b="0" i="0" u="none" strike="noStrike" baseline="0" dirty="0">
                <a:solidFill>
                  <a:srgbClr val="000000"/>
                </a:solidFill>
                <a:latin typeface="Arial" panose="020B0604020202020204" pitchFamily="34" charset="0"/>
              </a:rPr>
              <a:t>The participant should be offered an end-of-trial assessment. </a:t>
            </a:r>
            <a:r>
              <a:rPr lang="en-GB" sz="2000" b="1" dirty="0">
                <a:solidFill>
                  <a:srgbClr val="007481"/>
                </a:solidFill>
                <a:latin typeface="Arial" panose="020B0604020202020204" pitchFamily="34" charset="0"/>
                <a:ea typeface="Calibri" panose="020F0502020204030204" pitchFamily="34" charset="0"/>
                <a:cs typeface="Arial" panose="020B0604020202020204" pitchFamily="34" charset="0"/>
              </a:rPr>
              <a:t> </a:t>
            </a:r>
          </a:p>
          <a:p>
            <a:pPr marL="342900" indent="-342900">
              <a:spcAft>
                <a:spcPts val="600"/>
              </a:spcAft>
              <a:buFont typeface="Arial" panose="020B0604020202020204" pitchFamily="34" charset="0"/>
              <a:buChar char="•"/>
            </a:pP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If a participant withdraws and does not remain on the study, the Completion of Trial/Early Withdrawal visit should be completed on the eCRF. </a:t>
            </a:r>
            <a:endParaRPr lang="en-GB" sz="2000" dirty="0">
              <a:solidFill>
                <a:srgbClr val="007481"/>
              </a:solidFill>
              <a:latin typeface="Arial" panose="020B0604020202020204" pitchFamily="34" charset="0"/>
              <a:ea typeface="Calibri" panose="020F0502020204030204" pitchFamily="34" charset="0"/>
              <a:cs typeface="Arial" panose="020B0604020202020204" pitchFamily="34" charset="0"/>
            </a:endParaRPr>
          </a:p>
          <a:p>
            <a:pPr marL="342900" indent="-342900">
              <a:spcAft>
                <a:spcPts val="600"/>
              </a:spcAft>
              <a:buFont typeface="Arial" panose="020B0604020202020204" pitchFamily="34" charset="0"/>
              <a:buChar char="•"/>
            </a:pPr>
            <a:endParaRPr lang="en-GB" sz="2000" b="1" dirty="0">
              <a:solidFill>
                <a:srgbClr val="00748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276641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4" name="Slide Number Placeholder 4">
            <a:extLst>
              <a:ext uri="{FF2B5EF4-FFF2-40B4-BE49-F238E27FC236}">
                <a16:creationId xmlns:a16="http://schemas.microsoft.com/office/drawing/2014/main" id="{7D4269D3-8726-5EB4-E837-012BFC9A07BE}"/>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C25873-D336-487A-A319-996D5E8BF626}" type="slidenum">
              <a:rPr lang="en-GB" smtClean="0"/>
              <a:pPr/>
              <a:t>76</a:t>
            </a:fld>
            <a:endParaRPr lang="en-GB"/>
          </a:p>
        </p:txBody>
      </p:sp>
      <p:sp>
        <p:nvSpPr>
          <p:cNvPr id="6" name="TextBox 5">
            <a:extLst>
              <a:ext uri="{FF2B5EF4-FFF2-40B4-BE49-F238E27FC236}">
                <a16:creationId xmlns:a16="http://schemas.microsoft.com/office/drawing/2014/main" id="{179EBA9E-51D3-2275-C345-D94A5DBA72CE}"/>
              </a:ext>
            </a:extLst>
          </p:cNvPr>
          <p:cNvSpPr txBox="1"/>
          <p:nvPr/>
        </p:nvSpPr>
        <p:spPr>
          <a:xfrm>
            <a:off x="617415" y="644391"/>
            <a:ext cx="10957169" cy="1938992"/>
          </a:xfrm>
          <a:prstGeom prst="rect">
            <a:avLst/>
          </a:prstGeom>
          <a:noFill/>
        </p:spPr>
        <p:txBody>
          <a:bodyPr wrap="square" rtlCol="0">
            <a:spAutoFit/>
          </a:bodyPr>
          <a:lstStyle/>
          <a:p>
            <a:r>
              <a:rPr lang="en-GB" sz="2000" b="1" dirty="0">
                <a:solidFill>
                  <a:srgbClr val="007481"/>
                </a:solidFill>
                <a:latin typeface="Arial" panose="020B0604020202020204" pitchFamily="34" charset="0"/>
                <a:ea typeface="Calibri" panose="020F0502020204030204" pitchFamily="34" charset="0"/>
                <a:cs typeface="Arial" panose="020B0604020202020204" pitchFamily="34" charset="0"/>
              </a:rPr>
              <a:t>Completion of Trial</a:t>
            </a:r>
          </a:p>
          <a:p>
            <a:endParaRPr lang="en-GB" sz="2000" b="1" dirty="0">
              <a:solidFill>
                <a:srgbClr val="007481"/>
              </a:solidFill>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Once a participant has completed all trial visits, the Completion of Trial/Early Withdrawal Visit must be completed</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a:t>
            </a:r>
          </a:p>
        </p:txBody>
      </p:sp>
      <p:pic>
        <p:nvPicPr>
          <p:cNvPr id="7" name="Picture 6">
            <a:extLst>
              <a:ext uri="{FF2B5EF4-FFF2-40B4-BE49-F238E27FC236}">
                <a16:creationId xmlns:a16="http://schemas.microsoft.com/office/drawing/2014/main" id="{F37173B9-A078-74BB-0903-F2BDD456A5D2}"/>
              </a:ext>
            </a:extLst>
          </p:cNvPr>
          <p:cNvPicPr>
            <a:picLocks noChangeAspect="1"/>
          </p:cNvPicPr>
          <p:nvPr/>
        </p:nvPicPr>
        <p:blipFill rotWithShape="1">
          <a:blip r:embed="rId4"/>
          <a:srcRect l="31580" t="21354" r="5064" b="47514"/>
          <a:stretch/>
        </p:blipFill>
        <p:spPr>
          <a:xfrm>
            <a:off x="970961" y="2055044"/>
            <a:ext cx="9587665" cy="2527350"/>
          </a:xfrm>
          <a:prstGeom prst="rect">
            <a:avLst/>
          </a:prstGeom>
        </p:spPr>
      </p:pic>
    </p:spTree>
    <p:extLst>
      <p:ext uri="{BB962C8B-B14F-4D97-AF65-F5344CB8AC3E}">
        <p14:creationId xmlns:p14="http://schemas.microsoft.com/office/powerpoint/2010/main" val="18346365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77</a:t>
            </a:fld>
            <a:endParaRPr lang="en-GB"/>
          </a:p>
        </p:txBody>
      </p:sp>
      <p:sp>
        <p:nvSpPr>
          <p:cNvPr id="8" name="Title 1">
            <a:extLst>
              <a:ext uri="{FF2B5EF4-FFF2-40B4-BE49-F238E27FC236}">
                <a16:creationId xmlns:a16="http://schemas.microsoft.com/office/drawing/2014/main" id="{8C055549-5DD9-4C66-85CD-C97B74304643}"/>
              </a:ext>
            </a:extLst>
          </p:cNvPr>
          <p:cNvSpPr txBox="1">
            <a:spLocks/>
          </p:cNvSpPr>
          <p:nvPr/>
        </p:nvSpPr>
        <p:spPr>
          <a:xfrm>
            <a:off x="1524000" y="1122363"/>
            <a:ext cx="9144000" cy="23876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br>
              <a:rPr lang="en-GB" dirty="0"/>
            </a:br>
            <a:br>
              <a:rPr lang="en-GB" dirty="0">
                <a:solidFill>
                  <a:srgbClr val="007481"/>
                </a:solidFill>
                <a:latin typeface="Arial" panose="020B0604020202020204" pitchFamily="34" charset="0"/>
                <a:cs typeface="Arial" panose="020B0604020202020204" pitchFamily="34" charset="0"/>
              </a:rPr>
            </a:br>
            <a:r>
              <a:rPr lang="en-GB" sz="3600" b="1" dirty="0">
                <a:solidFill>
                  <a:srgbClr val="007481"/>
                </a:solidFill>
                <a:latin typeface="Arial" panose="020B0604020202020204" pitchFamily="34" charset="0"/>
                <a:cs typeface="Arial" panose="020B0604020202020204" pitchFamily="34" charset="0"/>
              </a:rPr>
              <a:t>Breach Reporting</a:t>
            </a:r>
            <a:br>
              <a:rPr lang="en-GB" dirty="0"/>
            </a:br>
            <a:endParaRPr lang="en-GB" dirty="0"/>
          </a:p>
        </p:txBody>
      </p:sp>
    </p:spTree>
    <p:extLst>
      <p:ext uri="{BB962C8B-B14F-4D97-AF65-F5344CB8AC3E}">
        <p14:creationId xmlns:p14="http://schemas.microsoft.com/office/powerpoint/2010/main" val="7034191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78</a:t>
            </a:fld>
            <a:endParaRPr lang="en-GB"/>
          </a:p>
        </p:txBody>
      </p:sp>
      <p:sp>
        <p:nvSpPr>
          <p:cNvPr id="4" name="TextBox 3">
            <a:extLst>
              <a:ext uri="{FF2B5EF4-FFF2-40B4-BE49-F238E27FC236}">
                <a16:creationId xmlns:a16="http://schemas.microsoft.com/office/drawing/2014/main" id="{8005F7EA-D7B6-FEF3-DA72-D9345270C6A0}"/>
              </a:ext>
            </a:extLst>
          </p:cNvPr>
          <p:cNvSpPr txBox="1"/>
          <p:nvPr/>
        </p:nvSpPr>
        <p:spPr>
          <a:xfrm>
            <a:off x="633046" y="586154"/>
            <a:ext cx="10957169" cy="4216539"/>
          </a:xfrm>
          <a:prstGeom prst="rect">
            <a:avLst/>
          </a:prstGeom>
          <a:noFill/>
        </p:spPr>
        <p:txBody>
          <a:bodyPr wrap="square" rtlCol="0">
            <a:spAutoFit/>
          </a:bodyPr>
          <a:lstStyle/>
          <a:p>
            <a:pPr>
              <a:lnSpc>
                <a:spcPct val="150000"/>
              </a:lnSpc>
            </a:pPr>
            <a:r>
              <a:rPr lang="en-GB" sz="2000" b="1" dirty="0">
                <a:solidFill>
                  <a:srgbClr val="007481"/>
                </a:solidFill>
                <a:latin typeface="Arial" panose="020B0604020202020204" pitchFamily="34" charset="0"/>
                <a:cs typeface="Arial" panose="020B0604020202020204" pitchFamily="34" charset="0"/>
              </a:rPr>
              <a:t>What is a breach?</a:t>
            </a:r>
          </a:p>
          <a:p>
            <a:pPr>
              <a:lnSpc>
                <a:spcPct val="150000"/>
              </a:lnSpc>
            </a:pPr>
            <a:endParaRPr lang="en-GB" sz="2000" b="1" dirty="0">
              <a:solidFill>
                <a:srgbClr val="00748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Any departure from:</a:t>
            </a:r>
          </a:p>
          <a:p>
            <a:pPr marL="800100" lvl="1" indent="-342900">
              <a:buFont typeface="Arial" panose="020B0604020202020204" pitchFamily="34" charset="0"/>
              <a:buChar char="•"/>
            </a:pPr>
            <a:r>
              <a:rPr lang="en-GB" dirty="0">
                <a:latin typeface="Arial" panose="020B0604020202020204" pitchFamily="34" charset="0"/>
                <a:cs typeface="Arial" panose="020B0604020202020204" pitchFamily="34" charset="0"/>
              </a:rPr>
              <a:t>Approved Protocol</a:t>
            </a:r>
          </a:p>
          <a:p>
            <a:pPr marL="800100" lvl="1" indent="-342900">
              <a:buFont typeface="Arial" panose="020B0604020202020204" pitchFamily="34" charset="0"/>
              <a:buChar char="•"/>
            </a:pPr>
            <a:r>
              <a:rPr lang="en-GB" dirty="0">
                <a:latin typeface="Arial" panose="020B0604020202020204" pitchFamily="34" charset="0"/>
                <a:cs typeface="Arial" panose="020B0604020202020204" pitchFamily="34" charset="0"/>
              </a:rPr>
              <a:t>Conditions of approvals</a:t>
            </a:r>
          </a:p>
          <a:p>
            <a:pPr marL="800100" lvl="1" indent="-342900">
              <a:buFont typeface="Arial" panose="020B0604020202020204" pitchFamily="34" charset="0"/>
              <a:buChar char="•"/>
            </a:pPr>
            <a:r>
              <a:rPr lang="en-GB" dirty="0">
                <a:latin typeface="Arial" panose="020B0604020202020204" pitchFamily="34" charset="0"/>
                <a:cs typeface="Arial" panose="020B0604020202020204" pitchFamily="34" charset="0"/>
              </a:rPr>
              <a:t>Principles of GCP</a:t>
            </a:r>
          </a:p>
          <a:p>
            <a:pPr marL="800100" lvl="1" indent="-342900">
              <a:buFont typeface="Arial" panose="020B0604020202020204" pitchFamily="34" charset="0"/>
              <a:buChar char="•"/>
            </a:pPr>
            <a:r>
              <a:rPr lang="en-GB" dirty="0">
                <a:latin typeface="Arial" panose="020B0604020202020204" pitchFamily="34" charset="0"/>
                <a:cs typeface="Arial" panose="020B0604020202020204" pitchFamily="34" charset="0"/>
              </a:rPr>
              <a:t>Written procedures (SOPs)</a:t>
            </a:r>
          </a:p>
          <a:p>
            <a:pPr marL="800100" lvl="1" indent="-342900">
              <a:buFont typeface="Arial" panose="020B0604020202020204" pitchFamily="34" charset="0"/>
              <a:buChar char="•"/>
            </a:pPr>
            <a:r>
              <a:rPr lang="en-GB" dirty="0">
                <a:latin typeface="Arial" panose="020B0604020202020204" pitchFamily="34" charset="0"/>
                <a:cs typeface="Arial" panose="020B0604020202020204" pitchFamily="34" charset="0"/>
              </a:rPr>
              <a:t>Regulatory requirements</a:t>
            </a:r>
          </a:p>
          <a:p>
            <a:pPr marL="800100" lvl="1" indent="-342900">
              <a:buFont typeface="Arial" panose="020B0604020202020204" pitchFamily="34" charset="0"/>
              <a:buChar char="•"/>
            </a:pPr>
            <a:r>
              <a:rPr lang="en-GB" dirty="0">
                <a:latin typeface="Arial" panose="020B0604020202020204" pitchFamily="34" charset="0"/>
                <a:cs typeface="Arial" panose="020B0604020202020204" pitchFamily="34" charset="0"/>
              </a:rPr>
              <a:t>Insurance cover</a:t>
            </a:r>
          </a:p>
          <a:p>
            <a:pPr marL="800100" lvl="1" indent="-342900">
              <a:buFont typeface="Arial" panose="020B0604020202020204" pitchFamily="34" charset="0"/>
              <a:buChar char="•"/>
            </a:pPr>
            <a:r>
              <a:rPr lang="en-GB" dirty="0">
                <a:latin typeface="Arial" panose="020B0604020202020204" pitchFamily="34" charset="0"/>
                <a:cs typeface="Arial" panose="020B0604020202020204" pitchFamily="34" charset="0"/>
              </a:rPr>
              <a:t>Contractual obligations</a:t>
            </a:r>
          </a:p>
          <a:p>
            <a:pPr marL="800100" lvl="1" indent="-34290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Confidentiality and GDPR</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Our Sponsor does not recognise deviations – all deviations should be classified as breaches and reported.</a:t>
            </a:r>
          </a:p>
        </p:txBody>
      </p:sp>
    </p:spTree>
    <p:extLst>
      <p:ext uri="{BB962C8B-B14F-4D97-AF65-F5344CB8AC3E}">
        <p14:creationId xmlns:p14="http://schemas.microsoft.com/office/powerpoint/2010/main" val="32795484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79</a:t>
            </a:fld>
            <a:endParaRPr lang="en-GB"/>
          </a:p>
        </p:txBody>
      </p:sp>
      <p:sp>
        <p:nvSpPr>
          <p:cNvPr id="4" name="TextBox 3">
            <a:extLst>
              <a:ext uri="{FF2B5EF4-FFF2-40B4-BE49-F238E27FC236}">
                <a16:creationId xmlns:a16="http://schemas.microsoft.com/office/drawing/2014/main" id="{DCFEFE37-12D8-F15B-409A-D588A86DC06C}"/>
              </a:ext>
            </a:extLst>
          </p:cNvPr>
          <p:cNvSpPr txBox="1"/>
          <p:nvPr/>
        </p:nvSpPr>
        <p:spPr>
          <a:xfrm>
            <a:off x="617415" y="425381"/>
            <a:ext cx="10957169" cy="6821804"/>
          </a:xfrm>
          <a:prstGeom prst="rect">
            <a:avLst/>
          </a:prstGeom>
          <a:noFill/>
        </p:spPr>
        <p:txBody>
          <a:bodyPr wrap="square" rtlCol="0">
            <a:spAutoFit/>
          </a:bodyPr>
          <a:lstStyle/>
          <a:p>
            <a:pPr>
              <a:lnSpc>
                <a:spcPct val="150000"/>
              </a:lnSpc>
            </a:pPr>
            <a:r>
              <a:rPr lang="en-GB" sz="2000" b="1" dirty="0">
                <a:solidFill>
                  <a:srgbClr val="007481"/>
                </a:solidFill>
                <a:latin typeface="Arial" panose="020B0604020202020204" pitchFamily="34" charset="0"/>
                <a:cs typeface="Arial" panose="020B0604020202020204" pitchFamily="34" charset="0"/>
              </a:rPr>
              <a:t>Breach reporting</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Breach reporting is the responsibility of the site team</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Breach reporting is made directly to the Sponsor</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Online breach reporting form must be downloaded from TASC website to ensure you are using correct version. The form can be found under TASC SOP59: </a:t>
            </a:r>
          </a:p>
          <a:p>
            <a:pPr>
              <a:spcAft>
                <a:spcPts val="600"/>
              </a:spcAft>
            </a:pPr>
            <a:r>
              <a:rPr lang="en-GB" dirty="0">
                <a:latin typeface="Arial" panose="020B0604020202020204" pitchFamily="34" charset="0"/>
                <a:cs typeface="Arial" panose="020B0604020202020204" pitchFamily="34" charset="0"/>
                <a:hlinkClick r:id="rId4"/>
              </a:rPr>
              <a:t>https://www.dundee.ac.uk/tasc/policies-sops-templates/study-progress</a:t>
            </a:r>
            <a:r>
              <a:rPr lang="en-GB" dirty="0">
                <a:latin typeface="Arial" panose="020B0604020202020204" pitchFamily="34" charset="0"/>
                <a:cs typeface="Arial" panose="020B0604020202020204" pitchFamily="34" charset="0"/>
              </a:rPr>
              <a:t> </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Email copy of breach report form to </a:t>
            </a:r>
            <a:r>
              <a:rPr lang="en-GB" dirty="0">
                <a:latin typeface="Arial" panose="020B0604020202020204" pitchFamily="34" charset="0"/>
                <a:cs typeface="Arial" panose="020B0604020202020204" pitchFamily="34" charset="0"/>
                <a:hlinkClick r:id="rId5"/>
              </a:rPr>
              <a:t>tascpotentialbreach@dundee.ac.uk</a:t>
            </a:r>
            <a:r>
              <a:rPr lang="en-GB" dirty="0">
                <a:latin typeface="Arial" panose="020B0604020202020204" pitchFamily="34" charset="0"/>
                <a:cs typeface="Arial" panose="020B0604020202020204" pitchFamily="34" charset="0"/>
              </a:rPr>
              <a:t> &amp; copy in </a:t>
            </a:r>
            <a:r>
              <a:rPr lang="en-GB" dirty="0">
                <a:latin typeface="Arial" panose="020B0604020202020204" pitchFamily="34" charset="0"/>
                <a:cs typeface="Arial" panose="020B0604020202020204" pitchFamily="34" charset="0"/>
                <a:hlinkClick r:id="rId6"/>
              </a:rPr>
              <a:t>GREAT-2-TM@dundee.ac.uk</a:t>
            </a:r>
            <a:r>
              <a:rPr lang="en-GB" dirty="0">
                <a:latin typeface="Arial" panose="020B0604020202020204" pitchFamily="34" charset="0"/>
                <a:cs typeface="Arial" panose="020B0604020202020204" pitchFamily="34" charset="0"/>
              </a:rPr>
              <a:t> </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Every breach must be documented on the Breach Log in the site file</a:t>
            </a:r>
          </a:p>
          <a:p>
            <a:pPr>
              <a:spcAft>
                <a:spcPts val="600"/>
              </a:spcAft>
            </a:pPr>
            <a:endParaRPr lang="en-GB" dirty="0">
              <a:latin typeface="Arial" panose="020B0604020202020204" pitchFamily="34" charset="0"/>
              <a:cs typeface="Arial" panose="020B0604020202020204" pitchFamily="34" charset="0"/>
            </a:endParaRPr>
          </a:p>
          <a:p>
            <a:pPr>
              <a:spcAft>
                <a:spcPts val="1200"/>
              </a:spcAft>
            </a:pPr>
            <a:r>
              <a:rPr lang="en-GB" sz="2000" b="1" dirty="0">
                <a:solidFill>
                  <a:srgbClr val="007481"/>
                </a:solidFill>
                <a:latin typeface="Arial" panose="020B0604020202020204" pitchFamily="34" charset="0"/>
                <a:cs typeface="Arial" panose="020B0604020202020204" pitchFamily="34" charset="0"/>
              </a:rPr>
              <a:t>Corrective And Preventive Action (CAPA)</a:t>
            </a:r>
          </a:p>
          <a:p>
            <a:pPr>
              <a:spcAft>
                <a:spcPts val="600"/>
              </a:spcAft>
            </a:pPr>
            <a:r>
              <a:rPr lang="en-GB" dirty="0">
                <a:solidFill>
                  <a:srgbClr val="007481"/>
                </a:solidFill>
                <a:latin typeface="Arial" panose="020B0604020202020204" pitchFamily="34" charset="0"/>
                <a:cs typeface="Arial" panose="020B0604020202020204" pitchFamily="34" charset="0"/>
              </a:rPr>
              <a:t>Corrective</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What did you do to fix it?</a:t>
            </a:r>
          </a:p>
          <a:p>
            <a:pPr>
              <a:spcAft>
                <a:spcPts val="600"/>
              </a:spcAft>
            </a:pPr>
            <a:r>
              <a:rPr lang="en-GB" dirty="0">
                <a:solidFill>
                  <a:srgbClr val="007481"/>
                </a:solidFill>
                <a:latin typeface="Arial" panose="020B0604020202020204" pitchFamily="34" charset="0"/>
                <a:cs typeface="Arial" panose="020B0604020202020204" pitchFamily="34" charset="0"/>
              </a:rPr>
              <a:t>Preventive</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Preventive action is to stop the problem from happening again or to stop other sites doing the same </a:t>
            </a:r>
          </a:p>
          <a:p>
            <a:pPr marL="285750" indent="-28575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What can you do to stop it happening again?</a:t>
            </a:r>
          </a:p>
          <a:p>
            <a:pPr marL="285750" indent="-285750">
              <a:spcAft>
                <a:spcPts val="12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a:lnSpc>
                <a:spcPct val="150000"/>
              </a:lnSpc>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222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8</a:t>
            </a:fld>
            <a:endParaRPr lang="en-GB"/>
          </a:p>
        </p:txBody>
      </p:sp>
      <p:sp>
        <p:nvSpPr>
          <p:cNvPr id="8" name="Title 1">
            <a:extLst>
              <a:ext uri="{FF2B5EF4-FFF2-40B4-BE49-F238E27FC236}">
                <a16:creationId xmlns:a16="http://schemas.microsoft.com/office/drawing/2014/main" id="{8C055549-5DD9-4C66-85CD-C97B74304643}"/>
              </a:ext>
            </a:extLst>
          </p:cNvPr>
          <p:cNvSpPr txBox="1">
            <a:spLocks/>
          </p:cNvSpPr>
          <p:nvPr/>
        </p:nvSpPr>
        <p:spPr>
          <a:xfrm>
            <a:off x="601121" y="321547"/>
            <a:ext cx="10060179" cy="5695485"/>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solidFill>
                  <a:srgbClr val="007481"/>
                </a:solidFill>
                <a:latin typeface="Arial" panose="020B0604020202020204" pitchFamily="34" charset="0"/>
                <a:cs typeface="Arial" panose="020B0604020202020204" pitchFamily="34" charset="0"/>
              </a:rPr>
              <a:t>Training:</a:t>
            </a:r>
          </a:p>
          <a:p>
            <a:endParaRPr lang="en-GB" sz="1800" b="1" dirty="0">
              <a:solidFill>
                <a:srgbClr val="007481"/>
              </a:solidFill>
              <a:latin typeface="Arial" panose="020B0604020202020204" pitchFamily="34" charset="0"/>
              <a:cs typeface="Arial" panose="020B0604020202020204" pitchFamily="34" charset="0"/>
            </a:endParaRPr>
          </a:p>
          <a:p>
            <a:pPr marL="571500" indent="-571500">
              <a:lnSpc>
                <a:spcPct val="120000"/>
              </a:lnSpc>
              <a:buFont typeface="Arial" panose="020B0604020202020204" pitchFamily="34" charset="0"/>
              <a:buChar char="•"/>
            </a:pPr>
            <a:r>
              <a:rPr lang="en-GB" sz="1800" dirty="0">
                <a:latin typeface="Arial" panose="020B0604020202020204" pitchFamily="34" charset="0"/>
                <a:cs typeface="Arial" panose="020B0604020202020204" pitchFamily="34" charset="0"/>
              </a:rPr>
              <a:t>Identifying Participants, Screening, Eligibility </a:t>
            </a:r>
          </a:p>
          <a:p>
            <a:pPr marL="571500" indent="-571500">
              <a:lnSpc>
                <a:spcPct val="120000"/>
              </a:lnSpc>
              <a:buFont typeface="Arial" panose="020B0604020202020204" pitchFamily="34" charset="0"/>
              <a:buChar char="•"/>
            </a:pPr>
            <a:r>
              <a:rPr lang="en-GB" sz="1800" dirty="0">
                <a:latin typeface="Arial" panose="020B0604020202020204" pitchFamily="34" charset="0"/>
                <a:cs typeface="Arial" panose="020B0604020202020204" pitchFamily="34" charset="0"/>
              </a:rPr>
              <a:t>Visits</a:t>
            </a:r>
          </a:p>
          <a:p>
            <a:pPr marL="571500" indent="-571500">
              <a:lnSpc>
                <a:spcPct val="120000"/>
              </a:lnSpc>
              <a:buFont typeface="Arial" panose="020B0604020202020204" pitchFamily="34" charset="0"/>
              <a:buChar char="•"/>
            </a:pPr>
            <a:r>
              <a:rPr lang="en-GB" sz="1800" dirty="0">
                <a:latin typeface="Arial" panose="020B0604020202020204" pitchFamily="34" charset="0"/>
                <a:cs typeface="Arial" panose="020B0604020202020204" pitchFamily="34" charset="0"/>
              </a:rPr>
              <a:t>Randomisation</a:t>
            </a:r>
          </a:p>
          <a:p>
            <a:pPr marL="571500" indent="-571500">
              <a:lnSpc>
                <a:spcPct val="120000"/>
              </a:lnSpc>
              <a:buFont typeface="Arial" panose="020B0604020202020204" pitchFamily="34" charset="0"/>
              <a:buChar char="•"/>
            </a:pPr>
            <a:r>
              <a:rPr lang="en-GB" sz="1800" dirty="0">
                <a:latin typeface="Arial" panose="020B0604020202020204" pitchFamily="34" charset="0"/>
                <a:cs typeface="Arial" panose="020B0604020202020204" pitchFamily="34" charset="0"/>
              </a:rPr>
              <a:t>Unblinding </a:t>
            </a:r>
          </a:p>
          <a:p>
            <a:pPr marL="571500" indent="-571500">
              <a:lnSpc>
                <a:spcPct val="120000"/>
              </a:lnSpc>
              <a:buFont typeface="Arial" panose="020B0604020202020204" pitchFamily="34" charset="0"/>
              <a:buChar char="•"/>
            </a:pPr>
            <a:r>
              <a:rPr lang="en-GB" sz="1800" dirty="0">
                <a:latin typeface="Arial" panose="020B0604020202020204" pitchFamily="34" charset="0"/>
                <a:cs typeface="Arial" panose="020B0604020202020204" pitchFamily="34" charset="0"/>
              </a:rPr>
              <a:t>Assessments</a:t>
            </a:r>
          </a:p>
          <a:p>
            <a:pPr marL="571500" indent="-571500">
              <a:lnSpc>
                <a:spcPct val="120000"/>
              </a:lnSpc>
              <a:buFont typeface="Arial" panose="020B0604020202020204" pitchFamily="34" charset="0"/>
              <a:buChar char="•"/>
            </a:pPr>
            <a:r>
              <a:rPr lang="en-GB" sz="1800" dirty="0">
                <a:latin typeface="Arial" panose="020B0604020202020204" pitchFamily="34" charset="0"/>
                <a:cs typeface="Arial" panose="020B0604020202020204" pitchFamily="34" charset="0"/>
              </a:rPr>
              <a:t>Concomitant medications</a:t>
            </a:r>
          </a:p>
          <a:p>
            <a:pPr marL="571500" indent="-571500">
              <a:lnSpc>
                <a:spcPct val="120000"/>
              </a:lnSpc>
              <a:buFont typeface="Arial" panose="020B0604020202020204" pitchFamily="34" charset="0"/>
              <a:buChar char="•"/>
            </a:pPr>
            <a:r>
              <a:rPr lang="en-GB" sz="1800" dirty="0">
                <a:latin typeface="Arial" panose="020B0604020202020204" pitchFamily="34" charset="0"/>
                <a:cs typeface="Arial" panose="020B0604020202020204" pitchFamily="34" charset="0"/>
              </a:rPr>
              <a:t>Source data</a:t>
            </a:r>
          </a:p>
          <a:p>
            <a:pPr marL="571500" indent="-571500">
              <a:lnSpc>
                <a:spcPct val="120000"/>
              </a:lnSpc>
              <a:buFont typeface="Arial" panose="020B0604020202020204" pitchFamily="34" charset="0"/>
              <a:buChar char="•"/>
            </a:pPr>
            <a:r>
              <a:rPr lang="en-GB" sz="1800" dirty="0">
                <a:latin typeface="Arial" panose="020B0604020202020204" pitchFamily="34" charset="0"/>
                <a:cs typeface="Arial" panose="020B0604020202020204" pitchFamily="34" charset="0"/>
              </a:rPr>
              <a:t>Lab samples</a:t>
            </a:r>
          </a:p>
          <a:p>
            <a:pPr marL="571500" indent="-571500">
              <a:lnSpc>
                <a:spcPct val="120000"/>
              </a:lnSpc>
              <a:buFont typeface="Arial" panose="020B0604020202020204" pitchFamily="34" charset="0"/>
              <a:buChar char="•"/>
            </a:pPr>
            <a:r>
              <a:rPr lang="en-GB" sz="1800" dirty="0">
                <a:latin typeface="Arial" panose="020B0604020202020204" pitchFamily="34" charset="0"/>
                <a:cs typeface="Arial" panose="020B0604020202020204" pitchFamily="34" charset="0"/>
              </a:rPr>
              <a:t>IMP Prescribing and Administration</a:t>
            </a:r>
          </a:p>
          <a:p>
            <a:pPr marL="571500" indent="-571500">
              <a:lnSpc>
                <a:spcPct val="120000"/>
              </a:lnSpc>
              <a:buFont typeface="Arial" panose="020B0604020202020204" pitchFamily="34" charset="0"/>
              <a:buChar char="•"/>
            </a:pPr>
            <a:r>
              <a:rPr lang="en-GB" sz="1800" dirty="0">
                <a:latin typeface="Arial" panose="020B0604020202020204" pitchFamily="34" charset="0"/>
                <a:cs typeface="Arial" panose="020B0604020202020204" pitchFamily="34" charset="0"/>
              </a:rPr>
              <a:t>Data collection, data entry</a:t>
            </a:r>
          </a:p>
          <a:p>
            <a:pPr marL="571500" indent="-571500">
              <a:lnSpc>
                <a:spcPct val="120000"/>
              </a:lnSpc>
              <a:buFont typeface="Arial" panose="020B0604020202020204" pitchFamily="34" charset="0"/>
              <a:buChar char="•"/>
            </a:pPr>
            <a:r>
              <a:rPr lang="en-GB" sz="1800" dirty="0">
                <a:latin typeface="Arial" panose="020B0604020202020204" pitchFamily="34" charset="0"/>
                <a:cs typeface="Arial" panose="020B0604020202020204" pitchFamily="34" charset="0"/>
              </a:rPr>
              <a:t>Discontinuation, withdrawal, completion</a:t>
            </a:r>
          </a:p>
          <a:p>
            <a:pPr marL="571500" indent="-571500">
              <a:lnSpc>
                <a:spcPct val="120000"/>
              </a:lnSpc>
              <a:buFont typeface="Arial" panose="020B0604020202020204" pitchFamily="34" charset="0"/>
              <a:buChar char="•"/>
            </a:pPr>
            <a:r>
              <a:rPr lang="en-GB" sz="1800" dirty="0">
                <a:latin typeface="Arial" panose="020B0604020202020204" pitchFamily="34" charset="0"/>
                <a:cs typeface="Arial" panose="020B0604020202020204" pitchFamily="34" charset="0"/>
              </a:rPr>
              <a:t>Protocol and GCP Breaches </a:t>
            </a:r>
          </a:p>
          <a:p>
            <a:endParaRPr lang="en-GB" sz="1800" b="1" dirty="0">
              <a:solidFill>
                <a:srgbClr val="007481"/>
              </a:solidFill>
              <a:latin typeface="Arial" panose="020B0604020202020204" pitchFamily="34" charset="0"/>
              <a:cs typeface="Arial" panose="020B0604020202020204" pitchFamily="34" charset="0"/>
            </a:endParaRPr>
          </a:p>
          <a:p>
            <a:endParaRPr lang="en-GB" sz="1800" b="1" dirty="0">
              <a:solidFill>
                <a:srgbClr val="007481"/>
              </a:solidFill>
              <a:latin typeface="Arial" panose="020B0604020202020204" pitchFamily="34" charset="0"/>
              <a:cs typeface="Arial" panose="020B0604020202020204" pitchFamily="34" charset="0"/>
            </a:endParaRPr>
          </a:p>
          <a:p>
            <a:r>
              <a:rPr lang="en-GB" sz="1800" b="1" dirty="0">
                <a:solidFill>
                  <a:srgbClr val="007481"/>
                </a:solidFill>
                <a:latin typeface="Arial" panose="020B0604020202020204" pitchFamily="34" charset="0"/>
                <a:cs typeface="Arial" panose="020B0604020202020204" pitchFamily="34" charset="0"/>
              </a:rPr>
              <a:t>This presentation is a summary to highlight key points for the SIV</a:t>
            </a:r>
          </a:p>
          <a:p>
            <a:endParaRPr lang="en-GB" sz="1800" b="1" dirty="0">
              <a:solidFill>
                <a:srgbClr val="007481"/>
              </a:solidFill>
              <a:latin typeface="Arial" panose="020B0604020202020204" pitchFamily="34" charset="0"/>
              <a:cs typeface="Arial" panose="020B0604020202020204" pitchFamily="34" charset="0"/>
            </a:endParaRPr>
          </a:p>
          <a:p>
            <a:r>
              <a:rPr lang="en-GB" sz="1800" b="1" dirty="0">
                <a:solidFill>
                  <a:srgbClr val="007481"/>
                </a:solidFill>
                <a:latin typeface="Arial" panose="020B0604020202020204" pitchFamily="34" charset="0"/>
                <a:cs typeface="Arial" panose="020B0604020202020204" pitchFamily="34" charset="0"/>
              </a:rPr>
              <a:t>Please view each individual presentation for more details</a:t>
            </a:r>
          </a:p>
          <a:p>
            <a:endParaRPr lang="en-GB" sz="1800" b="1" dirty="0">
              <a:solidFill>
                <a:srgbClr val="007481"/>
              </a:solidFill>
              <a:latin typeface="Arial" panose="020B0604020202020204" pitchFamily="34" charset="0"/>
              <a:cs typeface="Arial" panose="020B0604020202020204" pitchFamily="34" charset="0"/>
            </a:endParaRPr>
          </a:p>
          <a:p>
            <a:r>
              <a:rPr lang="en-GB" sz="1800" b="1" dirty="0">
                <a:solidFill>
                  <a:srgbClr val="007481"/>
                </a:solidFill>
                <a:latin typeface="Arial" panose="020B0604020202020204" pitchFamily="34" charset="0"/>
                <a:cs typeface="Arial" panose="020B0604020202020204" pitchFamily="34" charset="0"/>
              </a:rPr>
              <a:t>And record in your individual Trial Training Log (filed in ISF)</a:t>
            </a:r>
          </a:p>
          <a:p>
            <a:endParaRPr lang="en-GB" sz="1800" b="1" dirty="0">
              <a:solidFill>
                <a:srgbClr val="007481"/>
              </a:solidFill>
              <a:latin typeface="Arial" panose="020B0604020202020204" pitchFamily="34" charset="0"/>
              <a:cs typeface="Arial" panose="020B0604020202020204" pitchFamily="34" charset="0"/>
            </a:endParaRPr>
          </a:p>
          <a:p>
            <a:r>
              <a:rPr lang="en-GB" sz="1800" b="1" dirty="0">
                <a:solidFill>
                  <a:srgbClr val="007481"/>
                </a:solidFill>
                <a:latin typeface="Arial" panose="020B0604020202020204" pitchFamily="34" charset="0"/>
                <a:cs typeface="Arial" panose="020B0604020202020204" pitchFamily="34" charset="0"/>
              </a:rPr>
              <a:t>Contact the Trial Manager if you have any queries </a:t>
            </a:r>
            <a:r>
              <a:rPr lang="en-GB" sz="1800" dirty="0">
                <a:latin typeface="Arial" panose="020B0604020202020204" pitchFamily="34" charset="0"/>
                <a:cs typeface="Arial" panose="020B0604020202020204" pitchFamily="34" charset="0"/>
                <a:hlinkClick r:id="rId4"/>
              </a:rPr>
              <a:t>Great-2-TM@dundee.ac.uk</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10650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80</a:t>
            </a:fld>
            <a:endParaRPr lang="en-GB"/>
          </a:p>
        </p:txBody>
      </p:sp>
      <p:sp>
        <p:nvSpPr>
          <p:cNvPr id="4" name="TextBox 3">
            <a:extLst>
              <a:ext uri="{FF2B5EF4-FFF2-40B4-BE49-F238E27FC236}">
                <a16:creationId xmlns:a16="http://schemas.microsoft.com/office/drawing/2014/main" id="{DCFEFE37-12D8-F15B-409A-D588A86DC06C}"/>
              </a:ext>
            </a:extLst>
          </p:cNvPr>
          <p:cNvSpPr txBox="1"/>
          <p:nvPr/>
        </p:nvSpPr>
        <p:spPr>
          <a:xfrm>
            <a:off x="633046" y="586154"/>
            <a:ext cx="10957169" cy="3693319"/>
          </a:xfrm>
          <a:prstGeom prst="rect">
            <a:avLst/>
          </a:prstGeom>
          <a:noFill/>
        </p:spPr>
        <p:txBody>
          <a:bodyPr wrap="square" rtlCol="0">
            <a:spAutoFit/>
          </a:bodyPr>
          <a:lstStyle/>
          <a:p>
            <a:pPr>
              <a:lnSpc>
                <a:spcPct val="150000"/>
              </a:lnSpc>
            </a:pPr>
            <a:r>
              <a:rPr lang="en-GB" sz="2000" b="1" dirty="0">
                <a:solidFill>
                  <a:srgbClr val="007481"/>
                </a:solidFill>
                <a:latin typeface="Arial" panose="020B0604020202020204" pitchFamily="34" charset="0"/>
                <a:cs typeface="Arial" panose="020B0604020202020204" pitchFamily="34" charset="0"/>
              </a:rPr>
              <a:t>Are breaches always serious?</a:t>
            </a:r>
          </a:p>
          <a:p>
            <a:endParaRPr lang="en-GB" sz="2000" dirty="0">
              <a:latin typeface="Arial" panose="020B0604020202020204" pitchFamily="34" charset="0"/>
              <a:cs typeface="Arial" panose="020B0604020202020204" pitchFamily="34" charset="0"/>
            </a:endParaRPr>
          </a:p>
          <a:p>
            <a:pPr lvl="2">
              <a:spcAft>
                <a:spcPts val="1200"/>
              </a:spcAft>
            </a:pPr>
            <a:r>
              <a:rPr lang="en-GB" dirty="0">
                <a:latin typeface="Arial" panose="020B0604020202020204" pitchFamily="34" charset="0"/>
                <a:cs typeface="Arial" panose="020B0604020202020204" pitchFamily="34" charset="0"/>
              </a:rPr>
              <a:t>No.</a:t>
            </a:r>
          </a:p>
          <a:p>
            <a:pPr marL="285750" indent="-28575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The majority are technical breaches that do not result in harm to the trial participants or significantly affect the scientific value of the reported results</a:t>
            </a:r>
          </a:p>
          <a:p>
            <a:pPr marL="285750" indent="-28575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But…several non-serious breaches can become one Serious Breach as collectively they do have a detrimental impact</a:t>
            </a:r>
          </a:p>
          <a:p>
            <a:pPr marL="285750" indent="-28575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Therefore ALL must be reported to Sponsor &amp; to </a:t>
            </a:r>
            <a:r>
              <a:rPr lang="en-GB" dirty="0">
                <a:latin typeface="Arial" panose="020B0604020202020204" pitchFamily="34" charset="0"/>
                <a:cs typeface="Arial" panose="020B0604020202020204" pitchFamily="34" charset="0"/>
                <a:hlinkClick r:id="rId4"/>
              </a:rPr>
              <a:t>great-2-tm@dundee.ac.uk</a:t>
            </a:r>
            <a:r>
              <a:rPr lang="en-GB" dirty="0">
                <a:latin typeface="Arial" panose="020B0604020202020204" pitchFamily="34" charset="0"/>
                <a:cs typeface="Arial" panose="020B0604020202020204" pitchFamily="34" charset="0"/>
              </a:rPr>
              <a:t> and documented on the Breach Log</a:t>
            </a:r>
          </a:p>
          <a:p>
            <a:pPr marL="285750" indent="-28575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If you are unsure, report anyway</a:t>
            </a:r>
          </a:p>
        </p:txBody>
      </p:sp>
    </p:spTree>
    <p:extLst>
      <p:ext uri="{BB962C8B-B14F-4D97-AF65-F5344CB8AC3E}">
        <p14:creationId xmlns:p14="http://schemas.microsoft.com/office/powerpoint/2010/main" val="3809145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81</a:t>
            </a:fld>
            <a:endParaRPr lang="en-GB"/>
          </a:p>
        </p:txBody>
      </p:sp>
      <p:sp>
        <p:nvSpPr>
          <p:cNvPr id="8" name="Title 1">
            <a:extLst>
              <a:ext uri="{FF2B5EF4-FFF2-40B4-BE49-F238E27FC236}">
                <a16:creationId xmlns:a16="http://schemas.microsoft.com/office/drawing/2014/main" id="{8C055549-5DD9-4C66-85CD-C97B74304643}"/>
              </a:ext>
            </a:extLst>
          </p:cNvPr>
          <p:cNvSpPr txBox="1">
            <a:spLocks/>
          </p:cNvSpPr>
          <p:nvPr/>
        </p:nvSpPr>
        <p:spPr>
          <a:xfrm>
            <a:off x="552449" y="207961"/>
            <a:ext cx="10325274" cy="5683097"/>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solidFill>
                  <a:srgbClr val="007481"/>
                </a:solidFill>
                <a:latin typeface="Arial" panose="020B0604020202020204" pitchFamily="34" charset="0"/>
                <a:cs typeface="Arial" panose="020B0604020202020204" pitchFamily="34" charset="0"/>
              </a:rPr>
            </a:br>
            <a:r>
              <a:rPr lang="en-GB" sz="3600" b="1" dirty="0">
                <a:solidFill>
                  <a:srgbClr val="007481"/>
                </a:solidFill>
                <a:latin typeface="Arial" panose="020B0604020202020204" pitchFamily="34" charset="0"/>
                <a:cs typeface="Arial" panose="020B0604020202020204" pitchFamily="34" charset="0"/>
              </a:rPr>
              <a:t>Documents required for site activation:</a:t>
            </a:r>
          </a:p>
          <a:p>
            <a:endParaRPr lang="en-GB" sz="3600" b="1" dirty="0">
              <a:solidFill>
                <a:srgbClr val="007481"/>
              </a:solidFill>
              <a:latin typeface="Arial" panose="020B0604020202020204" pitchFamily="34" charset="0"/>
              <a:cs typeface="Arial" panose="020B0604020202020204" pitchFamily="34" charset="0"/>
            </a:endParaRPr>
          </a:p>
          <a:p>
            <a:pPr marL="571500" indent="-571500">
              <a:lnSpc>
                <a:spcPct val="120000"/>
              </a:lnSpc>
              <a:buFont typeface="Arial" panose="020B0604020202020204" pitchFamily="34" charset="0"/>
              <a:buChar char="•"/>
            </a:pPr>
            <a:r>
              <a:rPr lang="en-GB" sz="2500" dirty="0">
                <a:latin typeface="Arial" panose="020B0604020202020204" pitchFamily="34" charset="0"/>
                <a:cs typeface="Arial" panose="020B0604020202020204" pitchFamily="34" charset="0"/>
              </a:rPr>
              <a:t>Delegation Log</a:t>
            </a:r>
          </a:p>
          <a:p>
            <a:pPr marL="571500" indent="-571500">
              <a:lnSpc>
                <a:spcPct val="120000"/>
              </a:lnSpc>
              <a:buFont typeface="Arial" panose="020B0604020202020204" pitchFamily="34" charset="0"/>
              <a:buChar char="•"/>
            </a:pPr>
            <a:r>
              <a:rPr lang="en-GB" sz="2500" dirty="0">
                <a:latin typeface="Arial" panose="020B0604020202020204" pitchFamily="34" charset="0"/>
                <a:cs typeface="Arial" panose="020B0604020202020204" pitchFamily="34" charset="0"/>
              </a:rPr>
              <a:t>Training Logs</a:t>
            </a:r>
          </a:p>
          <a:p>
            <a:pPr marL="571500" indent="-571500">
              <a:lnSpc>
                <a:spcPct val="120000"/>
              </a:lnSpc>
              <a:buFont typeface="Arial" panose="020B0604020202020204" pitchFamily="34" charset="0"/>
              <a:buChar char="•"/>
            </a:pPr>
            <a:r>
              <a:rPr lang="en-GB" sz="2500" dirty="0">
                <a:latin typeface="Arial" panose="020B0604020202020204" pitchFamily="34" charset="0"/>
                <a:cs typeface="Arial" panose="020B0604020202020204" pitchFamily="34" charset="0"/>
              </a:rPr>
              <a:t>IMP received at site </a:t>
            </a:r>
          </a:p>
          <a:p>
            <a:pPr marL="571500" indent="-571500">
              <a:lnSpc>
                <a:spcPct val="120000"/>
              </a:lnSpc>
              <a:buFont typeface="Arial" panose="020B0604020202020204" pitchFamily="34" charset="0"/>
              <a:buChar char="•"/>
            </a:pPr>
            <a:r>
              <a:rPr lang="en-GB" sz="2500" dirty="0">
                <a:latin typeface="Arial" panose="020B0604020202020204" pitchFamily="34" charset="0"/>
                <a:cs typeface="Arial" panose="020B0604020202020204" pitchFamily="34" charset="0"/>
              </a:rPr>
              <a:t>Lab packs received at site </a:t>
            </a:r>
          </a:p>
          <a:p>
            <a:pPr marL="571500" indent="-571500">
              <a:lnSpc>
                <a:spcPct val="120000"/>
              </a:lnSpc>
              <a:buFont typeface="Arial" panose="020B0604020202020204" pitchFamily="34" charset="0"/>
              <a:buChar char="•"/>
            </a:pPr>
            <a:r>
              <a:rPr lang="en-GB" sz="2500" dirty="0">
                <a:latin typeface="Arial" panose="020B0604020202020204" pitchFamily="34" charset="0"/>
                <a:cs typeface="Arial" panose="020B0604020202020204" pitchFamily="34" charset="0"/>
              </a:rPr>
              <a:t>Access to TRuST for delegated team members for randomisation </a:t>
            </a:r>
          </a:p>
          <a:p>
            <a:pPr marL="571500" indent="-571500">
              <a:lnSpc>
                <a:spcPct val="120000"/>
              </a:lnSpc>
              <a:buFont typeface="Arial" panose="020B0604020202020204" pitchFamily="34" charset="0"/>
              <a:buChar char="•"/>
            </a:pPr>
            <a:r>
              <a:rPr lang="en-GB" sz="2500" dirty="0">
                <a:latin typeface="Arial" panose="020B0604020202020204" pitchFamily="34" charset="0"/>
                <a:cs typeface="Arial" panose="020B0604020202020204" pitchFamily="34" charset="0"/>
              </a:rPr>
              <a:t>Access to </a:t>
            </a:r>
            <a:r>
              <a:rPr lang="en-GB" sz="2500" dirty="0" err="1">
                <a:latin typeface="Arial" panose="020B0604020202020204" pitchFamily="34" charset="0"/>
                <a:cs typeface="Arial" panose="020B0604020202020204" pitchFamily="34" charset="0"/>
              </a:rPr>
              <a:t>TRuST</a:t>
            </a:r>
            <a:r>
              <a:rPr lang="en-GB" sz="2500" dirty="0">
                <a:latin typeface="Arial" panose="020B0604020202020204" pitchFamily="34" charset="0"/>
                <a:cs typeface="Arial" panose="020B0604020202020204" pitchFamily="34" charset="0"/>
              </a:rPr>
              <a:t> for IMP release (pharmacy)</a:t>
            </a:r>
          </a:p>
          <a:p>
            <a:pPr marL="571500" indent="-571500">
              <a:lnSpc>
                <a:spcPct val="120000"/>
              </a:lnSpc>
              <a:buFont typeface="Arial" panose="020B0604020202020204" pitchFamily="34" charset="0"/>
              <a:buChar char="•"/>
            </a:pPr>
            <a:r>
              <a:rPr lang="en-GB" sz="2500" dirty="0">
                <a:latin typeface="Arial" panose="020B0604020202020204" pitchFamily="34" charset="0"/>
                <a:cs typeface="Arial" panose="020B0604020202020204" pitchFamily="34" charset="0"/>
              </a:rPr>
              <a:t>PI trained &amp; have access to unblinding on </a:t>
            </a:r>
            <a:r>
              <a:rPr lang="en-GB" sz="2500" dirty="0" err="1">
                <a:latin typeface="Arial" panose="020B0604020202020204" pitchFamily="34" charset="0"/>
                <a:cs typeface="Arial" panose="020B0604020202020204" pitchFamily="34" charset="0"/>
              </a:rPr>
              <a:t>TRuST</a:t>
            </a:r>
            <a:r>
              <a:rPr lang="en-GB" sz="2500" dirty="0">
                <a:latin typeface="Arial" panose="020B0604020202020204" pitchFamily="34" charset="0"/>
                <a:cs typeface="Arial" panose="020B0604020202020204" pitchFamily="34" charset="0"/>
              </a:rPr>
              <a:t> </a:t>
            </a:r>
          </a:p>
          <a:p>
            <a:pPr marL="571500" indent="-571500">
              <a:lnSpc>
                <a:spcPct val="120000"/>
              </a:lnSpc>
              <a:buFont typeface="Arial" panose="020B0604020202020204" pitchFamily="34" charset="0"/>
              <a:buChar char="•"/>
            </a:pPr>
            <a:r>
              <a:rPr lang="en-GB" sz="2500" dirty="0">
                <a:latin typeface="Arial" panose="020B0604020202020204" pitchFamily="34" charset="0"/>
                <a:cs typeface="Arial" panose="020B0604020202020204" pitchFamily="34" charset="0"/>
              </a:rPr>
              <a:t>At least one team member trained and have access to Castor</a:t>
            </a:r>
          </a:p>
          <a:p>
            <a:pPr marL="571500" indent="-571500">
              <a:lnSpc>
                <a:spcPct val="120000"/>
              </a:lnSpc>
              <a:buFont typeface="Arial" panose="020B0604020202020204" pitchFamily="34" charset="0"/>
              <a:buChar char="•"/>
            </a:pPr>
            <a:r>
              <a:rPr lang="en-GB" sz="2500" dirty="0">
                <a:latin typeface="Arial" panose="020B0604020202020204" pitchFamily="34" charset="0"/>
                <a:cs typeface="Arial" panose="020B0604020202020204" pitchFamily="34" charset="0"/>
              </a:rPr>
              <a:t>At least PI trained &amp; have login details for the PV database</a:t>
            </a:r>
          </a:p>
          <a:p>
            <a:endParaRPr lang="en-GB" sz="3200" b="1" dirty="0">
              <a:solidFill>
                <a:srgbClr val="007481"/>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GB" sz="3200" b="1" dirty="0">
              <a:solidFill>
                <a:srgbClr val="007481"/>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GB" sz="3200" b="1" dirty="0">
              <a:solidFill>
                <a:srgbClr val="00748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75987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A2CD732-BA59-4CFA-9C33-B9EDFF438FD6}"/>
              </a:ext>
            </a:extLst>
          </p:cNvPr>
          <p:cNvSpPr>
            <a:spLocks noGrp="1"/>
          </p:cNvSpPr>
          <p:nvPr>
            <p:ph type="subTitle" idx="1"/>
          </p:nvPr>
        </p:nvSpPr>
        <p:spPr>
          <a:xfrm>
            <a:off x="1524000" y="2688493"/>
            <a:ext cx="9144000" cy="3047144"/>
          </a:xfrm>
        </p:spPr>
        <p:txBody>
          <a:bodyPr>
            <a:normAutofit/>
          </a:bodyPr>
          <a:lstStyle/>
          <a:p>
            <a:pPr>
              <a:lnSpc>
                <a:spcPct val="115000"/>
              </a:lnSpc>
              <a:spcAft>
                <a:spcPts val="600"/>
              </a:spcAft>
            </a:pPr>
            <a:r>
              <a:rPr lang="en-GB" sz="1800" b="1" dirty="0" err="1">
                <a:effectLst/>
                <a:latin typeface="Arial" panose="020B0604020202020204" pitchFamily="34" charset="0"/>
                <a:ea typeface="Calibri" panose="020F0502020204030204" pitchFamily="34" charset="0"/>
                <a:cs typeface="Arial" panose="020B0604020202020204" pitchFamily="34" charset="0"/>
              </a:rPr>
              <a:t>GR</a:t>
            </a:r>
            <a:r>
              <a:rPr lang="en-GB" sz="1800" dirty="0" err="1">
                <a:effectLst/>
                <a:latin typeface="Arial" panose="020B0604020202020204" pitchFamily="34" charset="0"/>
                <a:ea typeface="Calibri" panose="020F0502020204030204" pitchFamily="34" charset="0"/>
                <a:cs typeface="Arial" panose="020B0604020202020204" pitchFamily="34" charset="0"/>
              </a:rPr>
              <a:t>emubamab</a:t>
            </a:r>
            <a:r>
              <a:rPr lang="en-GB" sz="1800" dirty="0">
                <a:effectLst/>
                <a:latin typeface="Arial" panose="020B0604020202020204" pitchFamily="34" charset="0"/>
                <a:ea typeface="Calibri" panose="020F0502020204030204" pitchFamily="34" charset="0"/>
                <a:cs typeface="Arial" panose="020B0604020202020204" pitchFamily="34" charset="0"/>
              </a:rPr>
              <a:t> </a:t>
            </a:r>
            <a:r>
              <a:rPr lang="en-GB" sz="1800" b="1" dirty="0" err="1">
                <a:effectLst/>
                <a:latin typeface="Arial" panose="020B0604020202020204" pitchFamily="34" charset="0"/>
                <a:ea typeface="Calibri" panose="020F0502020204030204" pitchFamily="34" charset="0"/>
                <a:cs typeface="Arial" panose="020B0604020202020204" pitchFamily="34" charset="0"/>
              </a:rPr>
              <a:t>E</a:t>
            </a:r>
            <a:r>
              <a:rPr lang="en-GB" sz="1800" dirty="0" err="1">
                <a:effectLst/>
                <a:latin typeface="Arial" panose="020B0604020202020204" pitchFamily="34" charset="0"/>
                <a:ea typeface="Calibri" panose="020F0502020204030204" pitchFamily="34" charset="0"/>
                <a:cs typeface="Arial" panose="020B0604020202020204" pitchFamily="34" charset="0"/>
              </a:rPr>
              <a:t>r</a:t>
            </a:r>
            <a:r>
              <a:rPr lang="en-GB" sz="1800" b="1" dirty="0" err="1">
                <a:effectLst/>
                <a:latin typeface="Arial" panose="020B0604020202020204" pitchFamily="34" charset="0"/>
                <a:ea typeface="Calibri" panose="020F0502020204030204" pitchFamily="34" charset="0"/>
                <a:cs typeface="Arial" panose="020B0604020202020204" pitchFamily="34" charset="0"/>
              </a:rPr>
              <a:t>A</a:t>
            </a:r>
            <a:r>
              <a:rPr lang="en-GB" sz="1800" dirty="0" err="1">
                <a:effectLst/>
                <a:latin typeface="Arial" panose="020B0604020202020204" pitchFamily="34" charset="0"/>
                <a:ea typeface="Calibri" panose="020F0502020204030204" pitchFamily="34" charset="0"/>
                <a:cs typeface="Arial" panose="020B0604020202020204" pitchFamily="34" charset="0"/>
              </a:rPr>
              <a:t>dication</a:t>
            </a:r>
            <a:r>
              <a:rPr lang="en-GB" sz="1800" dirty="0">
                <a:effectLst/>
                <a:latin typeface="Arial" panose="020B0604020202020204" pitchFamily="34" charset="0"/>
                <a:ea typeface="Calibri" panose="020F0502020204030204" pitchFamily="34" charset="0"/>
                <a:cs typeface="Arial" panose="020B0604020202020204" pitchFamily="34" charset="0"/>
              </a:rPr>
              <a:t> </a:t>
            </a:r>
            <a:r>
              <a:rPr lang="en-GB" sz="1800" b="1" dirty="0">
                <a:effectLst/>
                <a:latin typeface="Arial" panose="020B0604020202020204" pitchFamily="34" charset="0"/>
                <a:ea typeface="Calibri" panose="020F0502020204030204" pitchFamily="34" charset="0"/>
                <a:cs typeface="Arial" panose="020B0604020202020204" pitchFamily="34" charset="0"/>
              </a:rPr>
              <a:t>T</a:t>
            </a:r>
            <a:r>
              <a:rPr lang="en-GB" sz="1800" dirty="0">
                <a:effectLst/>
                <a:latin typeface="Arial" panose="020B0604020202020204" pitchFamily="34" charset="0"/>
                <a:ea typeface="Calibri" panose="020F0502020204030204" pitchFamily="34" charset="0"/>
                <a:cs typeface="Arial" panose="020B0604020202020204" pitchFamily="34" charset="0"/>
              </a:rPr>
              <a:t>rial (GREAT-2)</a:t>
            </a:r>
          </a:p>
          <a:p>
            <a:pPr>
              <a:lnSpc>
                <a:spcPct val="115000"/>
              </a:lnSpc>
              <a:spcAft>
                <a:spcPts val="600"/>
              </a:spcAft>
            </a:pPr>
            <a:r>
              <a:rPr lang="en-GB" sz="1800" dirty="0">
                <a:effectLst/>
                <a:latin typeface="Arial" panose="020B0604020202020204" pitchFamily="34" charset="0"/>
                <a:ea typeface="Calibri" panose="020F0502020204030204" pitchFamily="34" charset="0"/>
                <a:cs typeface="Arial" panose="020B0604020202020204" pitchFamily="34" charset="0"/>
              </a:rPr>
              <a:t>A phase 2 trial of Gremubamab compared to placebo in participants with bronchiectasis and chronic </a:t>
            </a:r>
            <a:r>
              <a:rPr lang="en-GB" sz="1800" i="1" dirty="0">
                <a:effectLst/>
                <a:latin typeface="Arial" panose="020B0604020202020204" pitchFamily="34" charset="0"/>
                <a:ea typeface="Calibri" panose="020F0502020204030204" pitchFamily="34" charset="0"/>
                <a:cs typeface="Arial" panose="020B0604020202020204" pitchFamily="34" charset="0"/>
              </a:rPr>
              <a:t>Pseudomonas aeruginosa</a:t>
            </a:r>
            <a:r>
              <a:rPr lang="en-GB" sz="1800" dirty="0">
                <a:effectLst/>
                <a:latin typeface="Arial" panose="020B0604020202020204" pitchFamily="34" charset="0"/>
                <a:ea typeface="Calibri" panose="020F0502020204030204" pitchFamily="34" charset="0"/>
                <a:cs typeface="Arial" panose="020B0604020202020204" pitchFamily="34" charset="0"/>
              </a:rPr>
              <a:t> infection</a:t>
            </a:r>
            <a:r>
              <a:rPr lang="en-GB" sz="1800" i="1"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600"/>
              </a:spcAft>
            </a:pPr>
            <a:r>
              <a:rPr lang="en-GB" sz="1800" b="0" i="0" u="none" strike="noStrike" baseline="0" dirty="0">
                <a:solidFill>
                  <a:srgbClr val="000000"/>
                </a:solidFill>
                <a:latin typeface="Calibri" panose="020F0502020204030204" pitchFamily="34" charset="0"/>
              </a:rPr>
              <a:t>GREAT‐2 website </a:t>
            </a:r>
            <a:r>
              <a:rPr lang="en-GB" sz="1800" b="0" i="0" u="none" strike="noStrike" baseline="0" dirty="0">
                <a:solidFill>
                  <a:srgbClr val="0563C2"/>
                </a:solidFill>
                <a:latin typeface="Calibri" panose="020F0502020204030204" pitchFamily="34" charset="0"/>
              </a:rPr>
              <a:t>https://sites.dundee.ac.uk/great‐2/</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r>
              <a:rPr lang="en-GB" sz="1800" dirty="0"/>
              <a:t>CI: Professor James Chalmers, University of Dundee</a:t>
            </a:r>
          </a:p>
          <a:p>
            <a:r>
              <a:rPr lang="en-GB" sz="1800" dirty="0"/>
              <a:t>Trial Management: Tayside Clinical Trials Unit, University of Dundee: </a:t>
            </a:r>
            <a:r>
              <a:rPr lang="en-GB" sz="1800" dirty="0">
                <a:hlinkClick r:id="rId2"/>
              </a:rPr>
              <a:t>great-2-tm@dundee.ac.uk</a:t>
            </a:r>
            <a:r>
              <a:rPr lang="en-GB" sz="1800" dirty="0"/>
              <a:t> </a:t>
            </a:r>
          </a:p>
          <a:p>
            <a:r>
              <a:rPr lang="en-GB" sz="1800" dirty="0"/>
              <a:t>Sponsor: University of Dundee &amp; NHS Tayside</a:t>
            </a:r>
          </a:p>
        </p:txBody>
      </p:sp>
      <p:pic>
        <p:nvPicPr>
          <p:cNvPr id="5" name="Picture 4">
            <a:extLst>
              <a:ext uri="{FF2B5EF4-FFF2-40B4-BE49-F238E27FC236}">
                <a16:creationId xmlns:a16="http://schemas.microsoft.com/office/drawing/2014/main" id="{25D97F19-1B08-4B95-BCCA-004C62A360DC}"/>
              </a:ext>
            </a:extLst>
          </p:cNvPr>
          <p:cNvPicPr>
            <a:picLocks noChangeAspect="1"/>
          </p:cNvPicPr>
          <p:nvPr/>
        </p:nvPicPr>
        <p:blipFill>
          <a:blip r:embed="rId3"/>
          <a:stretch>
            <a:fillRect/>
          </a:stretch>
        </p:blipFill>
        <p:spPr>
          <a:xfrm>
            <a:off x="-12000" y="6116229"/>
            <a:ext cx="12204000" cy="704443"/>
          </a:xfrm>
          <a:prstGeom prst="rect">
            <a:avLst/>
          </a:prstGeom>
        </p:spPr>
      </p:pic>
      <p:sp>
        <p:nvSpPr>
          <p:cNvPr id="6" name="Slide Number Placeholder 5">
            <a:extLst>
              <a:ext uri="{FF2B5EF4-FFF2-40B4-BE49-F238E27FC236}">
                <a16:creationId xmlns:a16="http://schemas.microsoft.com/office/drawing/2014/main" id="{83788640-EEF7-466C-9813-970DB2D849DD}"/>
              </a:ext>
            </a:extLst>
          </p:cNvPr>
          <p:cNvSpPr>
            <a:spLocks noGrp="1"/>
          </p:cNvSpPr>
          <p:nvPr>
            <p:ph type="sldNum" sz="quarter" idx="12"/>
          </p:nvPr>
        </p:nvSpPr>
        <p:spPr/>
        <p:txBody>
          <a:bodyPr/>
          <a:lstStyle/>
          <a:p>
            <a:fld id="{8DC25873-D336-487A-A319-996D5E8BF626}" type="slidenum">
              <a:rPr lang="en-GB" smtClean="0"/>
              <a:t>82</a:t>
            </a:fld>
            <a:endParaRPr lang="en-GB"/>
          </a:p>
        </p:txBody>
      </p:sp>
      <p:pic>
        <p:nvPicPr>
          <p:cNvPr id="7" name="Picture 6" descr="Logo&#10;&#10;Description automatically generated">
            <a:extLst>
              <a:ext uri="{FF2B5EF4-FFF2-40B4-BE49-F238E27FC236}">
                <a16:creationId xmlns:a16="http://schemas.microsoft.com/office/drawing/2014/main" id="{F73F1ADD-6A35-EB8D-E844-269B7F3599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0600" y="700952"/>
            <a:ext cx="6358799" cy="1606949"/>
          </a:xfrm>
          <a:prstGeom prst="rect">
            <a:avLst/>
          </a:prstGeom>
        </p:spPr>
      </p:pic>
      <p:sp>
        <p:nvSpPr>
          <p:cNvPr id="2" name="Footer Placeholder 3">
            <a:extLst>
              <a:ext uri="{FF2B5EF4-FFF2-40B4-BE49-F238E27FC236}">
                <a16:creationId xmlns:a16="http://schemas.microsoft.com/office/drawing/2014/main" id="{9A72E959-8619-634F-B1C8-CCCA9031C85F}"/>
              </a:ext>
            </a:extLst>
          </p:cNvPr>
          <p:cNvSpPr>
            <a:spLocks noGrp="1"/>
          </p:cNvSpPr>
          <p:nvPr>
            <p:ph type="ftr" sz="quarter" idx="11"/>
          </p:nvPr>
        </p:nvSpPr>
        <p:spPr>
          <a:xfrm>
            <a:off x="7924800" y="136525"/>
            <a:ext cx="4114800" cy="365125"/>
          </a:xfrm>
        </p:spPr>
        <p:txBody>
          <a:bodyPr/>
          <a:lstStyle/>
          <a:p>
            <a:r>
              <a:rPr lang="en-GB" dirty="0">
                <a:solidFill>
                  <a:srgbClr val="898989"/>
                </a:solidFill>
              </a:rPr>
              <a:t>GREAT-2 SIV Presentation for AM08 V4 02-11-2023</a:t>
            </a:r>
          </a:p>
        </p:txBody>
      </p:sp>
    </p:spTree>
    <p:extLst>
      <p:ext uri="{BB962C8B-B14F-4D97-AF65-F5344CB8AC3E}">
        <p14:creationId xmlns:p14="http://schemas.microsoft.com/office/powerpoint/2010/main" val="470505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9BEC15-0333-4E8C-BA9A-39EA1ED2969D}"/>
              </a:ext>
            </a:extLst>
          </p:cNvPr>
          <p:cNvSpPr>
            <a:spLocks noGrp="1"/>
          </p:cNvSpPr>
          <p:nvPr>
            <p:ph type="ftr" sz="quarter" idx="11"/>
          </p:nvPr>
        </p:nvSpPr>
        <p:spPr/>
        <p:txBody>
          <a:bodyPr/>
          <a:lstStyle/>
          <a:p>
            <a:endParaRPr lang="en-GB" dirty="0"/>
          </a:p>
        </p:txBody>
      </p:sp>
      <p:pic>
        <p:nvPicPr>
          <p:cNvPr id="3" name="Picture 2">
            <a:extLst>
              <a:ext uri="{FF2B5EF4-FFF2-40B4-BE49-F238E27FC236}">
                <a16:creationId xmlns:a16="http://schemas.microsoft.com/office/drawing/2014/main" id="{22F9B217-BD1A-4AE0-AE67-687BD4090123}"/>
              </a:ext>
            </a:extLst>
          </p:cNvPr>
          <p:cNvPicPr>
            <a:picLocks noChangeAspect="1"/>
          </p:cNvPicPr>
          <p:nvPr/>
        </p:nvPicPr>
        <p:blipFill>
          <a:blip r:embed="rId3"/>
          <a:stretch>
            <a:fillRect/>
          </a:stretch>
        </p:blipFill>
        <p:spPr>
          <a:xfrm>
            <a:off x="-1" y="6149340"/>
            <a:ext cx="12204000" cy="704443"/>
          </a:xfrm>
          <a:prstGeom prst="rect">
            <a:avLst/>
          </a:prstGeom>
        </p:spPr>
      </p:pic>
      <p:sp>
        <p:nvSpPr>
          <p:cNvPr id="5" name="Slide Number Placeholder 4">
            <a:extLst>
              <a:ext uri="{FF2B5EF4-FFF2-40B4-BE49-F238E27FC236}">
                <a16:creationId xmlns:a16="http://schemas.microsoft.com/office/drawing/2014/main" id="{9F2B09F5-A5D7-4B87-AB58-BF8CF52E26C7}"/>
              </a:ext>
            </a:extLst>
          </p:cNvPr>
          <p:cNvSpPr>
            <a:spLocks noGrp="1"/>
          </p:cNvSpPr>
          <p:nvPr>
            <p:ph type="sldNum" sz="quarter" idx="12"/>
          </p:nvPr>
        </p:nvSpPr>
        <p:spPr/>
        <p:txBody>
          <a:bodyPr/>
          <a:lstStyle/>
          <a:p>
            <a:fld id="{8DC25873-D336-487A-A319-996D5E8BF626}" type="slidenum">
              <a:rPr lang="en-GB" smtClean="0"/>
              <a:t>9</a:t>
            </a:fld>
            <a:endParaRPr lang="en-GB"/>
          </a:p>
        </p:txBody>
      </p:sp>
      <p:sp>
        <p:nvSpPr>
          <p:cNvPr id="8" name="Title 1">
            <a:extLst>
              <a:ext uri="{FF2B5EF4-FFF2-40B4-BE49-F238E27FC236}">
                <a16:creationId xmlns:a16="http://schemas.microsoft.com/office/drawing/2014/main" id="{8C055549-5DD9-4C66-85CD-C97B74304643}"/>
              </a:ext>
            </a:extLst>
          </p:cNvPr>
          <p:cNvSpPr txBox="1">
            <a:spLocks/>
          </p:cNvSpPr>
          <p:nvPr/>
        </p:nvSpPr>
        <p:spPr>
          <a:xfrm>
            <a:off x="1524000" y="1122363"/>
            <a:ext cx="9144000" cy="2387600"/>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br>
              <a:rPr lang="en-GB" dirty="0"/>
            </a:br>
            <a:br>
              <a:rPr lang="en-GB" dirty="0">
                <a:solidFill>
                  <a:srgbClr val="007481"/>
                </a:solidFill>
                <a:latin typeface="Arial" panose="020B0604020202020204" pitchFamily="34" charset="0"/>
                <a:cs typeface="Arial" panose="020B0604020202020204" pitchFamily="34" charset="0"/>
              </a:rPr>
            </a:br>
            <a:r>
              <a:rPr lang="en-GB" sz="3600" b="1" dirty="0">
                <a:solidFill>
                  <a:srgbClr val="007481"/>
                </a:solidFill>
                <a:latin typeface="Arial" panose="020B0604020202020204" pitchFamily="34" charset="0"/>
                <a:cs typeface="Arial" panose="020B0604020202020204" pitchFamily="34" charset="0"/>
              </a:rPr>
              <a:t>Identifying Participants, Screening, Eligibility </a:t>
            </a:r>
          </a:p>
          <a:p>
            <a:br>
              <a:rPr lang="en-GB" dirty="0"/>
            </a:br>
            <a:endParaRPr lang="en-GB" dirty="0"/>
          </a:p>
        </p:txBody>
      </p:sp>
    </p:spTree>
    <p:extLst>
      <p:ext uri="{BB962C8B-B14F-4D97-AF65-F5344CB8AC3E}">
        <p14:creationId xmlns:p14="http://schemas.microsoft.com/office/powerpoint/2010/main" val="120686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1950</TotalTime>
  <Words>8955</Words>
  <Application>Microsoft Office PowerPoint</Application>
  <PresentationFormat>Widescreen</PresentationFormat>
  <Paragraphs>1284</Paragraphs>
  <Slides>82</Slides>
  <Notes>51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90" baseType="lpstr">
      <vt:lpstr>Arial</vt:lpstr>
      <vt:lpstr>Calibri</vt:lpstr>
      <vt:lpstr>Calibri Light</vt:lpstr>
      <vt:lpstr>Lato</vt:lpstr>
      <vt:lpstr>Symbol</vt:lpstr>
      <vt:lpstr>Times New Roman</vt:lpstr>
      <vt:lpstr>Office Theme</vt:lpstr>
      <vt:lpstr>Document</vt:lpstr>
      <vt:lpstr>GREAT-2 SIV training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 Tayside Randomisation System</vt:lpstr>
      <vt:lpstr>Randomisation: Blinding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BATMAN</dc:title>
  <dc:creator>Fiona McLaren-Neil (Staff)</dc:creator>
  <cp:lastModifiedBy>Gillian Martin (Staff)</cp:lastModifiedBy>
  <cp:revision>74</cp:revision>
  <dcterms:created xsi:type="dcterms:W3CDTF">2021-09-21T07:24:36Z</dcterms:created>
  <dcterms:modified xsi:type="dcterms:W3CDTF">2023-11-22T15:03:56Z</dcterms:modified>
</cp:coreProperties>
</file>