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82" r:id="rId4"/>
    <p:sldId id="269" r:id="rId5"/>
    <p:sldId id="270" r:id="rId6"/>
    <p:sldId id="283" r:id="rId7"/>
    <p:sldId id="273" r:id="rId8"/>
    <p:sldId id="272" r:id="rId9"/>
    <p:sldId id="284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288" autoAdjust="0"/>
    <p:restoredTop sz="94915" autoAdjust="0"/>
  </p:normalViewPr>
  <p:slideViewPr>
    <p:cSldViewPr snapToGrid="0">
      <p:cViewPr varScale="1">
        <p:scale>
          <a:sx n="71" d="100"/>
          <a:sy n="71" d="100"/>
        </p:scale>
        <p:origin x="43" y="3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0781F-5B89-4474-B80F-5CBE5DC1EB53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84408-E3AA-42EE-BDD0-AA0EAC6E04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34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61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a physician considers that it is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To permit unblinding in the event of a medical emergency</a:t>
            </a:r>
            <a:endParaRPr lang="en-GB" dirty="0"/>
          </a:p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possible to participant will remain in the trial and continue trial procedures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4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7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/>
              <a:t>IMP for this trial is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1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CTP at each site </a:t>
            </a:r>
          </a:p>
          <a:p>
            <a:r>
              <a:rPr lang="en-GB" sz="1200" dirty="0"/>
              <a:t>Each shipment will be accompanied by a </a:t>
            </a:r>
          </a:p>
          <a:p>
            <a:r>
              <a:rPr lang="en-GB" sz="1200" dirty="0"/>
              <a:t>To confirm delivery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80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482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GB" sz="1200" dirty="0"/>
              <a:t>the day it is to be delivered to the ward</a:t>
            </a:r>
          </a:p>
          <a:p>
            <a:endParaRPr lang="en-GB" dirty="0"/>
          </a:p>
          <a:p>
            <a:r>
              <a:rPr lang="en-GB" sz="1200" dirty="0"/>
              <a:t>if they are moved to a different ward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678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476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GB" sz="1200" dirty="0"/>
              <a:t>the day it is to be delivered to the ward</a:t>
            </a:r>
          </a:p>
          <a:p>
            <a:endParaRPr lang="en-GB" dirty="0"/>
          </a:p>
          <a:p>
            <a:r>
              <a:rPr lang="en-GB" sz="1200" dirty="0"/>
              <a:t>if they are moved to a different ward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7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GB" sz="1200" dirty="0"/>
              <a:t>the day it is to be delivered to the ward</a:t>
            </a:r>
          </a:p>
          <a:p>
            <a:endParaRPr lang="en-GB" dirty="0"/>
          </a:p>
          <a:p>
            <a:r>
              <a:rPr lang="en-GB" sz="1200" dirty="0"/>
              <a:t>if they are moved to a different ward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61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84408-E3AA-42EE-BDD0-AA0EAC6E04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60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C9B1A-2002-4330-A482-B80B723332D4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42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09ED8-1BB5-4187-9B07-FAF72AE82154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9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426C-0464-4036-8D01-9C2A3666707B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32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37AFE-75C6-4013-86B1-51DB23E80B4B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52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6774D-540F-4F46-81A6-1681CD7F6336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8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8EDF5-4608-45EF-8ECF-9CB8AE7ACB86}" type="datetime1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828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DC0F-51A9-4ECC-B918-CD698F2814DD}" type="datetime1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14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CB2FD-29D5-4B5E-A92F-FA17D04A2F10}" type="datetime1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38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AEB9-B8AA-48E8-8D6B-3F2FE1606372}" type="datetime1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2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52FCC-8C7D-4628-B8A6-F9631A56184F}" type="datetime1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02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E90F7-4151-49B3-81B8-432086427B8F}" type="datetime1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19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3342-5B41-4A93-A071-96B17EED379B}" type="datetime1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STOP-COVID19 TRIAL TRAINING IMP MANAGEMENT V3 22-10-20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DB6E-7CF8-4557-9BA9-F996350DE7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11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CSUK-ShipmentRequests@sharpclinica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tiff"/><Relationship Id="rId5" Type="http://schemas.openxmlformats.org/officeDocument/2006/relationships/image" Target="../media/image2.tiff"/><Relationship Id="rId4" Type="http://schemas.openxmlformats.org/officeDocument/2006/relationships/hyperlink" Target="mailto:stop-covid19@dundee.ac.u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1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FC0184-C009-FB4C-9DEE-BF1B1F26B20E}"/>
              </a:ext>
            </a:extLst>
          </p:cNvPr>
          <p:cNvSpPr txBox="1"/>
          <p:nvPr/>
        </p:nvSpPr>
        <p:spPr>
          <a:xfrm>
            <a:off x="1244600" y="3892272"/>
            <a:ext cx="970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00747E"/>
                </a:solidFill>
                <a:latin typeface="+mj-lt"/>
              </a:rPr>
              <a:t>IMP </a:t>
            </a:r>
            <a:r>
              <a:rPr lang="en-GB" sz="6600" b="1" dirty="0" smtClean="0">
                <a:solidFill>
                  <a:srgbClr val="00747E"/>
                </a:solidFill>
                <a:latin typeface="+mj-lt"/>
              </a:rPr>
              <a:t>Management</a:t>
            </a:r>
          </a:p>
          <a:p>
            <a:pPr algn="ctr"/>
            <a:r>
              <a:rPr lang="en-US" sz="2400" b="1" dirty="0" smtClean="0">
                <a:solidFill>
                  <a:srgbClr val="00747E"/>
                </a:solidFill>
                <a:latin typeface="+mj-lt"/>
              </a:rPr>
              <a:t>V3 22-10-20</a:t>
            </a:r>
            <a:endParaRPr lang="en-GB" sz="2400" b="1" dirty="0">
              <a:solidFill>
                <a:srgbClr val="00747E"/>
              </a:solidFill>
              <a:latin typeface="+mj-lt"/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04261522-56D0-D54B-88B2-47B113150551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EC4FBF-8FD2-3846-B9FD-6FBD58947F1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0" name="Footer Placeholder 1">
            <a:extLst>
              <a:ext uri="{FF2B5EF4-FFF2-40B4-BE49-F238E27FC236}">
                <a16:creationId xmlns="" xmlns:a16="http://schemas.microsoft.com/office/drawing/2014/main" id="{4E7EA687-9E32-B44E-87D1-4C269C96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28C3910-CE9C-574C-9DC9-4D465CCAD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20" y="1819449"/>
            <a:ext cx="7604760" cy="18394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13BFC44-8498-AC4E-AA63-81C125FF0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36EAF6E-B9D0-6046-9F52-43622B92A0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3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5517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IMP Returns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66912" y="1000213"/>
            <a:ext cx="11023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Participants discharged from hospital will be provided with the remainder of the IMP and instructions to complete 28 days treatment: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Participants will be given a stamped addressed envelope to post back returns.</a:t>
            </a:r>
            <a:endParaRPr lang="en-GB" sz="2400" dirty="0" smtClean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Diary </a:t>
            </a:r>
            <a:r>
              <a:rPr lang="en-GB" sz="2400" dirty="0"/>
              <a:t>details </a:t>
            </a:r>
            <a:r>
              <a:rPr lang="en-GB" sz="2400" dirty="0" smtClean="0"/>
              <a:t>instructions for participants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Returns should be handled as per local infection control policy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IMP </a:t>
            </a:r>
            <a:r>
              <a:rPr lang="en-GB" sz="2400" dirty="0"/>
              <a:t>returned to Clinical Trial Pharmacy </a:t>
            </a:r>
            <a:r>
              <a:rPr lang="en-GB" sz="2400" dirty="0" smtClean="0"/>
              <a:t>should be counted and entered on Accountability Log.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/>
              <a:t>IMP will be disposed </a:t>
            </a:r>
            <a:r>
              <a:rPr lang="en-GB" sz="2400" dirty="0"/>
              <a:t>of following local disposal </a:t>
            </a:r>
            <a:r>
              <a:rPr lang="en-GB" sz="2400" dirty="0" smtClean="0"/>
              <a:t>policy and recorded on Disposal Form. </a:t>
            </a:r>
            <a:r>
              <a:rPr lang="en-GB" sz="2400" dirty="0"/>
              <a:t>This does not require further approval from Sponsor.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 copy of the local disposal/destruction policy </a:t>
            </a:r>
            <a:r>
              <a:rPr lang="en-GB" sz="2400" dirty="0" smtClean="0"/>
              <a:t>should be filed in the PSF (or file note to location).</a:t>
            </a:r>
            <a:endParaRPr lang="en-GB" sz="2400" dirty="0"/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50BB6FBF-FBEE-0146-8AA8-88E39DC5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15C0105-0885-D940-A8E5-C2E3A8F39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F8B9873-7784-B048-B7FA-37F7B8DF8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01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25517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Emergency </a:t>
            </a:r>
            <a:r>
              <a:rPr lang="en-GB" sz="4400" b="1" dirty="0" err="1">
                <a:solidFill>
                  <a:srgbClr val="00747E"/>
                </a:solidFill>
                <a:latin typeface="+mj-lt"/>
              </a:rPr>
              <a:t>unblinding</a:t>
            </a:r>
            <a:endParaRPr lang="en-GB" sz="4400" b="1" dirty="0">
              <a:solidFill>
                <a:srgbClr val="00747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11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4200" y="1468513"/>
            <a:ext cx="11023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Unblinding is only carried out where necessary for clinical safety: 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If required, the clinician should contact the local PI or delegate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PI or delegate will perform unblinding: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Log-in to access 24-hour </a:t>
            </a:r>
            <a:r>
              <a:rPr lang="en-GB" sz="2400" dirty="0" err="1"/>
              <a:t>TRuST</a:t>
            </a:r>
            <a:r>
              <a:rPr lang="en-GB" sz="2400" dirty="0"/>
              <a:t> unblinding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Complete &amp; sign an unblinding </a:t>
            </a:r>
            <a:r>
              <a:rPr lang="en-GB" sz="2400" dirty="0" smtClean="0"/>
              <a:t>form</a:t>
            </a:r>
            <a:endParaRPr lang="en-GB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PI </a:t>
            </a:r>
            <a:r>
              <a:rPr lang="en-GB" sz="2800" dirty="0"/>
              <a:t>is responsible for ensuring that anyone delegated to this role has sufficient training &amp; instructions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Clinician will decide whether participant remains on IMP.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Emergency unblinding training slide </a:t>
            </a:r>
            <a:r>
              <a:rPr lang="en-GB" sz="2800" dirty="0" smtClean="0"/>
              <a:t>set </a:t>
            </a:r>
            <a:r>
              <a:rPr lang="en-GB" sz="2800" dirty="0"/>
              <a:t>provides details.</a:t>
            </a:r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4ACF2BB7-3AF1-B54D-8D82-0CC5E1950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52C1F45-98E6-4B4A-B2F9-8FFE4A4DE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EDAB008-907F-F64D-B894-C4F624505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9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0570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Emergency recall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12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9867" y="1750909"/>
            <a:ext cx="11023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May be initiated by </a:t>
            </a:r>
            <a:r>
              <a:rPr lang="en-GB" sz="2800" dirty="0" smtClean="0"/>
              <a:t>Sponsor, </a:t>
            </a:r>
            <a:r>
              <a:rPr lang="en-GB" sz="2800" dirty="0" err="1" smtClean="0"/>
              <a:t>Insmed</a:t>
            </a:r>
            <a:r>
              <a:rPr lang="en-GB" sz="2800" dirty="0" smtClean="0"/>
              <a:t> </a:t>
            </a:r>
            <a:r>
              <a:rPr lang="en-GB" sz="2800" dirty="0"/>
              <a:t>or Sharp Clinical Services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Clinical Trial Pharmacies, Principal Investigators, Research Team Staff and the Chief Investigator will be alerted by email</a:t>
            </a:r>
            <a:br>
              <a:rPr lang="en-GB" sz="2800" dirty="0"/>
            </a:br>
            <a:r>
              <a:rPr lang="en-GB" sz="2800" dirty="0"/>
              <a:t>detailing required action: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For CTP stock, for example IMP disposal, quarantine or return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For participants in possession of the recalled IMP.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="" xmlns:a16="http://schemas.microsoft.com/office/drawing/2014/main" id="{7FD9DDDD-930A-DD47-B317-62AC03EF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F24A5F9-2D95-E440-AC7A-6A1577A56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45009CCF-14B9-C64E-8345-631A95A3D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8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2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84199" y="3886766"/>
            <a:ext cx="11023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Brensocatib</a:t>
            </a:r>
            <a:r>
              <a:rPr lang="en-GB" sz="2800" dirty="0"/>
              <a:t> (INS 1007) or Placebo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Supplied by </a:t>
            </a:r>
            <a:r>
              <a:rPr lang="en-GB" sz="2800" dirty="0" err="1"/>
              <a:t>Insmed</a:t>
            </a:r>
            <a:endParaRPr lang="en-GB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25mg tablets supplied in bottles of 35 tablets, clinical trial </a:t>
            </a:r>
            <a:r>
              <a:rPr lang="en-GB" sz="2800" dirty="0" smtClean="0"/>
              <a:t>label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281" y="859355"/>
            <a:ext cx="7861118" cy="2820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161E78-F78A-6F42-BF0C-7A2318DB49CB}"/>
              </a:ext>
            </a:extLst>
          </p:cNvPr>
          <p:cNvSpPr txBox="1"/>
          <p:nvPr/>
        </p:nvSpPr>
        <p:spPr>
          <a:xfrm>
            <a:off x="0" y="159872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00747E"/>
                </a:solidFill>
              </a:rPr>
              <a:t>IMP</a:t>
            </a:r>
          </a:p>
        </p:txBody>
      </p:sp>
      <p:sp>
        <p:nvSpPr>
          <p:cNvPr id="32" name="Footer Placeholder 1">
            <a:extLst>
              <a:ext uri="{FF2B5EF4-FFF2-40B4-BE49-F238E27FC236}">
                <a16:creationId xmlns="" xmlns:a16="http://schemas.microsoft.com/office/drawing/2014/main" id="{04DAE31F-A59B-2144-AE1B-3CCA82969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294A556-4AF1-0E4E-AE3D-0C8FFC95C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D7579ED-347F-4745-8189-F8522A7EB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2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948427EA-3690-44C5-847F-34A2E956A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88205"/>
            <a:ext cx="12191999" cy="11011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solidFill>
                  <a:srgbClr val="00747E"/>
                </a:solidFill>
              </a:rPr>
              <a:t>Dosing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BC6579-04FF-4EB0-9A2A-17B593627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78961"/>
            <a:ext cx="10183906" cy="5136795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342900" indent="-342900">
              <a:spcAft>
                <a:spcPts val="600"/>
              </a:spcAft>
            </a:pPr>
            <a:r>
              <a:rPr lang="en-US" sz="3600" dirty="0"/>
              <a:t>Once daily for 28 days</a:t>
            </a:r>
          </a:p>
          <a:p>
            <a:pPr marL="342900" indent="-342900">
              <a:spcAft>
                <a:spcPts val="600"/>
              </a:spcAft>
            </a:pPr>
            <a:r>
              <a:rPr lang="en-US" sz="3600" dirty="0"/>
              <a:t>Before breakfast</a:t>
            </a:r>
          </a:p>
          <a:p>
            <a:pPr marL="342900" indent="-342900">
              <a:spcAft>
                <a:spcPts val="600"/>
              </a:spcAft>
            </a:pPr>
            <a:r>
              <a:rPr lang="en-US" sz="3600" dirty="0"/>
              <a:t>Administer with water</a:t>
            </a:r>
          </a:p>
          <a:p>
            <a:pPr marL="342900" indent="-342900">
              <a:spcAft>
                <a:spcPts val="600"/>
              </a:spcAft>
            </a:pPr>
            <a:r>
              <a:rPr lang="en-US" sz="3600" dirty="0"/>
              <a:t>Missed dose: 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3600" dirty="0"/>
              <a:t>give within </a:t>
            </a:r>
            <a:r>
              <a:rPr lang="en-US" sz="3600" dirty="0" smtClean="0"/>
              <a:t>10 </a:t>
            </a:r>
            <a:r>
              <a:rPr lang="en-US" sz="3600" dirty="0"/>
              <a:t>hours, record as late dosing 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3600" dirty="0"/>
              <a:t>if over </a:t>
            </a:r>
            <a:r>
              <a:rPr lang="en-US" sz="3600" dirty="0" smtClean="0"/>
              <a:t>10 </a:t>
            </a:r>
            <a:r>
              <a:rPr lang="en-US" sz="3600" dirty="0"/>
              <a:t>hours wait for next </a:t>
            </a:r>
            <a:r>
              <a:rPr lang="en-US" sz="3600" dirty="0" smtClean="0"/>
              <a:t>dose, </a:t>
            </a:r>
            <a:r>
              <a:rPr lang="en-US" sz="3600" dirty="0"/>
              <a:t>record as missed.</a:t>
            </a:r>
          </a:p>
          <a:p>
            <a:pPr marL="342900" indent="-342900">
              <a:spcAft>
                <a:spcPts val="600"/>
              </a:spcAft>
            </a:pPr>
            <a:r>
              <a:rPr lang="en-US" sz="3600" dirty="0"/>
              <a:t>If </a:t>
            </a:r>
            <a:r>
              <a:rPr lang="en-US" sz="3600" dirty="0" err="1" smtClean="0"/>
              <a:t>naso</a:t>
            </a:r>
            <a:r>
              <a:rPr lang="en-US" sz="3600" dirty="0" smtClean="0"/>
              <a:t>-gastric </a:t>
            </a:r>
            <a:r>
              <a:rPr lang="en-US" sz="3600" dirty="0"/>
              <a:t>tube: crush, dissolve in water, use syringe to push through tubs, flush with 10mL water, clamp for 30 mins then release.</a:t>
            </a:r>
          </a:p>
          <a:p>
            <a:pPr marL="342900" indent="-342900">
              <a:spcAft>
                <a:spcPts val="600"/>
              </a:spcAft>
            </a:pPr>
            <a:r>
              <a:rPr lang="en-GB" sz="3600" dirty="0"/>
              <a:t>If discharged from hospital, remaining IMP taken home</a:t>
            </a:r>
          </a:p>
          <a:p>
            <a:pPr marL="342900" indent="-342900">
              <a:spcAft>
                <a:spcPts val="600"/>
              </a:spcAft>
            </a:pPr>
            <a:endParaRPr lang="en-US" dirty="0"/>
          </a:p>
          <a:p>
            <a:pPr marL="342900" indent="-342900">
              <a:spcAft>
                <a:spcPts val="600"/>
              </a:spcAft>
            </a:pPr>
            <a:endParaRPr lang="en-GB" dirty="0"/>
          </a:p>
        </p:txBody>
      </p:sp>
      <p:sp>
        <p:nvSpPr>
          <p:cNvPr id="31" name="Footer Placeholder 1">
            <a:extLst>
              <a:ext uri="{FF2B5EF4-FFF2-40B4-BE49-F238E27FC236}">
                <a16:creationId xmlns="" xmlns:a16="http://schemas.microsoft.com/office/drawing/2014/main" id="{7E8E5A1A-B17E-264C-A60D-663F0512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F41AA03-07F8-1F4E-96E7-713884F06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3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B63EAAA-DC98-304E-9BD3-B88FEAB9D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4D164C-DED4-1440-97BC-CE8393A2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235132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IMP Supply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8200" y="955132"/>
            <a:ext cx="1102360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Initial supply to site will be </a:t>
            </a:r>
            <a:r>
              <a:rPr lang="en-GB" sz="2800" dirty="0" smtClean="0"/>
              <a:t>10 bottles</a:t>
            </a:r>
            <a:endParaRPr lang="en-GB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Sharp Clinical Services will supply IMP to Clinical Trial Pharmacy </a:t>
            </a:r>
            <a:r>
              <a:rPr lang="en-GB" sz="2800" dirty="0" smtClean="0"/>
              <a:t>(CTP)</a:t>
            </a:r>
            <a:endParaRPr lang="en-GB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QP Release Certificate and an Acknowledgement of Receipt with each shipment: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Acknowledgement of Receipt emailed </a:t>
            </a:r>
            <a:r>
              <a:rPr lang="en-GB" sz="2800" dirty="0" smtClean="0"/>
              <a:t>to </a:t>
            </a:r>
            <a:r>
              <a:rPr lang="en-GB" sz="2800" dirty="0"/>
              <a:t>Sharp Clinical </a:t>
            </a:r>
            <a:r>
              <a:rPr lang="en-GB" sz="2800" dirty="0" smtClean="0"/>
              <a:t>Services </a:t>
            </a:r>
            <a:r>
              <a:rPr lang="en-GB" sz="2800" u="sng" dirty="0">
                <a:hlinkClick r:id="rId3"/>
              </a:rPr>
              <a:t>SCSUK-ShipmentRequests@sharpclinical.com</a:t>
            </a:r>
            <a:r>
              <a:rPr lang="en-GB" sz="2800" dirty="0" smtClean="0"/>
              <a:t> </a:t>
            </a:r>
            <a:r>
              <a:rPr lang="en-GB" sz="2800" dirty="0"/>
              <a:t>&amp; Trial Manager </a:t>
            </a:r>
            <a:r>
              <a:rPr lang="en-GB" sz="2800" u="sng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stop-covid19@dundee.ac.uk</a:t>
            </a:r>
            <a:endParaRPr lang="en-GB" sz="2800" u="sng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QP Release Certificate &amp; Acknowledgement of Receipt should be filed in the </a:t>
            </a:r>
            <a:r>
              <a:rPr lang="en-GB" sz="2800" dirty="0" smtClean="0"/>
              <a:t>Pharmacy Site File (PSF)</a:t>
            </a:r>
            <a:endParaRPr lang="en-GB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TCTU Trial Manager </a:t>
            </a:r>
            <a:r>
              <a:rPr lang="en-GB" sz="2800" dirty="0" smtClean="0"/>
              <a:t>(TM)will </a:t>
            </a:r>
            <a:r>
              <a:rPr lang="en-GB" sz="2800" dirty="0"/>
              <a:t>manage stock: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800" dirty="0"/>
              <a:t>If stock levels are causing concern, CTP should contact the TM.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08917864-B571-6F40-AA90-B8CA4D92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4E6C14A-3ED1-B545-982A-0A5EDB5C3A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D26DCEE-0A3B-9548-B2A9-E94BDCB82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25517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IMP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38200" y="875823"/>
            <a:ext cx="11023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Stored securely between 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sz="2800" dirty="0"/>
              <a:t>C and 30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sz="2800" dirty="0"/>
              <a:t>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Daily temperature </a:t>
            </a:r>
            <a:r>
              <a:rPr lang="en-GB" sz="2800" dirty="0" smtClean="0"/>
              <a:t>log whilst in pharmacy:</a:t>
            </a:r>
            <a:endParaRPr lang="en-GB" sz="2800" dirty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R</a:t>
            </a:r>
            <a:r>
              <a:rPr lang="en-GB" sz="2400" dirty="0" smtClean="0"/>
              <a:t>etained </a:t>
            </a:r>
            <a:r>
              <a:rPr lang="en-GB" sz="2400" dirty="0"/>
              <a:t>for audit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PSF file note to detail location of log.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Quarantine IMP if exposed to temperatures below 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sz="2800" dirty="0"/>
              <a:t>C or above 30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GB" sz="2800" dirty="0"/>
              <a:t>C: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Clinical Trial Pharmacy report to the </a:t>
            </a:r>
            <a:r>
              <a:rPr lang="en-GB" sz="2400" dirty="0" smtClean="0"/>
              <a:t>TM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Site should provide the TM with temperature logs from the preceding 4 </a:t>
            </a:r>
            <a:r>
              <a:rPr lang="en-GB" sz="2400" dirty="0" smtClean="0"/>
              <a:t>weeks</a:t>
            </a:r>
            <a:endParaRPr lang="en-GB" sz="2400" dirty="0"/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Quarantined IMP must be clearly marked as in quarantine &amp; stored separately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In discussion with </a:t>
            </a:r>
            <a:r>
              <a:rPr lang="en-GB" sz="2800" dirty="0" err="1"/>
              <a:t>Insmed</a:t>
            </a:r>
            <a:r>
              <a:rPr lang="en-GB" sz="2800" dirty="0"/>
              <a:t> and the Sponsor, TM will identify what action is necessary. </a:t>
            </a:r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E257C8BD-A06A-1A42-A73F-13B4B866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24265C0-2D9B-604D-BA19-1B241C4A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4A58EF2-5ACD-3F4B-8A1F-FC87C005C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7497" y="271986"/>
            <a:ext cx="9365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Post-Randomisation IMP Release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5000" y="1076686"/>
            <a:ext cx="613655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At point of randomisation TRuST </a:t>
            </a:r>
            <a:r>
              <a:rPr lang="en-GB" sz="2800" dirty="0" smtClean="0"/>
              <a:t>(Tayside Randomisation System) will </a:t>
            </a:r>
            <a:r>
              <a:rPr lang="en-GB" sz="2800" dirty="0"/>
              <a:t>generate a pack ID: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This information will be emailed to Clinical Trial Pharmacy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RN take printed copy of the TRuST allocation email &amp; STOP-COVID19 request form to Clinical Trial Pharmacy</a:t>
            </a:r>
            <a:r>
              <a:rPr lang="en-GB" sz="2400" dirty="0" smtClean="0"/>
              <a:t>.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The STOP-COVID19 Clinical Trial Request Form will be filed in the </a:t>
            </a:r>
            <a:r>
              <a:rPr lang="en-GB" sz="2400" dirty="0" smtClean="0"/>
              <a:t>PSF</a:t>
            </a:r>
            <a:endParaRPr lang="en-GB" sz="2400" dirty="0"/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EE1FC516-55A6-A64B-90D8-EE945DD0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334155-F801-DB48-90CD-5668C62E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6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D326CB25-97FB-D542-801A-13D4D192D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6C69E72-7C31-3A4C-B40F-C2EE999D3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435" y="972392"/>
            <a:ext cx="3963928" cy="52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323191"/>
            <a:ext cx="9537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Post-Randomisation IMP Release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84499" y="1092632"/>
            <a:ext cx="11377301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Clinical Trial </a:t>
            </a:r>
            <a:r>
              <a:rPr lang="en-GB" sz="2400" dirty="0" smtClean="0"/>
              <a:t>Pharmacy/delegated staff </a:t>
            </a:r>
            <a:r>
              <a:rPr lang="en-GB" sz="2400" dirty="0"/>
              <a:t>will verify that the pack ID on the bottle issued matches the number on the Request form.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At time of release Clinical Trial </a:t>
            </a:r>
            <a:r>
              <a:rPr lang="en-GB" sz="2400" dirty="0" smtClean="0"/>
              <a:t>Pharmacy/delegated staff </a:t>
            </a:r>
            <a:r>
              <a:rPr lang="en-GB" sz="2400" dirty="0"/>
              <a:t>adds to the IMP bottle :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participant name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participant number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site name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/>
              <a:t>date of dispensing 	</a:t>
            </a:r>
          </a:p>
          <a:p>
            <a:pPr lvl="0"/>
            <a:r>
              <a:rPr lang="en-GB" sz="2400" dirty="0"/>
              <a:t> </a:t>
            </a:r>
            <a:r>
              <a:rPr lang="en-GB" sz="2400" dirty="0" smtClean="0"/>
              <a:t>Where possible check for contra-indicated medications: </a:t>
            </a:r>
            <a:r>
              <a:rPr lang="en-GB" sz="2400" dirty="0" err="1" smtClean="0"/>
              <a:t>Itraconazole</a:t>
            </a:r>
            <a:r>
              <a:rPr lang="en-GB" sz="2400" dirty="0"/>
              <a:t>, Ketoconazole, diltiazem, verapamil, phenytoin or </a:t>
            </a:r>
            <a:r>
              <a:rPr lang="en-GB" sz="2400" dirty="0" smtClean="0"/>
              <a:t>rifampicin, HIV </a:t>
            </a:r>
            <a:r>
              <a:rPr lang="en-GB" sz="2400" dirty="0"/>
              <a:t>treatments - current treatment with protease/integrase inhibitors or non-nucleoside reverse transcriptase </a:t>
            </a:r>
            <a:r>
              <a:rPr lang="en-GB" sz="2400" dirty="0" smtClean="0"/>
              <a:t>inhibitors. </a:t>
            </a:r>
            <a:r>
              <a:rPr lang="en-GB" sz="2000" dirty="0" smtClean="0"/>
              <a:t>(The </a:t>
            </a:r>
            <a:r>
              <a:rPr lang="en-GB" sz="2000" dirty="0"/>
              <a:t>Liverpool HIV checker (https://www.hiv-druginteractions.org/checker) should be used to check for any HIV drug interactions. Simvastatin could be used as a surrogate for Brensocatib as it metabolised similarly by CYP 3A4 pathway</a:t>
            </a:r>
            <a:r>
              <a:rPr lang="en-GB" sz="2000" dirty="0" smtClean="0"/>
              <a:t>.)</a:t>
            </a:r>
            <a:endParaRPr lang="en-GB" sz="2000" dirty="0"/>
          </a:p>
          <a:p>
            <a:pPr lvl="0"/>
            <a:endParaRPr lang="en-GB" sz="28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r>
              <a:rPr lang="en-GB" sz="2400" dirty="0"/>
              <a:t>  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C04EB676-C7A2-F747-808B-832F2E9B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E47F079-6F73-5844-89A5-4F29EF420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0933CDD-DEBB-1545-9EC1-0E3090E29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25517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IMP </a:t>
            </a:r>
            <a:r>
              <a:rPr lang="en-GB" sz="4400" b="1" dirty="0" smtClean="0">
                <a:solidFill>
                  <a:srgbClr val="00747E"/>
                </a:solidFill>
                <a:latin typeface="+mj-lt"/>
              </a:rPr>
              <a:t>Handling (1)</a:t>
            </a:r>
            <a:endParaRPr lang="en-GB" sz="4400" b="1" dirty="0">
              <a:solidFill>
                <a:srgbClr val="00747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8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5084" y="1097588"/>
            <a:ext cx="11381832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IMP </a:t>
            </a:r>
            <a:r>
              <a:rPr lang="en-US" sz="2400" dirty="0" smtClean="0"/>
              <a:t>should be prescribed on drug chart/equivalent as per local </a:t>
            </a:r>
            <a:r>
              <a:rPr lang="en-US" sz="2400" dirty="0" smtClean="0"/>
              <a:t>practice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 smtClean="0"/>
              <a:t>Highlight on electronic/paper drug chart that participant </a:t>
            </a:r>
            <a:r>
              <a:rPr lang="en-US" sz="2400" b="1" dirty="0" smtClean="0"/>
              <a:t>should not receive excluded drugs</a:t>
            </a:r>
            <a:endParaRPr lang="en-US" sz="2400" b="1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Where </a:t>
            </a:r>
            <a:r>
              <a:rPr lang="en-GB" sz="2400" dirty="0"/>
              <a:t>possible IMP should be </a:t>
            </a:r>
            <a:r>
              <a:rPr lang="en-GB" sz="2400" b="1" dirty="0"/>
              <a:t>stored in individual patient drug </a:t>
            </a:r>
            <a:r>
              <a:rPr lang="en-GB" sz="2400" b="1" dirty="0" smtClean="0"/>
              <a:t>lockers</a:t>
            </a:r>
            <a:endParaRPr lang="en-GB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Speak </a:t>
            </a:r>
            <a:r>
              <a:rPr lang="en-GB" sz="2400" dirty="0"/>
              <a:t>to as many to the ward staff as possible and highlight the requirements of the </a:t>
            </a:r>
            <a:r>
              <a:rPr lang="en-GB" sz="2400" dirty="0" smtClean="0"/>
              <a:t>trial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Ensure </a:t>
            </a:r>
            <a:r>
              <a:rPr lang="en-GB" sz="2400" dirty="0"/>
              <a:t>ward staff are aware of the </a:t>
            </a:r>
            <a:r>
              <a:rPr lang="en-GB" sz="2400" b="1" dirty="0"/>
              <a:t>importance of giving IMP from the correct </a:t>
            </a:r>
            <a:r>
              <a:rPr lang="en-GB" sz="2400" b="1" dirty="0" smtClean="0"/>
              <a:t>bottle</a:t>
            </a:r>
            <a:endParaRPr lang="en-GB" sz="24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/>
              <a:t>Check </a:t>
            </a:r>
            <a:r>
              <a:rPr lang="en-GB" sz="2400" b="1" dirty="0"/>
              <a:t>drug charts when reviewing participants</a:t>
            </a:r>
            <a:r>
              <a:rPr lang="en-GB" sz="2400" dirty="0"/>
              <a:t> to see if they are getting IMP every day before </a:t>
            </a:r>
            <a:r>
              <a:rPr lang="en-GB" sz="2400" dirty="0" smtClean="0"/>
              <a:t>breakfast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Where </a:t>
            </a:r>
            <a:r>
              <a:rPr lang="en-GB" sz="2400" b="1" dirty="0"/>
              <a:t>handover sheets</a:t>
            </a:r>
            <a:r>
              <a:rPr lang="en-GB" sz="2400" dirty="0"/>
              <a:t> are used in the ward add that the patient is on the STOP-COVID19 trial to ensure all ward nurse are </a:t>
            </a:r>
            <a:r>
              <a:rPr lang="en-GB" sz="2400" dirty="0" smtClean="0"/>
              <a:t>aware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3E5AF0D0-4E20-1E49-82D2-5C20921A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2B2812E-D1DC-AD40-ADA2-E29D17D1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6313AA-1AC5-4045-AA8A-F41F134F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24100" y="25517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00747E"/>
                </a:solidFill>
                <a:latin typeface="+mj-lt"/>
              </a:rPr>
              <a:t>IMP </a:t>
            </a:r>
            <a:r>
              <a:rPr lang="en-GB" sz="4400" b="1" dirty="0" smtClean="0">
                <a:solidFill>
                  <a:srgbClr val="00747E"/>
                </a:solidFill>
                <a:latin typeface="+mj-lt"/>
              </a:rPr>
              <a:t>Handling (2)</a:t>
            </a:r>
            <a:endParaRPr lang="en-GB" sz="4400" b="1" dirty="0">
              <a:solidFill>
                <a:srgbClr val="00747E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DB6E-7CF8-4557-9BA9-F996350DE714}" type="slidenum">
              <a:rPr lang="en-GB" smtClean="0"/>
              <a:t>9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5084" y="1309877"/>
            <a:ext cx="1138183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/>
              <a:t>Liaise </a:t>
            </a:r>
            <a:r>
              <a:rPr lang="en-GB" sz="2400" b="1" dirty="0"/>
              <a:t>closely with ward staff when participants </a:t>
            </a:r>
            <a:r>
              <a:rPr lang="en-GB" sz="2400" b="1" dirty="0" smtClean="0"/>
              <a:t>move </a:t>
            </a:r>
            <a:r>
              <a:rPr lang="en-GB" sz="2400" b="1" dirty="0"/>
              <a:t>ward or to/from ICU</a:t>
            </a:r>
            <a:r>
              <a:rPr lang="en-GB" sz="2400" dirty="0"/>
              <a:t> to ensure IMP goes with the participant and the new ward is aware of requirements. </a:t>
            </a:r>
            <a:endParaRPr lang="en-GB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b="1" dirty="0" smtClean="0"/>
              <a:t>Liaise </a:t>
            </a:r>
            <a:r>
              <a:rPr lang="en-GB" sz="2400" b="1" dirty="0"/>
              <a:t>closely with ward staff when participants are due to be discharged</a:t>
            </a:r>
            <a:r>
              <a:rPr lang="en-GB" sz="2400" dirty="0"/>
              <a:t> to ensure participants receive their IMP to take home </a:t>
            </a:r>
            <a:endParaRPr lang="en-GB" sz="24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 smtClean="0"/>
              <a:t>When </a:t>
            </a:r>
            <a:r>
              <a:rPr lang="en-GB" sz="2400" dirty="0"/>
              <a:t>phoning participants after discharge </a:t>
            </a:r>
            <a:r>
              <a:rPr lang="en-GB" sz="2400" b="1" dirty="0"/>
              <a:t>check that they have STOP-COVID19 IMP</a:t>
            </a:r>
            <a:r>
              <a:rPr lang="en-GB" sz="2400" dirty="0"/>
              <a:t>. Some participants have thought that other discharge drugs e.g. dexamethasone are the trial IMP.</a:t>
            </a:r>
          </a:p>
          <a:p>
            <a:pPr>
              <a:spcAft>
                <a:spcPts val="600"/>
              </a:spcAft>
            </a:pPr>
            <a:endParaRPr lang="en-GB" sz="2400" dirty="0"/>
          </a:p>
        </p:txBody>
      </p:sp>
      <p:sp>
        <p:nvSpPr>
          <p:cNvPr id="29" name="Footer Placeholder 1">
            <a:extLst>
              <a:ext uri="{FF2B5EF4-FFF2-40B4-BE49-F238E27FC236}">
                <a16:creationId xmlns="" xmlns:a16="http://schemas.microsoft.com/office/drawing/2014/main" id="{3E5AF0D0-4E20-1E49-82D2-5C20921A5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537" y="98242"/>
            <a:ext cx="5308600" cy="365125"/>
          </a:xfrm>
        </p:spPr>
        <p:txBody>
          <a:bodyPr/>
          <a:lstStyle/>
          <a:p>
            <a:r>
              <a:rPr lang="en-US" sz="1050" smtClean="0"/>
              <a:t>STOP-COVID19 TRIAL TRAINING IMP MANAGEMENT V3 22-10-20</a:t>
            </a:r>
            <a:endParaRPr lang="en-GB" sz="1050" dirty="0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2B2812E-D1DC-AD40-ADA2-E29D17D1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149340"/>
            <a:ext cx="12204000" cy="7044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76313AA-1AC5-4045-AA8A-F41F134F7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00" y="130632"/>
            <a:ext cx="162891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1010</Words>
  <Application>Microsoft Office PowerPoint</Application>
  <PresentationFormat>Widescreen</PresentationFormat>
  <Paragraphs>139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Dosing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Dundee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Inglis</dc:creator>
  <cp:lastModifiedBy>Margaret Band</cp:lastModifiedBy>
  <cp:revision>103</cp:revision>
  <dcterms:created xsi:type="dcterms:W3CDTF">2020-04-16T10:37:33Z</dcterms:created>
  <dcterms:modified xsi:type="dcterms:W3CDTF">2020-10-22T15:21:49Z</dcterms:modified>
</cp:coreProperties>
</file>