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79" r:id="rId4"/>
    <p:sldId id="284" r:id="rId5"/>
    <p:sldId id="286" r:id="rId6"/>
    <p:sldId id="287" r:id="rId7"/>
    <p:sldId id="294" r:id="rId8"/>
    <p:sldId id="295" r:id="rId9"/>
    <p:sldId id="296" r:id="rId10"/>
    <p:sldId id="29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881"/>
    <p:restoredTop sz="94915"/>
  </p:normalViewPr>
  <p:slideViewPr>
    <p:cSldViewPr snapToGrid="0" snapToObjects="1">
      <p:cViewPr varScale="1">
        <p:scale>
          <a:sx n="62" d="100"/>
          <a:sy n="62" d="100"/>
        </p:scale>
        <p:origin x="34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0CEE7-849C-F94B-8479-A0BE7F99604D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05EF6-2515-FB49-9819-3DCF1233D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3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05EF6-2515-FB49-9819-3DCF1233D5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05EF6-2515-FB49-9819-3DCF1233D5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1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EAC2-0EBC-4B5B-9BF6-834960E2FCD5}" type="datetime1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9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16FF-EFC0-4CA1-8028-C9731F867AC5}" type="datetime1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6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FF30-F54B-4D96-88D4-DA2560EAEC3C}" type="datetime1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5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566C-A161-4767-B5D2-B1A862EC6B56}" type="datetime1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72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F2FD-C0BD-4C99-BA58-ABC5FED5CB36}" type="datetime1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0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7264-3590-447E-9BC6-F2FE1D5A708B}" type="datetime1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4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B8E-CDE4-438C-8B78-B807C3C36F1E}" type="datetime1">
              <a:rPr lang="en-GB" smtClean="0"/>
              <a:t>23/07/2020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13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0D02-5B91-4773-BFF7-310F44942BAC}" type="datetime1">
              <a:rPr lang="en-GB" smtClean="0"/>
              <a:t>23/07/2020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2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F01F-C2C4-484C-92D8-0C85947F75AB}" type="datetime1">
              <a:rPr lang="en-GB" smtClean="0"/>
              <a:t>23/07/2020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AFE1-E353-4A07-BBAC-9C578B1B3BCA}" type="datetime1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E36F-5B0C-44B6-A6FA-D929CA473DE1}" type="datetime1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0DF49-E5EA-4173-91E4-2AD45FA02A8E}" type="datetime1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STOP-COVID19 TRIAL TRAINING EMERGENCY UNBLINDING PROCEDURE V2 29/05/2020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C4FBF-8FD2-3846-B9FD-6FBD58947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6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mailto:stop-covid19@dundee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-covid19.org.uk/" TargetMode="External"/><Relationship Id="rId2" Type="http://schemas.openxmlformats.org/officeDocument/2006/relationships/hyperlink" Target="https://hicservices.dundee.ac.uk/TRu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1.tif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C982EAF-978C-C24F-83ED-3D3F28CB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FFDF94-9D3B-F143-9B29-25350C7610DA}"/>
              </a:ext>
            </a:extLst>
          </p:cNvPr>
          <p:cNvSpPr txBox="1"/>
          <p:nvPr/>
        </p:nvSpPr>
        <p:spPr>
          <a:xfrm>
            <a:off x="1040413" y="3636432"/>
            <a:ext cx="970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747E"/>
                </a:solidFill>
                <a:latin typeface="+mj-lt"/>
              </a:rPr>
              <a:t>Emergency </a:t>
            </a:r>
            <a:r>
              <a:rPr lang="en-GB" sz="4800" dirty="0" err="1">
                <a:solidFill>
                  <a:srgbClr val="00747E"/>
                </a:solidFill>
                <a:latin typeface="+mj-lt"/>
              </a:rPr>
              <a:t>unblinding</a:t>
            </a:r>
            <a:r>
              <a:rPr lang="en-GB" sz="4800" dirty="0">
                <a:solidFill>
                  <a:srgbClr val="00747E"/>
                </a:solidFill>
                <a:latin typeface="+mj-lt"/>
              </a:rPr>
              <a:t> procedure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A035D2B9-F93C-D642-A99D-026642A6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6872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EMERGENCY UNBLINDING PROCEDURE V2 29/05/2020</a:t>
            </a:r>
            <a:endParaRPr lang="en-GB" sz="105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9378C75-1BAB-1A4A-9DBA-9F62A183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5CCE096-E051-9748-BF09-BB986A7B8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1623854"/>
            <a:ext cx="7604760" cy="183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92C20-D3CD-4A91-AC3F-82992721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97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47E"/>
                </a:solidFill>
              </a:rPr>
              <a:t>Unblinding procedure</a:t>
            </a:r>
            <a:endParaRPr lang="en-GB" b="1" dirty="0">
              <a:solidFill>
                <a:srgbClr val="00747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46C2B7-10F9-A941-9D94-28ACA41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10</a:t>
            </a:fld>
            <a:endParaRPr lang="en-GB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73117" y="1340740"/>
            <a:ext cx="11445766" cy="97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If participant ID and pack ID are not available, unblinding can be performed using participant </a:t>
            </a:r>
            <a:r>
              <a:rPr lang="en-GB" dirty="0" smtClean="0"/>
              <a:t>identifiers: </a:t>
            </a:r>
            <a:r>
              <a:rPr lang="en-GB" dirty="0"/>
              <a:t>gender, date of birth and </a:t>
            </a:r>
            <a:r>
              <a:rPr lang="en-GB" dirty="0" smtClean="0"/>
              <a:t>initials</a:t>
            </a:r>
          </a:p>
          <a:p>
            <a:r>
              <a:rPr lang="en-US" dirty="0" smtClean="0"/>
              <a:t>If it is not possible to print unblinding form immediately the form will be available on TRuST for 24 hours and MUST be completed in that time</a:t>
            </a:r>
            <a:endParaRPr lang="en-GB" dirty="0"/>
          </a:p>
          <a:p>
            <a:r>
              <a:rPr lang="en-GB" dirty="0"/>
              <a:t>If internet access is possible but TRuST is inaccessible please contact the </a:t>
            </a:r>
            <a:r>
              <a:rPr lang="en-GB" dirty="0" smtClean="0"/>
              <a:t>Clinical </a:t>
            </a:r>
            <a:r>
              <a:rPr lang="en-GB" dirty="0"/>
              <a:t>T</a:t>
            </a:r>
            <a:r>
              <a:rPr lang="en-GB" dirty="0" smtClean="0"/>
              <a:t>rial </a:t>
            </a:r>
            <a:r>
              <a:rPr lang="en-GB" dirty="0"/>
              <a:t>M</a:t>
            </a:r>
            <a:r>
              <a:rPr lang="en-GB" dirty="0" smtClean="0"/>
              <a:t>anager </a:t>
            </a:r>
            <a:r>
              <a:rPr lang="en-GB" dirty="0"/>
              <a:t>or </a:t>
            </a:r>
            <a:r>
              <a:rPr lang="en-GB" dirty="0" smtClean="0"/>
              <a:t>Chief </a:t>
            </a:r>
            <a:r>
              <a:rPr lang="en-GB" dirty="0"/>
              <a:t>I</a:t>
            </a:r>
            <a:r>
              <a:rPr lang="en-GB" dirty="0" smtClean="0"/>
              <a:t>nvestigator </a:t>
            </a:r>
            <a:r>
              <a:rPr lang="en-GB" dirty="0"/>
              <a:t>during working hours. Out of working hours please contact the NHS Tayside on-call </a:t>
            </a:r>
            <a:r>
              <a:rPr lang="en-GB" dirty="0" smtClean="0"/>
              <a:t>pharmacist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47E"/>
                </a:solidFill>
              </a:rPr>
              <a:t>Clinical T</a:t>
            </a:r>
            <a:r>
              <a:rPr lang="en-GB" dirty="0" smtClean="0">
                <a:solidFill>
                  <a:srgbClr val="00747E"/>
                </a:solidFill>
              </a:rPr>
              <a:t>rial Manager</a:t>
            </a:r>
            <a:r>
              <a:rPr lang="en-GB" dirty="0">
                <a:solidFill>
                  <a:srgbClr val="00747E"/>
                </a:solidFill>
              </a:rPr>
              <a:t>: </a:t>
            </a:r>
            <a:r>
              <a:rPr lang="en-GB" u="sng" dirty="0">
                <a:hlinkClick r:id="rId2"/>
              </a:rPr>
              <a:t>stop-covid19@dundee.ac.uk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47E"/>
                </a:solidFill>
              </a:rPr>
              <a:t>Chief </a:t>
            </a:r>
            <a:r>
              <a:rPr lang="en-GB" dirty="0" smtClean="0">
                <a:solidFill>
                  <a:srgbClr val="00747E"/>
                </a:solidFill>
              </a:rPr>
              <a:t>Investigator</a:t>
            </a:r>
            <a:r>
              <a:rPr lang="en-GB" dirty="0">
                <a:solidFill>
                  <a:srgbClr val="00747E"/>
                </a:solidFill>
              </a:rPr>
              <a:t>, Professor James Chalmers: </a:t>
            </a:r>
            <a:r>
              <a:rPr lang="en-GB" dirty="0"/>
              <a:t>0774 0124 122 j</a:t>
            </a:r>
            <a:r>
              <a:rPr lang="en-GB" u="sng" dirty="0"/>
              <a:t>.chalmers@dundee.ac.uk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47E"/>
                </a:solidFill>
              </a:rPr>
              <a:t>NHS Tayside </a:t>
            </a:r>
            <a:r>
              <a:rPr lang="en-GB" dirty="0" smtClean="0">
                <a:solidFill>
                  <a:srgbClr val="00747E"/>
                </a:solidFill>
              </a:rPr>
              <a:t>On-call Pharmacist </a:t>
            </a:r>
            <a:r>
              <a:rPr lang="en-GB" dirty="0"/>
              <a:t>01382 660111 ask for O</a:t>
            </a:r>
            <a:r>
              <a:rPr lang="en-GB" dirty="0" smtClean="0"/>
              <a:t>n-call </a:t>
            </a:r>
            <a:r>
              <a:rPr lang="en-GB" dirty="0"/>
              <a:t>Pharmacist</a:t>
            </a:r>
            <a:endParaRPr lang="en-GB" dirty="0">
              <a:solidFill>
                <a:srgbClr val="00747E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454F0AE-4ED8-B647-9E31-4AB405F2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E12D08D-5E68-AD4D-8B8D-959DDEDBE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  <p:sp>
        <p:nvSpPr>
          <p:cNvPr id="23" name="Footer Placeholder 1">
            <a:extLst>
              <a:ext uri="{FF2B5EF4-FFF2-40B4-BE49-F238E27FC236}">
                <a16:creationId xmlns="" xmlns:a16="http://schemas.microsoft.com/office/drawing/2014/main" id="{E672859D-CE5B-FF45-941B-61E4ADB4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6872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EMERGENCY UNBLINDING PROCEDURE V2 29/05/2020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9045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92C20-D3CD-4A91-AC3F-82992721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97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47E"/>
                </a:solidFill>
              </a:rPr>
              <a:t>Introduction</a:t>
            </a:r>
            <a:endParaRPr lang="en-GB" b="1" dirty="0">
              <a:solidFill>
                <a:srgbClr val="00747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C3CAF1-5317-402B-A990-D9C79A05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Unblinding for the STOP-COVID19 trial will be carried out using the </a:t>
            </a:r>
            <a:r>
              <a:rPr lang="en-US" dirty="0" smtClean="0"/>
              <a:t>web-based </a:t>
            </a:r>
            <a:r>
              <a:rPr lang="en-US" dirty="0" err="1" smtClean="0"/>
              <a:t>Tayside</a:t>
            </a:r>
            <a:r>
              <a:rPr lang="en-US" dirty="0" smtClean="0"/>
              <a:t> </a:t>
            </a:r>
            <a:r>
              <a:rPr lang="en-US" dirty="0"/>
              <a:t>Randomisation System (TRuST)</a:t>
            </a:r>
          </a:p>
          <a:p>
            <a:r>
              <a:rPr lang="en-US" dirty="0"/>
              <a:t>Unblinding can be carried out by the PI or other </a:t>
            </a:r>
            <a:r>
              <a:rPr lang="en-US" dirty="0" smtClean="0"/>
              <a:t>research staff listed </a:t>
            </a:r>
            <a:r>
              <a:rPr lang="en-US" dirty="0"/>
              <a:t>on the delegation log</a:t>
            </a:r>
          </a:p>
          <a:p>
            <a:r>
              <a:rPr lang="en-US" dirty="0"/>
              <a:t>Any person delegated to carry out emergency unblinding </a:t>
            </a:r>
            <a:r>
              <a:rPr lang="en-US" dirty="0" smtClean="0"/>
              <a:t>must have </a:t>
            </a:r>
            <a:r>
              <a:rPr lang="en-US" dirty="0"/>
              <a:t>completed training, including a test unblinding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46C2B7-10F9-A941-9D94-28ACA41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2</a:t>
            </a:fld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81FEC39-2ABB-1D49-B7F7-28991AA9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7BA6E23-F5BD-4544-8AFF-637F692F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  <p:sp>
        <p:nvSpPr>
          <p:cNvPr id="23" name="Footer Placeholder 1">
            <a:extLst>
              <a:ext uri="{FF2B5EF4-FFF2-40B4-BE49-F238E27FC236}">
                <a16:creationId xmlns="" xmlns:a16="http://schemas.microsoft.com/office/drawing/2014/main" id="{DA6389E6-9EE2-6743-96DF-48A896D0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6872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EMERGENCY UNBLINDING PROCEDURE V2 29/05/2020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08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92C20-D3CD-4A91-AC3F-82992721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97" y="0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47E"/>
                </a:solidFill>
              </a:rPr>
              <a:t>TRuST</a:t>
            </a:r>
            <a:r>
              <a:rPr lang="en-US" b="1" dirty="0">
                <a:solidFill>
                  <a:srgbClr val="00747E"/>
                </a:solidFill>
              </a:rPr>
              <a:t> System</a:t>
            </a:r>
            <a:endParaRPr lang="en-GB" b="1" dirty="0">
              <a:solidFill>
                <a:srgbClr val="00747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46C2B7-10F9-A941-9D94-28ACA41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3</a:t>
            </a:fld>
            <a:endParaRPr lang="en-GB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33268" y="1332831"/>
            <a:ext cx="11138942" cy="330223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1200" dirty="0"/>
              <a:t>TRuST can be accessed directly: </a:t>
            </a:r>
            <a:r>
              <a:rPr lang="en-GB" sz="11200" u="sng" dirty="0">
                <a:hlinkClick r:id="rId2"/>
              </a:rPr>
              <a:t>https://hicservices.dundee.ac.uk/TRuST</a:t>
            </a:r>
            <a:r>
              <a:rPr lang="en-GB" sz="11200" dirty="0"/>
              <a:t> or from the STOP-COVID19 website </a:t>
            </a:r>
            <a:r>
              <a:rPr lang="en-GB" sz="11200" dirty="0">
                <a:hlinkClick r:id="rId3"/>
              </a:rPr>
              <a:t>http://www.stop-covid19.org.uk</a:t>
            </a:r>
            <a:endParaRPr lang="en-GB" sz="11200" dirty="0"/>
          </a:p>
          <a:p>
            <a:pPr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1200" dirty="0"/>
              <a:t>Trust </a:t>
            </a:r>
            <a:r>
              <a:rPr lang="en-GB" sz="11200" dirty="0" err="1"/>
              <a:t>Unblinding</a:t>
            </a:r>
            <a:r>
              <a:rPr lang="en-GB" sz="11200" dirty="0"/>
              <a:t> User Guide is located in the ISF</a:t>
            </a:r>
          </a:p>
          <a:p>
            <a:pPr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1200" dirty="0"/>
              <a:t>Login details for emergency </a:t>
            </a:r>
            <a:r>
              <a:rPr lang="en-GB" sz="11200" dirty="0" err="1"/>
              <a:t>unblinding</a:t>
            </a:r>
            <a:r>
              <a:rPr lang="en-GB" sz="11200" dirty="0"/>
              <a:t> are detailed on the Emergency </a:t>
            </a:r>
            <a:r>
              <a:rPr lang="en-GB" sz="11200" dirty="0" err="1"/>
              <a:t>Unblinding</a:t>
            </a:r>
            <a:r>
              <a:rPr lang="en-GB" sz="11200" dirty="0"/>
              <a:t> Procedure document, located in the ISF, section 9</a:t>
            </a:r>
          </a:p>
          <a:p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57C9AC8-790E-DF4E-B0D1-72A8F3237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2711BF5-1866-CC46-B982-4C1A992B8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  <p:sp>
        <p:nvSpPr>
          <p:cNvPr id="24" name="Footer Placeholder 1">
            <a:extLst>
              <a:ext uri="{FF2B5EF4-FFF2-40B4-BE49-F238E27FC236}">
                <a16:creationId xmlns="" xmlns:a16="http://schemas.microsoft.com/office/drawing/2014/main" id="{8420E577-692D-8149-8C6C-36796CAD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6872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EMERGENCY UNBLINDING PROCEDURE V2 29/05/2020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4703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92C20-D3CD-4A91-AC3F-82992721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97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47E"/>
                </a:solidFill>
              </a:rPr>
              <a:t>Unblinding procedure</a:t>
            </a:r>
            <a:endParaRPr lang="en-GB" b="1" dirty="0">
              <a:solidFill>
                <a:srgbClr val="00747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46C2B7-10F9-A941-9D94-28ACA41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4</a:t>
            </a:fld>
            <a:endParaRPr lang="en-GB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33268" y="1332831"/>
            <a:ext cx="11138942" cy="975654"/>
          </a:xfrm>
        </p:spPr>
        <p:txBody>
          <a:bodyPr>
            <a:normAutofit/>
          </a:bodyPr>
          <a:lstStyle/>
          <a:p>
            <a:r>
              <a:rPr lang="en-GB" dirty="0"/>
              <a:t>Login with the username and password found in the Emergency Unblinding Procedure </a:t>
            </a:r>
            <a:r>
              <a:rPr lang="en-GB" dirty="0" smtClean="0"/>
              <a:t>document in section 9 of the ISF</a:t>
            </a:r>
            <a:endParaRPr lang="en-GB" dirty="0"/>
          </a:p>
          <a:p>
            <a:endParaRPr lang="en-GB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199479" y="4764955"/>
            <a:ext cx="3474368" cy="989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0" dirty="0"/>
              <a:t>When prompted, enter your name</a:t>
            </a:r>
          </a:p>
          <a:p>
            <a:endParaRPr lang="en-GB" sz="3300" dirty="0"/>
          </a:p>
          <a:p>
            <a:endParaRPr lang="en-GB" dirty="0"/>
          </a:p>
        </p:txBody>
      </p:sp>
      <p:pic>
        <p:nvPicPr>
          <p:cNvPr id="25" name="Picture 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34"/>
          <a:stretch/>
        </p:blipFill>
        <p:spPr bwMode="auto">
          <a:xfrm>
            <a:off x="1005544" y="2267474"/>
            <a:ext cx="6225573" cy="2616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3"/>
          <a:srcRect t="45437" b="26441"/>
          <a:stretch/>
        </p:blipFill>
        <p:spPr bwMode="auto">
          <a:xfrm>
            <a:off x="3323769" y="4925120"/>
            <a:ext cx="4191528" cy="829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7C09310-5620-EA42-9B90-4E6DFE7DF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10A5B8E-2D63-E84C-BC06-C49A145C9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  <p:sp>
        <p:nvSpPr>
          <p:cNvPr id="27" name="Footer Placeholder 1">
            <a:extLst>
              <a:ext uri="{FF2B5EF4-FFF2-40B4-BE49-F238E27FC236}">
                <a16:creationId xmlns="" xmlns:a16="http://schemas.microsoft.com/office/drawing/2014/main" id="{4DF04E3B-2555-2C4C-8C80-03542593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6872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EMERGENCY UNBLINDING PROCEDURE V2 29/05/2020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807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92C20-D3CD-4A91-AC3F-82992721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97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47E"/>
                </a:solidFill>
              </a:rPr>
              <a:t>Unblinding procedure</a:t>
            </a:r>
            <a:endParaRPr lang="en-GB" b="1" dirty="0">
              <a:solidFill>
                <a:srgbClr val="00747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46C2B7-10F9-A941-9D94-28ACA41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5</a:t>
            </a:fld>
            <a:endParaRPr lang="en-GB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33268" y="1332831"/>
            <a:ext cx="11138942" cy="975654"/>
          </a:xfrm>
        </p:spPr>
        <p:txBody>
          <a:bodyPr>
            <a:normAutofit/>
          </a:bodyPr>
          <a:lstStyle/>
          <a:p>
            <a:r>
              <a:rPr lang="en-GB" dirty="0"/>
              <a:t>Main menu.</a:t>
            </a:r>
          </a:p>
          <a:p>
            <a:endParaRPr lang="en-GB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316537" y="2676273"/>
            <a:ext cx="4665256" cy="97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emergency </a:t>
            </a:r>
            <a:r>
              <a:rPr lang="en-GB" dirty="0" err="1"/>
              <a:t>unblinding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26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632968" y="2149678"/>
            <a:ext cx="6209265" cy="1507922"/>
          </a:xfrm>
          <a:prstGeom prst="rect">
            <a:avLst/>
          </a:prstGeom>
        </p:spPr>
      </p:pic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32967" y="2891538"/>
            <a:ext cx="1773901" cy="467861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B9B3FDE-3A61-F04F-8574-CEAE4C6A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6967DA6-BF22-0245-ABC0-CB7DB2016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  <p:sp>
        <p:nvSpPr>
          <p:cNvPr id="27" name="Footer Placeholder 1">
            <a:extLst>
              <a:ext uri="{FF2B5EF4-FFF2-40B4-BE49-F238E27FC236}">
                <a16:creationId xmlns="" xmlns:a16="http://schemas.microsoft.com/office/drawing/2014/main" id="{2BD8A2EE-CCE0-774E-A9E8-2797AAB2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6872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EMERGENCY UNBLINDING PROCEDURE V2 29/05/2020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424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92C20-D3CD-4A91-AC3F-82992721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97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47E"/>
                </a:solidFill>
              </a:rPr>
              <a:t>Unblinding procedure</a:t>
            </a:r>
            <a:endParaRPr lang="en-GB" b="1" dirty="0">
              <a:solidFill>
                <a:srgbClr val="00747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46C2B7-10F9-A941-9D94-28ACA41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6</a:t>
            </a:fld>
            <a:endParaRPr lang="en-GB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761366" y="2007528"/>
            <a:ext cx="5986070" cy="97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Details of person requesting unblinding</a:t>
            </a:r>
            <a:endParaRPr lang="en-GB" dirty="0"/>
          </a:p>
          <a:p>
            <a:endParaRPr lang="en-GB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684663" y="3593248"/>
            <a:ext cx="7088434" cy="97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Enter </a:t>
            </a:r>
          </a:p>
          <a:p>
            <a:pPr marL="0" indent="0" defTabSz="357188">
              <a:buNone/>
            </a:pPr>
            <a:r>
              <a:rPr lang="en-GB" dirty="0"/>
              <a:t>	participant details </a:t>
            </a:r>
            <a:endParaRPr lang="en-GB" dirty="0" smtClean="0"/>
          </a:p>
          <a:p>
            <a:pPr marL="0" indent="0" defTabSz="357188">
              <a:buNone/>
            </a:pPr>
            <a:r>
              <a:rPr lang="en-GB" dirty="0"/>
              <a:t>	participant ID if known (dropdown menu)</a:t>
            </a:r>
          </a:p>
          <a:p>
            <a:pPr marL="0" indent="0" defTabSz="357188">
              <a:buNone/>
            </a:pPr>
            <a:r>
              <a:rPr lang="en-GB" dirty="0"/>
              <a:t>	pack ID if known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8" name="Picture 2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6"/>
          <a:stretch/>
        </p:blipFill>
        <p:spPr bwMode="auto">
          <a:xfrm>
            <a:off x="265322" y="1317606"/>
            <a:ext cx="5419342" cy="4191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D92C37B-DDE2-D641-BE63-BC5D98353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30659EB-89CD-4C41-B4E8-A0B07F5F3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  <p:sp>
        <p:nvSpPr>
          <p:cNvPr id="23" name="Footer Placeholder 1">
            <a:extLst>
              <a:ext uri="{FF2B5EF4-FFF2-40B4-BE49-F238E27FC236}">
                <a16:creationId xmlns="" xmlns:a16="http://schemas.microsoft.com/office/drawing/2014/main" id="{3C337BF5-201E-2541-ACB3-62454E9B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6872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EMERGENCY UNBLINDING PROCEDURE V2 29/05/2020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1867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92C20-D3CD-4A91-AC3F-82992721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97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47E"/>
                </a:solidFill>
              </a:rPr>
              <a:t>Unblinding procedure</a:t>
            </a:r>
            <a:endParaRPr lang="en-GB" b="1" dirty="0">
              <a:solidFill>
                <a:srgbClr val="00747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46C2B7-10F9-A941-9D94-28ACA41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7</a:t>
            </a:fld>
            <a:endParaRPr lang="en-GB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021758" y="1370112"/>
            <a:ext cx="5560642" cy="97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yes if you are sure you have the correct details and wish to </a:t>
            </a:r>
            <a:r>
              <a:rPr lang="en-GB" dirty="0" err="1"/>
              <a:t>unblind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958696" y="3635779"/>
            <a:ext cx="5718297" cy="97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Unblind</a:t>
            </a:r>
            <a:r>
              <a:rPr lang="en-GB" dirty="0"/>
              <a:t> participant button appears</a:t>
            </a:r>
          </a:p>
          <a:p>
            <a:r>
              <a:rPr lang="en-GB" dirty="0"/>
              <a:t>Click </a:t>
            </a:r>
            <a:r>
              <a:rPr lang="en-GB" dirty="0" err="1"/>
              <a:t>unblind</a:t>
            </a:r>
            <a:r>
              <a:rPr lang="en-GB" dirty="0"/>
              <a:t> participant</a:t>
            </a:r>
          </a:p>
          <a:p>
            <a:endParaRPr lang="en-GB" dirty="0"/>
          </a:p>
        </p:txBody>
      </p:sp>
      <p:pic>
        <p:nvPicPr>
          <p:cNvPr id="25" name="Picture 24"/>
          <p:cNvPicPr/>
          <p:nvPr/>
        </p:nvPicPr>
        <p:blipFill rotWithShape="1">
          <a:blip r:embed="rId3"/>
          <a:srcRect t="-4511" r="46972"/>
          <a:stretch/>
        </p:blipFill>
        <p:spPr>
          <a:xfrm>
            <a:off x="618303" y="1460938"/>
            <a:ext cx="4973200" cy="77776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03" y="3259541"/>
            <a:ext cx="4678911" cy="1249397"/>
          </a:xfrm>
          <a:prstGeom prst="rect">
            <a:avLst/>
          </a:prstGeom>
        </p:spPr>
      </p:pic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737051" y="3873340"/>
            <a:ext cx="2279418" cy="509473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DC6F3E7-618C-6643-A4AC-EE8C44056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6C69A1C-1B87-C74E-B13A-904233D8E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  <p:sp>
        <p:nvSpPr>
          <p:cNvPr id="23" name="Footer Placeholder 1">
            <a:extLst>
              <a:ext uri="{FF2B5EF4-FFF2-40B4-BE49-F238E27FC236}">
                <a16:creationId xmlns="" xmlns:a16="http://schemas.microsoft.com/office/drawing/2014/main" id="{D751F12B-44E8-6B43-9540-68DE5878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6872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EMERGENCY UNBLINDING PROCEDURE V2 29/05/2020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5526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92C20-D3CD-4A91-AC3F-82992721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97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47E"/>
                </a:solidFill>
              </a:rPr>
              <a:t>Unblinding procedure</a:t>
            </a:r>
            <a:endParaRPr lang="en-GB" b="1" dirty="0">
              <a:solidFill>
                <a:srgbClr val="00747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46C2B7-10F9-A941-9D94-28ACA41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8</a:t>
            </a:fld>
            <a:endParaRPr lang="en-GB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339255" y="1370112"/>
            <a:ext cx="6243145" cy="97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</a:t>
            </a:r>
            <a:r>
              <a:rPr lang="en-GB" dirty="0" err="1"/>
              <a:t>unblinding</a:t>
            </a:r>
            <a:r>
              <a:rPr lang="en-GB" dirty="0"/>
              <a:t> result will be displayed.</a:t>
            </a:r>
          </a:p>
          <a:p>
            <a:r>
              <a:rPr lang="en-GB" dirty="0"/>
              <a:t>If no match found, or more than one match found, ‘unable to match unless patient ID or bottle number known’ will be displayed</a:t>
            </a:r>
          </a:p>
          <a:p>
            <a:endParaRPr lang="en-GB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888939" y="3905219"/>
            <a:ext cx="5718297" cy="97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print </a:t>
            </a:r>
            <a:r>
              <a:rPr lang="en-GB" dirty="0" err="1"/>
              <a:t>unblinding</a:t>
            </a:r>
            <a:r>
              <a:rPr lang="en-GB" dirty="0"/>
              <a:t> form</a:t>
            </a:r>
          </a:p>
          <a:p>
            <a:endParaRPr lang="en-GB" dirty="0"/>
          </a:p>
        </p:txBody>
      </p: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573470" y="1485308"/>
            <a:ext cx="4072102" cy="2760871"/>
          </a:xfrm>
          <a:prstGeom prst="rect">
            <a:avLst/>
          </a:prstGeom>
        </p:spPr>
      </p:pic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09521" y="3276472"/>
            <a:ext cx="2279418" cy="509473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D0A8887-B1D2-E94F-A4DB-948C8808E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8F493AA-8FE9-3E4F-8D83-A2C28CDD9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  <p:sp>
        <p:nvSpPr>
          <p:cNvPr id="25" name="Footer Placeholder 1">
            <a:extLst>
              <a:ext uri="{FF2B5EF4-FFF2-40B4-BE49-F238E27FC236}">
                <a16:creationId xmlns="" xmlns:a16="http://schemas.microsoft.com/office/drawing/2014/main" id="{B8294A7F-9616-CC45-BA7B-E1AFAD11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6872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EMERGENCY UNBLINDING PROCEDURE V2 29/05/2020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544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92C20-D3CD-4A91-AC3F-82992721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97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47E"/>
                </a:solidFill>
              </a:rPr>
              <a:t>Unblinding procedure</a:t>
            </a:r>
            <a:endParaRPr lang="en-GB" b="1" dirty="0">
              <a:solidFill>
                <a:srgbClr val="00747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46C2B7-10F9-A941-9D94-28ACA41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9</a:t>
            </a:fld>
            <a:endParaRPr lang="en-GB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917324" y="1000596"/>
            <a:ext cx="6453352" cy="97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Emergency </a:t>
            </a:r>
            <a:r>
              <a:rPr lang="en-GB" dirty="0" err="1"/>
              <a:t>unblinding</a:t>
            </a:r>
            <a:r>
              <a:rPr lang="en-GB" dirty="0"/>
              <a:t> form will be generated</a:t>
            </a:r>
          </a:p>
          <a:p>
            <a:r>
              <a:rPr lang="en-GB" dirty="0"/>
              <a:t>Check details are correct</a:t>
            </a:r>
          </a:p>
          <a:p>
            <a:r>
              <a:rPr lang="en-GB" dirty="0"/>
              <a:t>Print </a:t>
            </a:r>
            <a:r>
              <a:rPr lang="en-GB" dirty="0" smtClean="0"/>
              <a:t>form</a:t>
            </a:r>
            <a:endParaRPr lang="en-GB" dirty="0"/>
          </a:p>
          <a:p>
            <a:r>
              <a:rPr lang="en-GB" dirty="0"/>
              <a:t>Complete “Performed by” section at end</a:t>
            </a:r>
          </a:p>
          <a:p>
            <a:r>
              <a:rPr lang="en-GB" dirty="0"/>
              <a:t>Place in sealed envelope labelled with participant’s ID number and “Emergency </a:t>
            </a:r>
            <a:r>
              <a:rPr lang="en-GB" dirty="0" err="1"/>
              <a:t>unblinding</a:t>
            </a:r>
            <a:r>
              <a:rPr lang="en-GB" dirty="0"/>
              <a:t> details – do not open unless information required for clinical purposes”. </a:t>
            </a:r>
          </a:p>
          <a:p>
            <a:r>
              <a:rPr lang="en-GB" dirty="0"/>
              <a:t>File in ISF section 9.2.</a:t>
            </a:r>
          </a:p>
          <a:p>
            <a:endParaRPr lang="en-GB" dirty="0"/>
          </a:p>
        </p:txBody>
      </p:sp>
      <p:pic>
        <p:nvPicPr>
          <p:cNvPr id="22" name="Picture 21"/>
          <p:cNvPicPr/>
          <p:nvPr/>
        </p:nvPicPr>
        <p:blipFill rotWithShape="1">
          <a:blip r:embed="rId2"/>
          <a:srcRect t="14486"/>
          <a:stretch/>
        </p:blipFill>
        <p:spPr bwMode="auto">
          <a:xfrm>
            <a:off x="291582" y="1259920"/>
            <a:ext cx="5731510" cy="444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08748" y="4974969"/>
            <a:ext cx="5614344" cy="509473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4791113-52C9-0441-8263-628E08A72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0169526-DC40-954A-8C1F-56BAC8333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  <p:sp>
        <p:nvSpPr>
          <p:cNvPr id="28" name="Footer Placeholder 1">
            <a:extLst>
              <a:ext uri="{FF2B5EF4-FFF2-40B4-BE49-F238E27FC236}">
                <a16:creationId xmlns="" xmlns:a16="http://schemas.microsoft.com/office/drawing/2014/main" id="{C3AAB142-0676-364F-BDB3-EDAEC05F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6872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EMERGENCY UNBLINDING PROCEDURE V2 29/05/2020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5249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472</Words>
  <Application>Microsoft Office PowerPoint</Application>
  <PresentationFormat>Widescreen</PresentationFormat>
  <Paragraphs>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Introduction</vt:lpstr>
      <vt:lpstr>TRuST System</vt:lpstr>
      <vt:lpstr>Unblinding procedure</vt:lpstr>
      <vt:lpstr>Unblinding procedure</vt:lpstr>
      <vt:lpstr>Unblinding procedure</vt:lpstr>
      <vt:lpstr>Unblinding procedure</vt:lpstr>
      <vt:lpstr>Unblinding procedure</vt:lpstr>
      <vt:lpstr>Unblinding procedure</vt:lpstr>
      <vt:lpstr>Unblinding procedure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Craig</dc:creator>
  <cp:lastModifiedBy>Margaret Band</cp:lastModifiedBy>
  <cp:revision>27</cp:revision>
  <dcterms:created xsi:type="dcterms:W3CDTF">2020-04-28T11:05:42Z</dcterms:created>
  <dcterms:modified xsi:type="dcterms:W3CDTF">2020-07-23T14:13:51Z</dcterms:modified>
</cp:coreProperties>
</file>