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8" r:id="rId5"/>
    <p:sldId id="260" r:id="rId6"/>
    <p:sldId id="270" r:id="rId7"/>
    <p:sldId id="272" r:id="rId8"/>
    <p:sldId id="271" r:id="rId9"/>
    <p:sldId id="261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63570-7762-4597-9198-4B4FAA04EE2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90192F-B905-4231-B74F-EC2E1F313042}">
      <dgm:prSet phldrT="[Text]"/>
      <dgm:spPr/>
      <dgm:t>
        <a:bodyPr/>
        <a:lstStyle/>
        <a:p>
          <a:r>
            <a:rPr lang="en-GB" dirty="0" smtClean="0"/>
            <a:t>Aarhus Convention</a:t>
          </a:r>
          <a:endParaRPr lang="en-GB" dirty="0"/>
        </a:p>
      </dgm:t>
    </dgm:pt>
    <dgm:pt modelId="{72A7FF3D-BF79-4E62-9C10-D1E758CBF94C}" type="parTrans" cxnId="{DE37CA4C-18C7-48BC-B5FA-58FC6190ED4D}">
      <dgm:prSet/>
      <dgm:spPr/>
      <dgm:t>
        <a:bodyPr/>
        <a:lstStyle/>
        <a:p>
          <a:endParaRPr lang="en-GB"/>
        </a:p>
      </dgm:t>
    </dgm:pt>
    <dgm:pt modelId="{8BE56975-DE23-4888-A38C-5D199FA0F761}" type="sibTrans" cxnId="{DE37CA4C-18C7-48BC-B5FA-58FC6190ED4D}">
      <dgm:prSet/>
      <dgm:spPr/>
      <dgm:t>
        <a:bodyPr/>
        <a:lstStyle/>
        <a:p>
          <a:endParaRPr lang="en-GB"/>
        </a:p>
      </dgm:t>
    </dgm:pt>
    <dgm:pt modelId="{6D4DB4F0-75E4-44E4-BD3D-79D170D56D1D}">
      <dgm:prSet phldrT="[Text]"/>
      <dgm:spPr/>
      <dgm:t>
        <a:bodyPr/>
        <a:lstStyle/>
        <a:p>
          <a:r>
            <a:rPr lang="en-GB" dirty="0" smtClean="0"/>
            <a:t>EU Directive 2003/4/EC</a:t>
          </a:r>
          <a:endParaRPr lang="en-GB" dirty="0"/>
        </a:p>
      </dgm:t>
    </dgm:pt>
    <dgm:pt modelId="{D36CD782-E0A4-48C4-983F-09AC7A36EDB0}" type="parTrans" cxnId="{C2F54D6C-8070-41A3-A135-6C20EE6962B4}">
      <dgm:prSet/>
      <dgm:spPr/>
      <dgm:t>
        <a:bodyPr/>
        <a:lstStyle/>
        <a:p>
          <a:endParaRPr lang="en-GB"/>
        </a:p>
      </dgm:t>
    </dgm:pt>
    <dgm:pt modelId="{3BD491A2-1CDB-4A67-8B53-DCBEE370E13E}" type="sibTrans" cxnId="{C2F54D6C-8070-41A3-A135-6C20EE6962B4}">
      <dgm:prSet/>
      <dgm:spPr/>
      <dgm:t>
        <a:bodyPr/>
        <a:lstStyle/>
        <a:p>
          <a:endParaRPr lang="en-GB"/>
        </a:p>
      </dgm:t>
    </dgm:pt>
    <dgm:pt modelId="{351185BC-495B-4DCD-8D04-FD6B18A32EE3}">
      <dgm:prSet phldrT="[Text]"/>
      <dgm:spPr/>
      <dgm:t>
        <a:bodyPr/>
        <a:lstStyle/>
        <a:p>
          <a:r>
            <a:rPr lang="en-GB" dirty="0" smtClean="0"/>
            <a:t>Environmental Information (Scotland) Regulations 2004</a:t>
          </a:r>
          <a:endParaRPr lang="en-GB" dirty="0"/>
        </a:p>
      </dgm:t>
    </dgm:pt>
    <dgm:pt modelId="{E7068894-177F-4CEB-91C7-B3DC75B7BAC2}" type="parTrans" cxnId="{8A988179-5E76-4CEA-AA5A-B0DEB54DCD05}">
      <dgm:prSet/>
      <dgm:spPr/>
      <dgm:t>
        <a:bodyPr/>
        <a:lstStyle/>
        <a:p>
          <a:endParaRPr lang="en-GB"/>
        </a:p>
      </dgm:t>
    </dgm:pt>
    <dgm:pt modelId="{5BDBB41D-A7BC-401E-B586-EB8A90EDEA73}" type="sibTrans" cxnId="{8A988179-5E76-4CEA-AA5A-B0DEB54DCD05}">
      <dgm:prSet/>
      <dgm:spPr/>
      <dgm:t>
        <a:bodyPr/>
        <a:lstStyle/>
        <a:p>
          <a:endParaRPr lang="en-GB"/>
        </a:p>
      </dgm:t>
    </dgm:pt>
    <dgm:pt modelId="{DAC035BD-E6EC-4FC9-A797-4134F7040886}" type="pres">
      <dgm:prSet presAssocID="{09B63570-7762-4597-9198-4B4FAA04EE2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C7FC88-0510-4D0D-B867-056082664A5D}" type="pres">
      <dgm:prSet presAssocID="{F390192F-B905-4231-B74F-EC2E1F313042}" presName="composite" presStyleCnt="0"/>
      <dgm:spPr/>
    </dgm:pt>
    <dgm:pt modelId="{97BC9BF2-9E41-4675-97BF-63D471EDD8DF}" type="pres">
      <dgm:prSet presAssocID="{F390192F-B905-4231-B74F-EC2E1F31304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69C6B0D7-1A8E-4281-AE7D-FF4BDB8B0711}" type="pres">
      <dgm:prSet presAssocID="{F390192F-B905-4231-B74F-EC2E1F31304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C14592-629E-4550-B192-08035167F44D}" type="pres">
      <dgm:prSet presAssocID="{8BE56975-DE23-4888-A38C-5D199FA0F761}" presName="spacing" presStyleCnt="0"/>
      <dgm:spPr/>
    </dgm:pt>
    <dgm:pt modelId="{0DC57124-4F6E-4396-9C22-C21A7634931C}" type="pres">
      <dgm:prSet presAssocID="{6D4DB4F0-75E4-44E4-BD3D-79D170D56D1D}" presName="composite" presStyleCnt="0"/>
      <dgm:spPr/>
    </dgm:pt>
    <dgm:pt modelId="{7A125DE4-7812-44A3-A184-1F13EA9290FD}" type="pres">
      <dgm:prSet presAssocID="{6D4DB4F0-75E4-44E4-BD3D-79D170D56D1D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</dgm:pt>
    <dgm:pt modelId="{D70188F1-F221-4ED5-B6A9-C22715AF1147}" type="pres">
      <dgm:prSet presAssocID="{6D4DB4F0-75E4-44E4-BD3D-79D170D56D1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D52EB3-68A6-4F19-B9EC-2445481DE1F5}" type="pres">
      <dgm:prSet presAssocID="{3BD491A2-1CDB-4A67-8B53-DCBEE370E13E}" presName="spacing" presStyleCnt="0"/>
      <dgm:spPr/>
    </dgm:pt>
    <dgm:pt modelId="{7327F90E-422A-4CCA-9C6A-1A9E9E238B92}" type="pres">
      <dgm:prSet presAssocID="{351185BC-495B-4DCD-8D04-FD6B18A32EE3}" presName="composite" presStyleCnt="0"/>
      <dgm:spPr/>
    </dgm:pt>
    <dgm:pt modelId="{29E8DE5A-021F-488F-A4BB-52FDF8A26B1B}" type="pres">
      <dgm:prSet presAssocID="{351185BC-495B-4DCD-8D04-FD6B18A32EE3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solidFill>
            <a:schemeClr val="tx1">
              <a:lumMod val="50000"/>
              <a:lumOff val="50000"/>
            </a:schemeClr>
          </a:solidFill>
        </a:ln>
      </dgm:spPr>
    </dgm:pt>
    <dgm:pt modelId="{22DDF0DC-774E-4501-9E52-8ADAB65FAD9E}" type="pres">
      <dgm:prSet presAssocID="{351185BC-495B-4DCD-8D04-FD6B18A32EE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37CA4C-18C7-48BC-B5FA-58FC6190ED4D}" srcId="{09B63570-7762-4597-9198-4B4FAA04EE2B}" destId="{F390192F-B905-4231-B74F-EC2E1F313042}" srcOrd="0" destOrd="0" parTransId="{72A7FF3D-BF79-4E62-9C10-D1E758CBF94C}" sibTransId="{8BE56975-DE23-4888-A38C-5D199FA0F761}"/>
    <dgm:cxn modelId="{A42D1CD1-E7A6-4814-932D-B49C0BEA96E5}" type="presOf" srcId="{09B63570-7762-4597-9198-4B4FAA04EE2B}" destId="{DAC035BD-E6EC-4FC9-A797-4134F7040886}" srcOrd="0" destOrd="0" presId="urn:microsoft.com/office/officeart/2005/8/layout/vList3"/>
    <dgm:cxn modelId="{8A988179-5E76-4CEA-AA5A-B0DEB54DCD05}" srcId="{09B63570-7762-4597-9198-4B4FAA04EE2B}" destId="{351185BC-495B-4DCD-8D04-FD6B18A32EE3}" srcOrd="2" destOrd="0" parTransId="{E7068894-177F-4CEB-91C7-B3DC75B7BAC2}" sibTransId="{5BDBB41D-A7BC-401E-B586-EB8A90EDEA73}"/>
    <dgm:cxn modelId="{BA92F16D-6264-4110-8EB9-6B3F55F64078}" type="presOf" srcId="{F390192F-B905-4231-B74F-EC2E1F313042}" destId="{69C6B0D7-1A8E-4281-AE7D-FF4BDB8B0711}" srcOrd="0" destOrd="0" presId="urn:microsoft.com/office/officeart/2005/8/layout/vList3"/>
    <dgm:cxn modelId="{C2F54D6C-8070-41A3-A135-6C20EE6962B4}" srcId="{09B63570-7762-4597-9198-4B4FAA04EE2B}" destId="{6D4DB4F0-75E4-44E4-BD3D-79D170D56D1D}" srcOrd="1" destOrd="0" parTransId="{D36CD782-E0A4-48C4-983F-09AC7A36EDB0}" sibTransId="{3BD491A2-1CDB-4A67-8B53-DCBEE370E13E}"/>
    <dgm:cxn modelId="{A92DCF49-AABA-4B82-B507-5BB3AE3DCC36}" type="presOf" srcId="{351185BC-495B-4DCD-8D04-FD6B18A32EE3}" destId="{22DDF0DC-774E-4501-9E52-8ADAB65FAD9E}" srcOrd="0" destOrd="0" presId="urn:microsoft.com/office/officeart/2005/8/layout/vList3"/>
    <dgm:cxn modelId="{48607959-BE18-4710-8173-53444C5A8135}" type="presOf" srcId="{6D4DB4F0-75E4-44E4-BD3D-79D170D56D1D}" destId="{D70188F1-F221-4ED5-B6A9-C22715AF1147}" srcOrd="0" destOrd="0" presId="urn:microsoft.com/office/officeart/2005/8/layout/vList3"/>
    <dgm:cxn modelId="{BA27B896-3959-4036-B6A2-D19253888033}" type="presParOf" srcId="{DAC035BD-E6EC-4FC9-A797-4134F7040886}" destId="{18C7FC88-0510-4D0D-B867-056082664A5D}" srcOrd="0" destOrd="0" presId="urn:microsoft.com/office/officeart/2005/8/layout/vList3"/>
    <dgm:cxn modelId="{E0A25E0C-F29E-409C-978D-6549EEE7A322}" type="presParOf" srcId="{18C7FC88-0510-4D0D-B867-056082664A5D}" destId="{97BC9BF2-9E41-4675-97BF-63D471EDD8DF}" srcOrd="0" destOrd="0" presId="urn:microsoft.com/office/officeart/2005/8/layout/vList3"/>
    <dgm:cxn modelId="{E1E8D6B5-17C6-49F2-8D7C-FFB7449A9237}" type="presParOf" srcId="{18C7FC88-0510-4D0D-B867-056082664A5D}" destId="{69C6B0D7-1A8E-4281-AE7D-FF4BDB8B0711}" srcOrd="1" destOrd="0" presId="urn:microsoft.com/office/officeart/2005/8/layout/vList3"/>
    <dgm:cxn modelId="{1DEBB202-CF37-4E93-9336-B34BC2900499}" type="presParOf" srcId="{DAC035BD-E6EC-4FC9-A797-4134F7040886}" destId="{38C14592-629E-4550-B192-08035167F44D}" srcOrd="1" destOrd="0" presId="urn:microsoft.com/office/officeart/2005/8/layout/vList3"/>
    <dgm:cxn modelId="{F8F818A3-BAF0-4EF8-9866-CEF697177AB3}" type="presParOf" srcId="{DAC035BD-E6EC-4FC9-A797-4134F7040886}" destId="{0DC57124-4F6E-4396-9C22-C21A7634931C}" srcOrd="2" destOrd="0" presId="urn:microsoft.com/office/officeart/2005/8/layout/vList3"/>
    <dgm:cxn modelId="{3CF34A2E-6C33-48C0-A0BC-AF322A0C746F}" type="presParOf" srcId="{0DC57124-4F6E-4396-9C22-C21A7634931C}" destId="{7A125DE4-7812-44A3-A184-1F13EA9290FD}" srcOrd="0" destOrd="0" presId="urn:microsoft.com/office/officeart/2005/8/layout/vList3"/>
    <dgm:cxn modelId="{9B97152F-3446-44BC-8763-0281A9DF7E6E}" type="presParOf" srcId="{0DC57124-4F6E-4396-9C22-C21A7634931C}" destId="{D70188F1-F221-4ED5-B6A9-C22715AF1147}" srcOrd="1" destOrd="0" presId="urn:microsoft.com/office/officeart/2005/8/layout/vList3"/>
    <dgm:cxn modelId="{848AEC12-9B5F-4F6F-A2BA-6A0A79139EE5}" type="presParOf" srcId="{DAC035BD-E6EC-4FC9-A797-4134F7040886}" destId="{F5D52EB3-68A6-4F19-B9EC-2445481DE1F5}" srcOrd="3" destOrd="0" presId="urn:microsoft.com/office/officeart/2005/8/layout/vList3"/>
    <dgm:cxn modelId="{F3F30BA3-CA00-4A56-B194-73488077F87E}" type="presParOf" srcId="{DAC035BD-E6EC-4FC9-A797-4134F7040886}" destId="{7327F90E-422A-4CCA-9C6A-1A9E9E238B92}" srcOrd="4" destOrd="0" presId="urn:microsoft.com/office/officeart/2005/8/layout/vList3"/>
    <dgm:cxn modelId="{BEBE4EBE-B74F-4B7D-848D-6440F56D1BA7}" type="presParOf" srcId="{7327F90E-422A-4CCA-9C6A-1A9E9E238B92}" destId="{29E8DE5A-021F-488F-A4BB-52FDF8A26B1B}" srcOrd="0" destOrd="0" presId="urn:microsoft.com/office/officeart/2005/8/layout/vList3"/>
    <dgm:cxn modelId="{6301A4A8-E5E9-4DE0-85C1-389240FA62C8}" type="presParOf" srcId="{7327F90E-422A-4CCA-9C6A-1A9E9E238B92}" destId="{22DDF0DC-774E-4501-9E52-8ADAB65FAD9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6B0D7-1A8E-4281-AE7D-FF4BDB8B0711}">
      <dsp:nvSpPr>
        <dsp:cNvPr id="0" name=""/>
        <dsp:cNvSpPr/>
      </dsp:nvSpPr>
      <dsp:spPr>
        <a:xfrm rot="10800000">
          <a:off x="1843852" y="2474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Aarhus Convention</a:t>
          </a:r>
          <a:endParaRPr lang="en-GB" sz="3400" kern="1200" dirty="0"/>
        </a:p>
      </dsp:txBody>
      <dsp:txXfrm rot="10800000">
        <a:off x="2156084" y="2474"/>
        <a:ext cx="5768528" cy="1248928"/>
      </dsp:txXfrm>
    </dsp:sp>
    <dsp:sp modelId="{97BC9BF2-9E41-4675-97BF-63D471EDD8DF}">
      <dsp:nvSpPr>
        <dsp:cNvPr id="0" name=""/>
        <dsp:cNvSpPr/>
      </dsp:nvSpPr>
      <dsp:spPr>
        <a:xfrm>
          <a:off x="1219387" y="2474"/>
          <a:ext cx="1248928" cy="12489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188F1-F221-4ED5-B6A9-C22715AF1147}">
      <dsp:nvSpPr>
        <dsp:cNvPr id="0" name=""/>
        <dsp:cNvSpPr/>
      </dsp:nvSpPr>
      <dsp:spPr>
        <a:xfrm rot="10800000">
          <a:off x="1843852" y="1624217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EU Directive 2003/4/EC</a:t>
          </a:r>
          <a:endParaRPr lang="en-GB" sz="3400" kern="1200" dirty="0"/>
        </a:p>
      </dsp:txBody>
      <dsp:txXfrm rot="10800000">
        <a:off x="2156084" y="1624217"/>
        <a:ext cx="5768528" cy="1248928"/>
      </dsp:txXfrm>
    </dsp:sp>
    <dsp:sp modelId="{7A125DE4-7812-44A3-A184-1F13EA9290FD}">
      <dsp:nvSpPr>
        <dsp:cNvPr id="0" name=""/>
        <dsp:cNvSpPr/>
      </dsp:nvSpPr>
      <dsp:spPr>
        <a:xfrm>
          <a:off x="1219387" y="1624217"/>
          <a:ext cx="1248928" cy="124892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DF0DC-774E-4501-9E52-8ADAB65FAD9E}">
      <dsp:nvSpPr>
        <dsp:cNvPr id="0" name=""/>
        <dsp:cNvSpPr/>
      </dsp:nvSpPr>
      <dsp:spPr>
        <a:xfrm rot="10800000">
          <a:off x="1843852" y="3245960"/>
          <a:ext cx="6080760" cy="12489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743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Environmental Information (Scotland) Regulations 2004</a:t>
          </a:r>
          <a:endParaRPr lang="en-GB" sz="3400" kern="1200" dirty="0"/>
        </a:p>
      </dsp:txBody>
      <dsp:txXfrm rot="10800000">
        <a:off x="2156084" y="3245960"/>
        <a:ext cx="5768528" cy="1248928"/>
      </dsp:txXfrm>
    </dsp:sp>
    <dsp:sp modelId="{29E8DE5A-021F-488F-A4BB-52FDF8A26B1B}">
      <dsp:nvSpPr>
        <dsp:cNvPr id="0" name=""/>
        <dsp:cNvSpPr/>
      </dsp:nvSpPr>
      <dsp:spPr>
        <a:xfrm>
          <a:off x="1219387" y="3245960"/>
          <a:ext cx="1248928" cy="124892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2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76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3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2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682E-F512-47C3-8889-4533DC44D4A6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5954-D8EE-4FAE-813D-821AD74AD8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8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.x.whittaker@dundee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Uncovering the Environment: The Use of Public Access to Environmental Information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230425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Professor Colin Reid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 Sean Whittaker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Society of Legal Scholars Annual Conference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September 2019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Univeristy of Dundee logo 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4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Legal Framework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519674"/>
              </p:ext>
            </p:extLst>
          </p:nvPr>
        </p:nvGraphicFramePr>
        <p:xfrm>
          <a:off x="0" y="1628800"/>
          <a:ext cx="91440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2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Right of Access to Environmental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Primary aims of the right</a:t>
            </a:r>
          </a:p>
          <a:p>
            <a:pPr lvl="1"/>
            <a:r>
              <a:rPr lang="en-GB" dirty="0" smtClean="0"/>
              <a:t>Promoting public participation</a:t>
            </a:r>
          </a:p>
          <a:p>
            <a:pPr lvl="1"/>
            <a:r>
              <a:rPr lang="en-GB" dirty="0" smtClean="0"/>
              <a:t>Transparency and accountability</a:t>
            </a:r>
          </a:p>
          <a:p>
            <a:endParaRPr lang="en-GB" dirty="0"/>
          </a:p>
          <a:p>
            <a:r>
              <a:rPr lang="en-GB" dirty="0" smtClean="0"/>
              <a:t>Are these aims achieved in practice?</a:t>
            </a:r>
          </a:p>
          <a:p>
            <a:pPr lvl="1"/>
            <a:r>
              <a:rPr lang="en-GB" dirty="0" smtClean="0"/>
              <a:t>“Misuse of the legislation”</a:t>
            </a: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7" y="5798829"/>
            <a:ext cx="2656768" cy="90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 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39" y="1484785"/>
            <a:ext cx="8229600" cy="4314046"/>
          </a:xfrm>
        </p:spPr>
        <p:txBody>
          <a:bodyPr>
            <a:normAutofit/>
          </a:bodyPr>
          <a:lstStyle/>
          <a:p>
            <a:r>
              <a:rPr lang="en-GB" sz="3100" dirty="0" smtClean="0"/>
              <a:t>Qualitative analysis of requests</a:t>
            </a:r>
          </a:p>
          <a:p>
            <a:pPr marL="0" indent="0">
              <a:buNone/>
            </a:pPr>
            <a:endParaRPr lang="en-GB" sz="3100" dirty="0" smtClean="0"/>
          </a:p>
          <a:p>
            <a:r>
              <a:rPr lang="en-GB" sz="3100" dirty="0" smtClean="0"/>
              <a:t>Dialogue with Scottish </a:t>
            </a:r>
            <a:r>
              <a:rPr lang="en-GB" sz="3100" smtClean="0"/>
              <a:t>Information Commissioner, SEPA and SNH</a:t>
            </a:r>
            <a:endParaRPr lang="en-GB" sz="3100" dirty="0"/>
          </a:p>
          <a:p>
            <a:pPr marL="0" indent="0">
              <a:buNone/>
            </a:pPr>
            <a:endParaRPr lang="en-GB" sz="3100" dirty="0" smtClean="0"/>
          </a:p>
          <a:p>
            <a:r>
              <a:rPr lang="en-GB" sz="3100" dirty="0" smtClean="0"/>
              <a:t>Surveys and </a:t>
            </a:r>
            <a:r>
              <a:rPr lang="en-GB" sz="3100" dirty="0"/>
              <a:t>i</a:t>
            </a:r>
            <a:r>
              <a:rPr lang="en-GB" sz="3100" dirty="0" smtClean="0"/>
              <a:t>nterviews with members of the public and public authorities</a:t>
            </a: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5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Emerging Findings –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sz="3100" dirty="0"/>
              <a:t>Motives for using the right</a:t>
            </a:r>
          </a:p>
          <a:p>
            <a:pPr lvl="1"/>
            <a:r>
              <a:rPr lang="en-GB" sz="2700" dirty="0" smtClean="0"/>
              <a:t>Are they environmental </a:t>
            </a:r>
            <a:r>
              <a:rPr lang="en-GB" sz="2700" dirty="0"/>
              <a:t>in nature</a:t>
            </a:r>
            <a:r>
              <a:rPr lang="en-GB" sz="2700" dirty="0" smtClean="0"/>
              <a:t>?</a:t>
            </a:r>
          </a:p>
          <a:p>
            <a:pPr lvl="1"/>
            <a:r>
              <a:rPr lang="en-GB" sz="2700" dirty="0" smtClean="0"/>
              <a:t>A singular motivation?</a:t>
            </a:r>
          </a:p>
          <a:p>
            <a:pPr lvl="1"/>
            <a:endParaRPr lang="en-GB" sz="2700" dirty="0" smtClean="0"/>
          </a:p>
          <a:p>
            <a:r>
              <a:rPr lang="en-GB" sz="3100" dirty="0" smtClean="0"/>
              <a:t>An abuse of the system?</a:t>
            </a:r>
          </a:p>
          <a:p>
            <a:pPr lvl="1"/>
            <a:r>
              <a:rPr lang="en-GB" sz="2700" dirty="0" smtClean="0"/>
              <a:t>Participative aims of the right v. self-interest of the users</a:t>
            </a:r>
          </a:p>
          <a:p>
            <a:pPr lvl="1"/>
            <a:endParaRPr lang="en-GB" sz="2700" dirty="0"/>
          </a:p>
          <a:p>
            <a:endParaRPr lang="en-GB" sz="3100" dirty="0" smtClean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Broader Questions – Use of the Right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62" y="1733515"/>
            <a:ext cx="8229600" cy="4065315"/>
          </a:xfrm>
        </p:spPr>
        <p:txBody>
          <a:bodyPr>
            <a:normAutofit/>
          </a:bodyPr>
          <a:lstStyle/>
          <a:p>
            <a:r>
              <a:rPr lang="en-GB" sz="3100" dirty="0" smtClean="0"/>
              <a:t>Do non-environmental motives lead to negative uses of environmental information?</a:t>
            </a:r>
          </a:p>
          <a:p>
            <a:endParaRPr lang="en-GB" sz="3100" dirty="0"/>
          </a:p>
          <a:p>
            <a:r>
              <a:rPr lang="en-GB" sz="3100" dirty="0" smtClean="0"/>
              <a:t>Users </a:t>
            </a:r>
            <a:r>
              <a:rPr lang="en-GB" sz="3100" dirty="0"/>
              <a:t>see limited opportunities to participate </a:t>
            </a:r>
            <a:r>
              <a:rPr lang="en-GB" sz="3100" dirty="0" smtClean="0"/>
              <a:t>in and influence the decisions of </a:t>
            </a:r>
            <a:r>
              <a:rPr lang="en-GB" sz="3100" dirty="0"/>
              <a:t>Scottish public authorities</a:t>
            </a:r>
          </a:p>
          <a:p>
            <a:endParaRPr lang="en-GB" sz="3100" dirty="0" smtClean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2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Emerging Findings – Proactive Disclosure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sz="3100" dirty="0" smtClean="0"/>
              <a:t>The use of proactively disclosed environmental information</a:t>
            </a:r>
          </a:p>
          <a:p>
            <a:pPr lvl="1"/>
            <a:r>
              <a:rPr lang="en-GB" sz="2700" dirty="0" smtClean="0"/>
              <a:t>Increased accessibility through technology</a:t>
            </a:r>
          </a:p>
          <a:p>
            <a:pPr lvl="1"/>
            <a:endParaRPr lang="en-GB" sz="2300" dirty="0" smtClean="0"/>
          </a:p>
          <a:p>
            <a:pPr lvl="1"/>
            <a:endParaRPr lang="en-GB" sz="2300" dirty="0"/>
          </a:p>
          <a:p>
            <a:r>
              <a:rPr lang="en-GB" sz="3100" dirty="0" smtClean="0"/>
              <a:t>The right is viewed (wrongly) as predominantly request-driven</a:t>
            </a:r>
          </a:p>
          <a:p>
            <a:pPr lvl="1"/>
            <a:endParaRPr lang="en-GB" sz="2700" dirty="0"/>
          </a:p>
          <a:p>
            <a:endParaRPr lang="en-GB" sz="3100" dirty="0" smtClean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3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Broader Questions- Conceptualisation of the Right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3100" dirty="0" smtClean="0"/>
              <a:t>Do “users” view themselves as “users”?</a:t>
            </a:r>
          </a:p>
          <a:p>
            <a:pPr marL="457200" lvl="1" indent="0">
              <a:buNone/>
            </a:pPr>
            <a:endParaRPr lang="en-GB" sz="2700" dirty="0" smtClean="0"/>
          </a:p>
          <a:p>
            <a:r>
              <a:rPr lang="en-GB" sz="3100" dirty="0" smtClean="0"/>
              <a:t>Interactions between proactive disclosure and disclosure on request</a:t>
            </a:r>
          </a:p>
          <a:p>
            <a:endParaRPr lang="en-GB" sz="3100" dirty="0" smtClean="0"/>
          </a:p>
          <a:p>
            <a:r>
              <a:rPr lang="en-GB" sz="3100" dirty="0" smtClean="0"/>
              <a:t>The shape of academic research</a:t>
            </a:r>
          </a:p>
          <a:p>
            <a:pPr lvl="1"/>
            <a:endParaRPr lang="en-GB" sz="2700" dirty="0" smtClean="0"/>
          </a:p>
          <a:p>
            <a:endParaRPr lang="en-GB" sz="3100" dirty="0" smtClean="0"/>
          </a:p>
          <a:p>
            <a:endParaRPr lang="en-GB" sz="3100" dirty="0"/>
          </a:p>
          <a:p>
            <a:endParaRPr lang="en-GB" sz="3100" dirty="0" smtClean="0"/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1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sites.dundee.ac.uk/envinfo/</a:t>
            </a:r>
          </a:p>
          <a:p>
            <a:pPr marL="0" indent="0" algn="ctr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s.x.whittaker@dundee.ac.uk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Project Team: Professor Colin Reid			ESRC: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ES/P010067/1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Dr Jonathan Mendel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Dr Sean Whittaker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C:\Users\Sean\Desktop\Uncovering the Environment Project 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8829"/>
            <a:ext cx="2232248" cy="90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niveristy of Dundee logo structu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19" y="5798830"/>
            <a:ext cx="2656765" cy="90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235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Uncovering the Environment: The Use of Public Access to Environmental Information</vt:lpstr>
      <vt:lpstr>Legal Framework</vt:lpstr>
      <vt:lpstr>Right of Access to Environmental Information</vt:lpstr>
      <vt:lpstr>Project Methodology</vt:lpstr>
      <vt:lpstr>Emerging Findings – Users</vt:lpstr>
      <vt:lpstr>Broader Questions – Use of the Right in Practice</vt:lpstr>
      <vt:lpstr>Emerging Findings – Proactive Disclosure</vt:lpstr>
      <vt:lpstr>Broader Questions- Conceptualisation of the Right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Uncovering the Environment: The Use of Public Access to Environmental Information</dc:title>
  <dc:creator>Sean</dc:creator>
  <cp:lastModifiedBy>Sean Whittaker</cp:lastModifiedBy>
  <cp:revision>95</cp:revision>
  <dcterms:created xsi:type="dcterms:W3CDTF">2018-08-16T08:22:10Z</dcterms:created>
  <dcterms:modified xsi:type="dcterms:W3CDTF">2019-08-09T08:42:39Z</dcterms:modified>
</cp:coreProperties>
</file>